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0" r:id="rId6"/>
  </p:sldMasterIdLst>
  <p:notesMasterIdLst>
    <p:notesMasterId r:id="rId149"/>
  </p:notesMasterIdLst>
  <p:sldIdLst>
    <p:sldId id="415" r:id="rId7"/>
    <p:sldId id="330" r:id="rId8"/>
    <p:sldId id="331" r:id="rId9"/>
    <p:sldId id="332" r:id="rId10"/>
    <p:sldId id="333" r:id="rId11"/>
    <p:sldId id="334" r:id="rId12"/>
    <p:sldId id="335" r:id="rId13"/>
    <p:sldId id="336" r:id="rId14"/>
    <p:sldId id="337" r:id="rId15"/>
    <p:sldId id="338" r:id="rId16"/>
    <p:sldId id="340" r:id="rId17"/>
    <p:sldId id="420" r:id="rId18"/>
    <p:sldId id="342" r:id="rId19"/>
    <p:sldId id="344" r:id="rId20"/>
    <p:sldId id="414" r:id="rId21"/>
    <p:sldId id="258" r:id="rId22"/>
    <p:sldId id="259" r:id="rId23"/>
    <p:sldId id="321" r:id="rId24"/>
    <p:sldId id="260" r:id="rId25"/>
    <p:sldId id="261" r:id="rId26"/>
    <p:sldId id="262" r:id="rId27"/>
    <p:sldId id="263" r:id="rId28"/>
    <p:sldId id="266" r:id="rId29"/>
    <p:sldId id="267" r:id="rId30"/>
    <p:sldId id="265" r:id="rId31"/>
    <p:sldId id="268" r:id="rId32"/>
    <p:sldId id="270" r:id="rId33"/>
    <p:sldId id="271" r:id="rId34"/>
    <p:sldId id="272" r:id="rId35"/>
    <p:sldId id="273" r:id="rId36"/>
    <p:sldId id="274" r:id="rId37"/>
    <p:sldId id="276" r:id="rId38"/>
    <p:sldId id="278" r:id="rId39"/>
    <p:sldId id="279" r:id="rId40"/>
    <p:sldId id="280" r:id="rId41"/>
    <p:sldId id="419" r:id="rId42"/>
    <p:sldId id="290" r:id="rId43"/>
    <p:sldId id="291" r:id="rId44"/>
    <p:sldId id="345" r:id="rId45"/>
    <p:sldId id="346" r:id="rId46"/>
    <p:sldId id="347" r:id="rId47"/>
    <p:sldId id="349" r:id="rId48"/>
    <p:sldId id="348"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428" r:id="rId71"/>
    <p:sldId id="371" r:id="rId72"/>
    <p:sldId id="372" r:id="rId73"/>
    <p:sldId id="293"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294" r:id="rId91"/>
    <p:sldId id="389" r:id="rId92"/>
    <p:sldId id="390" r:id="rId93"/>
    <p:sldId id="391" r:id="rId94"/>
    <p:sldId id="392" r:id="rId95"/>
    <p:sldId id="393" r:id="rId96"/>
    <p:sldId id="394" r:id="rId97"/>
    <p:sldId id="395" r:id="rId98"/>
    <p:sldId id="396" r:id="rId99"/>
    <p:sldId id="397" r:id="rId100"/>
    <p:sldId id="398" r:id="rId101"/>
    <p:sldId id="399" r:id="rId102"/>
    <p:sldId id="295" r:id="rId103"/>
    <p:sldId id="297" r:id="rId104"/>
    <p:sldId id="298" r:id="rId105"/>
    <p:sldId id="299" r:id="rId106"/>
    <p:sldId id="301" r:id="rId107"/>
    <p:sldId id="302" r:id="rId108"/>
    <p:sldId id="400" r:id="rId109"/>
    <p:sldId id="401" r:id="rId110"/>
    <p:sldId id="402" r:id="rId111"/>
    <p:sldId id="403" r:id="rId112"/>
    <p:sldId id="404" r:id="rId113"/>
    <p:sldId id="405" r:id="rId114"/>
    <p:sldId id="406" r:id="rId115"/>
    <p:sldId id="407" r:id="rId116"/>
    <p:sldId id="408" r:id="rId117"/>
    <p:sldId id="409" r:id="rId118"/>
    <p:sldId id="303" r:id="rId119"/>
    <p:sldId id="304" r:id="rId120"/>
    <p:sldId id="305" r:id="rId121"/>
    <p:sldId id="306" r:id="rId122"/>
    <p:sldId id="307" r:id="rId123"/>
    <p:sldId id="308" r:id="rId124"/>
    <p:sldId id="309" r:id="rId125"/>
    <p:sldId id="310" r:id="rId126"/>
    <p:sldId id="311" r:id="rId127"/>
    <p:sldId id="312" r:id="rId128"/>
    <p:sldId id="421" r:id="rId129"/>
    <p:sldId id="425" r:id="rId130"/>
    <p:sldId id="422" r:id="rId131"/>
    <p:sldId id="423" r:id="rId132"/>
    <p:sldId id="424" r:id="rId133"/>
    <p:sldId id="418" r:id="rId134"/>
    <p:sldId id="417" r:id="rId135"/>
    <p:sldId id="416" r:id="rId136"/>
    <p:sldId id="313" r:id="rId137"/>
    <p:sldId id="314" r:id="rId138"/>
    <p:sldId id="315" r:id="rId139"/>
    <p:sldId id="316" r:id="rId140"/>
    <p:sldId id="317" r:id="rId141"/>
    <p:sldId id="318" r:id="rId142"/>
    <p:sldId id="319" r:id="rId143"/>
    <p:sldId id="320" r:id="rId144"/>
    <p:sldId id="323" r:id="rId145"/>
    <p:sldId id="411" r:id="rId146"/>
    <p:sldId id="324" r:id="rId147"/>
    <p:sldId id="328"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985D5-2C61-4429-B81D-71BA18D03703}" v="7" dt="2019-10-11T07:13:47.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529" autoAdjust="0"/>
  </p:normalViewPr>
  <p:slideViewPr>
    <p:cSldViewPr>
      <p:cViewPr varScale="1">
        <p:scale>
          <a:sx n="129" d="100"/>
          <a:sy n="129" d="100"/>
        </p:scale>
        <p:origin x="1301" y="72"/>
      </p:cViewPr>
      <p:guideLst>
        <p:guide orient="horz" pos="2160"/>
        <p:guide pos="2880"/>
      </p:guideLst>
    </p:cSldViewPr>
  </p:slideViewPr>
  <p:outlineViewPr>
    <p:cViewPr>
      <p:scale>
        <a:sx n="33" d="100"/>
        <a:sy n="33" d="100"/>
      </p:scale>
      <p:origin x="48" y="91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notesMaster" Target="notesMasters/notesMaster1.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presProps" Target="presProps.xml"/><Relationship Id="rId155" Type="http://schemas.microsoft.com/office/2015/10/relationships/revisionInfo" Target="revisionInfo.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microsoft.com/office/2016/11/relationships/changesInfo" Target="changesInfos/changesInfo1.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Røine" userId="3951173f-52df-4627-a82c-5144efaa8ada" providerId="ADAL" clId="{75B82EAB-F62D-425E-89F4-3BA43F9F8BF8}"/>
    <pc:docChg chg="modSld">
      <pc:chgData name="Christian Frost Røine" userId="3951173f-52df-4627-a82c-5144efaa8ada" providerId="ADAL" clId="{75B82EAB-F62D-425E-89F4-3BA43F9F8BF8}" dt="2018-09-18T05:24:54.770" v="2" actId="1076"/>
      <pc:docMkLst>
        <pc:docMk/>
      </pc:docMkLst>
      <pc:sldChg chg="modSp">
        <pc:chgData name="Christian Frost Røine" userId="3951173f-52df-4627-a82c-5144efaa8ada" providerId="ADAL" clId="{75B82EAB-F62D-425E-89F4-3BA43F9F8BF8}" dt="2018-09-18T05:24:54.770" v="2" actId="1076"/>
        <pc:sldMkLst>
          <pc:docMk/>
          <pc:sldMk cId="1937335882" sldId="280"/>
        </pc:sldMkLst>
        <pc:picChg chg="mod">
          <ac:chgData name="Christian Frost Røine" userId="3951173f-52df-4627-a82c-5144efaa8ada" providerId="ADAL" clId="{75B82EAB-F62D-425E-89F4-3BA43F9F8BF8}" dt="2018-09-18T05:24:54.770" v="2" actId="1076"/>
          <ac:picMkLst>
            <pc:docMk/>
            <pc:sldMk cId="1937335882" sldId="280"/>
            <ac:picMk id="4" creationId="{00000000-0000-0000-0000-000000000000}"/>
          </ac:picMkLst>
        </pc:picChg>
      </pc:sldChg>
      <pc:sldChg chg="modSp">
        <pc:chgData name="Christian Frost Røine" userId="3951173f-52df-4627-a82c-5144efaa8ada" providerId="ADAL" clId="{75B82EAB-F62D-425E-89F4-3BA43F9F8BF8}" dt="2018-09-10T13:07:38.364" v="1" actId="1076"/>
        <pc:sldMkLst>
          <pc:docMk/>
          <pc:sldMk cId="1753492896" sldId="333"/>
        </pc:sldMkLst>
        <pc:spChg chg="mod">
          <ac:chgData name="Christian Frost Røine" userId="3951173f-52df-4627-a82c-5144efaa8ada" providerId="ADAL" clId="{75B82EAB-F62D-425E-89F4-3BA43F9F8BF8}" dt="2018-09-10T13:07:38.364" v="1" actId="1076"/>
          <ac:spMkLst>
            <pc:docMk/>
            <pc:sldMk cId="1753492896" sldId="333"/>
            <ac:spMk id="14" creationId="{00000000-0000-0000-0000-000000000000}"/>
          </ac:spMkLst>
        </pc:spChg>
      </pc:sldChg>
      <pc:sldChg chg="modSp">
        <pc:chgData name="Christian Frost Røine" userId="3951173f-52df-4627-a82c-5144efaa8ada" providerId="ADAL" clId="{75B82EAB-F62D-425E-89F4-3BA43F9F8BF8}" dt="2018-09-10T13:07:34.649" v="0" actId="1076"/>
        <pc:sldMkLst>
          <pc:docMk/>
          <pc:sldMk cId="335594353" sldId="334"/>
        </pc:sldMkLst>
        <pc:spChg chg="mod">
          <ac:chgData name="Christian Frost Røine" userId="3951173f-52df-4627-a82c-5144efaa8ada" providerId="ADAL" clId="{75B82EAB-F62D-425E-89F4-3BA43F9F8BF8}" dt="2018-09-10T13:07:34.649" v="0" actId="1076"/>
          <ac:spMkLst>
            <pc:docMk/>
            <pc:sldMk cId="335594353" sldId="334"/>
            <ac:spMk id="14" creationId="{00000000-0000-0000-0000-000000000000}"/>
          </ac:spMkLst>
        </pc:spChg>
      </pc:sldChg>
    </pc:docChg>
  </pc:docChgLst>
  <pc:docChgLst>
    <pc:chgData name="Christian Frost Røine" userId="3951173f-52df-4627-a82c-5144efaa8ada" providerId="ADAL" clId="{76D985D5-2C61-4429-B81D-71BA18D03703}"/>
    <pc:docChg chg="undo custSel modSld">
      <pc:chgData name="Christian Frost Røine" userId="3951173f-52df-4627-a82c-5144efaa8ada" providerId="ADAL" clId="{76D985D5-2C61-4429-B81D-71BA18D03703}" dt="2019-10-11T07:13:47.943" v="16" actId="1035"/>
      <pc:docMkLst>
        <pc:docMk/>
      </pc:docMkLst>
      <pc:sldChg chg="addSp delSp modSp">
        <pc:chgData name="Christian Frost Røine" userId="3951173f-52df-4627-a82c-5144efaa8ada" providerId="ADAL" clId="{76D985D5-2C61-4429-B81D-71BA18D03703}" dt="2019-10-11T07:13:47.943" v="16" actId="1035"/>
        <pc:sldMkLst>
          <pc:docMk/>
          <pc:sldMk cId="86678373" sldId="308"/>
        </pc:sldMkLst>
        <pc:spChg chg="add del mod">
          <ac:chgData name="Christian Frost Røine" userId="3951173f-52df-4627-a82c-5144efaa8ada" providerId="ADAL" clId="{76D985D5-2C61-4429-B81D-71BA18D03703}" dt="2019-10-11T07:13:32.846" v="7" actId="478"/>
          <ac:spMkLst>
            <pc:docMk/>
            <pc:sldMk cId="86678373" sldId="308"/>
            <ac:spMk id="6" creationId="{96FEE9BB-0537-455D-A4AD-C25E35881FEA}"/>
          </ac:spMkLst>
        </pc:spChg>
        <pc:spChg chg="add del mod">
          <ac:chgData name="Christian Frost Røine" userId="3951173f-52df-4627-a82c-5144efaa8ada" providerId="ADAL" clId="{76D985D5-2C61-4429-B81D-71BA18D03703}" dt="2019-10-11T07:13:44.517" v="10" actId="931"/>
          <ac:spMkLst>
            <pc:docMk/>
            <pc:sldMk cId="86678373" sldId="308"/>
            <ac:spMk id="8" creationId="{C2B9CC27-90BB-42A3-9E7B-D385846B5308}"/>
          </ac:spMkLst>
        </pc:spChg>
        <pc:grpChg chg="add del">
          <ac:chgData name="Christian Frost Røine" userId="3951173f-52df-4627-a82c-5144efaa8ada" providerId="ADAL" clId="{76D985D5-2C61-4429-B81D-71BA18D03703}" dt="2019-10-11T07:13:34.453" v="8" actId="478"/>
          <ac:grpSpMkLst>
            <pc:docMk/>
            <pc:sldMk cId="86678373" sldId="308"/>
            <ac:grpSpMk id="2" creationId="{00000000-0000-0000-0000-000000000000}"/>
          </ac:grpSpMkLst>
        </pc:grpChg>
        <pc:graphicFrameChg chg="add del topLvl">
          <ac:chgData name="Christian Frost Røine" userId="3951173f-52df-4627-a82c-5144efaa8ada" providerId="ADAL" clId="{76D985D5-2C61-4429-B81D-71BA18D03703}" dt="2019-10-11T07:13:35.272" v="9" actId="478"/>
          <ac:graphicFrameMkLst>
            <pc:docMk/>
            <pc:sldMk cId="86678373" sldId="308"/>
            <ac:graphicFrameMk id="138248" creationId="{00000000-0000-0000-0000-000000000000}"/>
          </ac:graphicFrameMkLst>
        </pc:graphicFrameChg>
        <pc:picChg chg="add mod">
          <ac:chgData name="Christian Frost Røine" userId="3951173f-52df-4627-a82c-5144efaa8ada" providerId="ADAL" clId="{76D985D5-2C61-4429-B81D-71BA18D03703}" dt="2019-10-11T07:13:47.943" v="16" actId="1035"/>
          <ac:picMkLst>
            <pc:docMk/>
            <pc:sldMk cId="86678373" sldId="308"/>
            <ac:picMk id="10" creationId="{0C6B837E-12A2-43F1-B238-DEFB6B2C9A96}"/>
          </ac:picMkLst>
        </pc:picChg>
        <pc:picChg chg="del mod topLvl">
          <ac:chgData name="Christian Frost Røine" userId="3951173f-52df-4627-a82c-5144efaa8ada" providerId="ADAL" clId="{76D985D5-2C61-4429-B81D-71BA18D03703}" dt="2019-10-11T07:13:34.453" v="8" actId="478"/>
          <ac:picMkLst>
            <pc:docMk/>
            <pc:sldMk cId="86678373" sldId="308"/>
            <ac:picMk id="1700892" creationId="{00000000-0000-0000-0000-000000000000}"/>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2748D-3DBE-4FE6-ACDE-92002A9D472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08EF1125-0942-4CA7-9730-25C52F120A58}">
      <dgm:prSet phldrT="[Text]"/>
      <dgm:spPr/>
      <dgm:t>
        <a:bodyPr/>
        <a:lstStyle/>
        <a:p>
          <a:r>
            <a:rPr lang="en-US" dirty="0">
              <a:solidFill>
                <a:schemeClr val="tx1"/>
              </a:solidFill>
            </a:rPr>
            <a:t>Apollo 1 Failure</a:t>
          </a:r>
        </a:p>
      </dgm:t>
    </dgm:pt>
    <dgm:pt modelId="{AD09306A-9082-4720-8931-7ECC76B4AA5E}" type="parTrans" cxnId="{76902474-0BB5-49F4-9345-C381400E5D96}">
      <dgm:prSet/>
      <dgm:spPr/>
      <dgm:t>
        <a:bodyPr/>
        <a:lstStyle/>
        <a:p>
          <a:endParaRPr lang="en-US"/>
        </a:p>
      </dgm:t>
    </dgm:pt>
    <dgm:pt modelId="{49C99DA8-C846-4AD4-A968-F23E3A751595}" type="sibTrans" cxnId="{76902474-0BB5-49F4-9345-C381400E5D96}">
      <dgm:prSet/>
      <dgm:spPr/>
      <dgm:t>
        <a:bodyPr/>
        <a:lstStyle/>
        <a:p>
          <a:endParaRPr lang="en-US"/>
        </a:p>
      </dgm:t>
    </dgm:pt>
    <dgm:pt modelId="{5CE30293-BE21-45B6-A9BB-5A18587B9DEA}" type="pres">
      <dgm:prSet presAssocID="{2EF2748D-3DBE-4FE6-ACDE-92002A9D472D}" presName="Name0" presStyleCnt="0">
        <dgm:presLayoutVars>
          <dgm:dir/>
          <dgm:resizeHandles val="exact"/>
        </dgm:presLayoutVars>
      </dgm:prSet>
      <dgm:spPr/>
    </dgm:pt>
    <dgm:pt modelId="{E5567984-0C40-426C-8F25-1F1563A3CE41}" type="pres">
      <dgm:prSet presAssocID="{08EF1125-0942-4CA7-9730-25C52F120A58}" presName="composite" presStyleCnt="0"/>
      <dgm:spPr/>
    </dgm:pt>
    <dgm:pt modelId="{B1D4EFD5-66B1-48CE-B4CB-4E046C019EA3}" type="pres">
      <dgm:prSet presAssocID="{08EF1125-0942-4CA7-9730-25C52F120A58}" presName="rect1"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A6194530-7B10-4E66-95D1-965615A1A3D5}" type="pres">
      <dgm:prSet presAssocID="{08EF1125-0942-4CA7-9730-25C52F120A58}" presName="rect2" presStyleLbl="trBgShp" presStyleIdx="0" presStyleCnt="1">
        <dgm:presLayoutVars>
          <dgm:bulletEnabled val="1"/>
        </dgm:presLayoutVars>
      </dgm:prSet>
      <dgm:spPr/>
    </dgm:pt>
  </dgm:ptLst>
  <dgm:cxnLst>
    <dgm:cxn modelId="{F8C70171-8EC8-4830-B87D-AAEDA1CF016C}" type="presOf" srcId="{08EF1125-0942-4CA7-9730-25C52F120A58}" destId="{A6194530-7B10-4E66-95D1-965615A1A3D5}" srcOrd="0" destOrd="0" presId="urn:microsoft.com/office/officeart/2008/layout/BendingPictureSemiTransparentText"/>
    <dgm:cxn modelId="{76902474-0BB5-49F4-9345-C381400E5D96}" srcId="{2EF2748D-3DBE-4FE6-ACDE-92002A9D472D}" destId="{08EF1125-0942-4CA7-9730-25C52F120A58}" srcOrd="0" destOrd="0" parTransId="{AD09306A-9082-4720-8931-7ECC76B4AA5E}" sibTransId="{49C99DA8-C846-4AD4-A968-F23E3A751595}"/>
    <dgm:cxn modelId="{209F7C7B-6F00-473F-B016-99B294A41EA4}" type="presOf" srcId="{2EF2748D-3DBE-4FE6-ACDE-92002A9D472D}" destId="{5CE30293-BE21-45B6-A9BB-5A18587B9DEA}" srcOrd="0" destOrd="0" presId="urn:microsoft.com/office/officeart/2008/layout/BendingPictureSemiTransparentText"/>
    <dgm:cxn modelId="{F104E8B3-8677-4284-A6D0-A72DBF1B09C3}" type="presParOf" srcId="{5CE30293-BE21-45B6-A9BB-5A18587B9DEA}" destId="{E5567984-0C40-426C-8F25-1F1563A3CE41}" srcOrd="0" destOrd="0" presId="urn:microsoft.com/office/officeart/2008/layout/BendingPictureSemiTransparentText"/>
    <dgm:cxn modelId="{9CEEFAA8-8387-4B5A-98AA-90CC5F68781F}" type="presParOf" srcId="{E5567984-0C40-426C-8F25-1F1563A3CE41}" destId="{B1D4EFD5-66B1-48CE-B4CB-4E046C019EA3}" srcOrd="0" destOrd="0" presId="urn:microsoft.com/office/officeart/2008/layout/BendingPictureSemiTransparentText"/>
    <dgm:cxn modelId="{4E55E4AE-6CC5-4701-8B74-DD4C0AA60FF5}" type="presParOf" srcId="{E5567984-0C40-426C-8F25-1F1563A3CE41}" destId="{A6194530-7B10-4E66-95D1-965615A1A3D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DE60B-3C0B-485A-BA65-6ADCEA4D7E8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8EB7CCE2-CDE2-4F85-920E-00BACD820151}">
      <dgm:prSet phldrT="[Text]"/>
      <dgm:spPr/>
      <dgm:t>
        <a:bodyPr/>
        <a:lstStyle/>
        <a:p>
          <a:r>
            <a:rPr lang="en-US" dirty="0"/>
            <a:t>Ford Pinto</a:t>
          </a:r>
        </a:p>
      </dgm:t>
    </dgm:pt>
    <dgm:pt modelId="{CB63716A-0A96-48F4-AC96-D892A9167301}" type="parTrans" cxnId="{B5540CF3-8075-4EFA-8491-81ED45AF66E3}">
      <dgm:prSet/>
      <dgm:spPr/>
      <dgm:t>
        <a:bodyPr/>
        <a:lstStyle/>
        <a:p>
          <a:endParaRPr lang="en-US"/>
        </a:p>
      </dgm:t>
    </dgm:pt>
    <dgm:pt modelId="{6C29F7AA-FC4F-4894-A60F-2C8F6B3234F8}" type="sibTrans" cxnId="{B5540CF3-8075-4EFA-8491-81ED45AF66E3}">
      <dgm:prSet/>
      <dgm:spPr/>
      <dgm:t>
        <a:bodyPr/>
        <a:lstStyle/>
        <a:p>
          <a:endParaRPr lang="en-US"/>
        </a:p>
      </dgm:t>
    </dgm:pt>
    <dgm:pt modelId="{99CDB02F-E683-420F-B49C-D784E86608FB}" type="pres">
      <dgm:prSet presAssocID="{AEADE60B-3C0B-485A-BA65-6ADCEA4D7E81}" presName="Name0" presStyleCnt="0">
        <dgm:presLayoutVars>
          <dgm:dir/>
          <dgm:resizeHandles val="exact"/>
        </dgm:presLayoutVars>
      </dgm:prSet>
      <dgm:spPr/>
    </dgm:pt>
    <dgm:pt modelId="{045FB43F-91CB-4029-9831-99FEBEDFED0D}" type="pres">
      <dgm:prSet presAssocID="{8EB7CCE2-CDE2-4F85-920E-00BACD820151}" presName="composite" presStyleCnt="0"/>
      <dgm:spPr/>
    </dgm:pt>
    <dgm:pt modelId="{84D5F829-35B8-4D81-B2BA-DBF11C3E132F}" type="pres">
      <dgm:prSet presAssocID="{8EB7CCE2-CDE2-4F85-920E-00BACD820151}" presName="rect1" presStyleLbl="bgShp"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6AFEB211-505C-4854-A307-68EB5F191433}" type="pres">
      <dgm:prSet presAssocID="{8EB7CCE2-CDE2-4F85-920E-00BACD820151}" presName="rect2" presStyleLbl="trBgShp" presStyleIdx="0" presStyleCnt="1">
        <dgm:presLayoutVars>
          <dgm:bulletEnabled val="1"/>
        </dgm:presLayoutVars>
      </dgm:prSet>
      <dgm:spPr/>
    </dgm:pt>
  </dgm:ptLst>
  <dgm:cxnLst>
    <dgm:cxn modelId="{4639950E-36AB-4C76-BFDD-8B13F6349106}" type="presOf" srcId="{8EB7CCE2-CDE2-4F85-920E-00BACD820151}" destId="{6AFEB211-505C-4854-A307-68EB5F191433}" srcOrd="0" destOrd="0" presId="urn:microsoft.com/office/officeart/2008/layout/BendingPictureSemiTransparentText"/>
    <dgm:cxn modelId="{A4CD8197-251D-44AA-ACB7-569D95D08C1E}" type="presOf" srcId="{AEADE60B-3C0B-485A-BA65-6ADCEA4D7E81}" destId="{99CDB02F-E683-420F-B49C-D784E86608FB}" srcOrd="0" destOrd="0" presId="urn:microsoft.com/office/officeart/2008/layout/BendingPictureSemiTransparentText"/>
    <dgm:cxn modelId="{B5540CF3-8075-4EFA-8491-81ED45AF66E3}" srcId="{AEADE60B-3C0B-485A-BA65-6ADCEA4D7E81}" destId="{8EB7CCE2-CDE2-4F85-920E-00BACD820151}" srcOrd="0" destOrd="0" parTransId="{CB63716A-0A96-48F4-AC96-D892A9167301}" sibTransId="{6C29F7AA-FC4F-4894-A60F-2C8F6B3234F8}"/>
    <dgm:cxn modelId="{B2758463-EC9D-49C3-AAF7-4A2F9DC54907}" type="presParOf" srcId="{99CDB02F-E683-420F-B49C-D784E86608FB}" destId="{045FB43F-91CB-4029-9831-99FEBEDFED0D}" srcOrd="0" destOrd="0" presId="urn:microsoft.com/office/officeart/2008/layout/BendingPictureSemiTransparentText"/>
    <dgm:cxn modelId="{46CB0B0C-34A7-478B-862A-507CD0FE52EB}" type="presParOf" srcId="{045FB43F-91CB-4029-9831-99FEBEDFED0D}" destId="{84D5F829-35B8-4D81-B2BA-DBF11C3E132F}" srcOrd="0" destOrd="0" presId="urn:microsoft.com/office/officeart/2008/layout/BendingPictureSemiTransparentText"/>
    <dgm:cxn modelId="{3D4C0D35-5BB5-4023-85F1-50698C16E66D}" type="presParOf" srcId="{045FB43F-91CB-4029-9831-99FEBEDFED0D}" destId="{6AFEB211-505C-4854-A307-68EB5F191433}"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4EFD5-66B1-48CE-B4CB-4E046C019EA3}">
      <dsp:nvSpPr>
        <dsp:cNvPr id="0" name=""/>
        <dsp:cNvSpPr/>
      </dsp:nvSpPr>
      <dsp:spPr>
        <a:xfrm>
          <a:off x="186487" y="0"/>
          <a:ext cx="3056024" cy="26193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noFill/>
        </a:ln>
        <a:effectLst/>
      </dsp:spPr>
      <dsp:style>
        <a:lnRef idx="0">
          <a:scrgbClr r="0" g="0" b="0"/>
        </a:lnRef>
        <a:fillRef idx="1">
          <a:scrgbClr r="0" g="0" b="0"/>
        </a:fillRef>
        <a:effectRef idx="0">
          <a:scrgbClr r="0" g="0" b="0"/>
        </a:effectRef>
        <a:fontRef idx="minor"/>
      </dsp:style>
    </dsp:sp>
    <dsp:sp modelId="{A6194530-7B10-4E66-95D1-965615A1A3D5}">
      <dsp:nvSpPr>
        <dsp:cNvPr id="0" name=""/>
        <dsp:cNvSpPr/>
      </dsp:nvSpPr>
      <dsp:spPr>
        <a:xfrm>
          <a:off x="186487" y="1833562"/>
          <a:ext cx="3056024" cy="6286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Apollo 1 Failure</a:t>
          </a:r>
        </a:p>
      </dsp:txBody>
      <dsp:txXfrm>
        <a:off x="186487" y="1833562"/>
        <a:ext cx="3056024" cy="628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5F829-35B8-4D81-B2BA-DBF11C3E132F}">
      <dsp:nvSpPr>
        <dsp:cNvPr id="0" name=""/>
        <dsp:cNvSpPr/>
      </dsp:nvSpPr>
      <dsp:spPr>
        <a:xfrm>
          <a:off x="368259" y="0"/>
          <a:ext cx="2844881" cy="24384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0">
          <a:scrgbClr r="0" g="0" b="0"/>
        </a:effectRef>
        <a:fontRef idx="minor"/>
      </dsp:style>
    </dsp:sp>
    <dsp:sp modelId="{6AFEB211-505C-4854-A307-68EB5F191433}">
      <dsp:nvSpPr>
        <dsp:cNvPr id="0" name=""/>
        <dsp:cNvSpPr/>
      </dsp:nvSpPr>
      <dsp:spPr>
        <a:xfrm>
          <a:off x="368259" y="1706880"/>
          <a:ext cx="2844881" cy="5852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Ford Pinto</a:t>
          </a:r>
        </a:p>
      </dsp:txBody>
      <dsp:txXfrm>
        <a:off x="368259" y="1706880"/>
        <a:ext cx="2844881" cy="58521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D13EB-55E3-4860-A9E1-0EA34DB913A3}" type="datetimeFigureOut">
              <a:rPr lang="en-US" smtClean="0"/>
              <a:t>6/17/2023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4D25E-3C1E-49FA-B25A-89F2C090F8DC}" type="slidenum">
              <a:rPr lang="en-US" smtClean="0"/>
              <a:t>‹#›</a:t>
            </a:fld>
            <a:endParaRPr lang="en-US"/>
          </a:p>
        </p:txBody>
      </p:sp>
    </p:spTree>
    <p:extLst>
      <p:ext uri="{BB962C8B-B14F-4D97-AF65-F5344CB8AC3E}">
        <p14:creationId xmlns:p14="http://schemas.microsoft.com/office/powerpoint/2010/main" val="159804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p:txBody>
          <a:bodyPr/>
          <a:lstStyle/>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On this slide we have some APQP definitions taken from the AIAG manual Automotive Industry Action Group. If we read through the first two definitions we will discover 2 essential ideas:</a:t>
            </a:r>
          </a:p>
          <a:p>
            <a:pPr marL="668264" lvl="1" indent="-171430">
              <a:spcBef>
                <a:spcPts val="413"/>
              </a:spcBef>
              <a:buFont typeface="Wingdings" pitchFamily="2" charset="2"/>
              <a:buChar char="Ø"/>
              <a:defRPr/>
            </a:pPr>
            <a:r>
              <a:rPr lang="en-US" dirty="0">
                <a:solidFill>
                  <a:srgbClr val="000000"/>
                </a:solidFill>
                <a:latin typeface="Arial" pitchFamily="34" charset="0"/>
                <a:ea typeface="ＭＳ Ｐゴシック" charset="-128"/>
                <a:cs typeface="Arial" pitchFamily="34" charset="0"/>
                <a:sym typeface="Arial" pitchFamily="34" charset="0"/>
              </a:rPr>
              <a:t>The customer satisfaction is our (and any businesses‘)  main goal;</a:t>
            </a:r>
          </a:p>
          <a:p>
            <a:pPr marL="668264" lvl="1" indent="-171430">
              <a:spcBef>
                <a:spcPts val="413"/>
              </a:spcBef>
              <a:buFont typeface="Wingdings" pitchFamily="2" charset="2"/>
              <a:buChar char="Ø"/>
              <a:defRPr/>
            </a:pPr>
            <a:r>
              <a:rPr lang="en-US" dirty="0">
                <a:solidFill>
                  <a:srgbClr val="000000"/>
                </a:solidFill>
                <a:latin typeface="Arial" pitchFamily="34" charset="0"/>
                <a:ea typeface="ＭＳ Ｐゴシック" charset="-128"/>
                <a:cs typeface="Arial" pitchFamily="34" charset="0"/>
                <a:sym typeface="Arial" pitchFamily="34" charset="0"/>
              </a:rPr>
              <a:t>Communication between the team is the way of getting there.</a:t>
            </a:r>
          </a:p>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APQP is the perfect way of making that happening.</a:t>
            </a:r>
          </a:p>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Every project is unique, so every Advanced Product Quality Plan will be different, depending on the customers’ expectations, needs, risk and the quality level, but we must use APQP so we can identify the high risk and long lead time requirements (particularly when the Supply Chain, CTQs or Special Characteristics are involved)</a:t>
            </a:r>
          </a:p>
          <a:p>
            <a:pPr>
              <a:defRPr/>
            </a:pPr>
            <a:endParaRPr lang="en-US" dirty="0">
              <a:latin typeface="Arial" pitchFamily="34" charset="0"/>
              <a:cs typeface="Arial" pitchFamily="34" charset="0"/>
            </a:endParaRPr>
          </a:p>
        </p:txBody>
      </p:sp>
      <p:sp>
        <p:nvSpPr>
          <p:cNvPr id="49156"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E98D2C3A-2554-4166-B443-3853195B043E}" type="slidenum">
              <a:rPr lang="en-US" sz="1200">
                <a:solidFill>
                  <a:schemeClr val="tx1"/>
                </a:solidFill>
              </a:rPr>
              <a:pPr eaLnBrk="1" hangingPunct="1"/>
              <a:t>2</a:t>
            </a:fld>
            <a:endParaRPr 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0"/>
          <p:cNvSpPr>
            <a:spLocks noGrp="1" noRot="1" noChangeAspect="1" noChangeArrowheads="1" noTextEdit="1"/>
          </p:cNvSpPr>
          <p:nvPr>
            <p:ph type="sldImg"/>
          </p:nvPr>
        </p:nvSpPr>
        <p:spPr>
          <a:ln/>
        </p:spPr>
      </p:sp>
      <p:sp>
        <p:nvSpPr>
          <p:cNvPr id="69635" name="Rectangle 2051"/>
          <p:cNvSpPr>
            <a:spLocks noGrp="1" noChangeArrowheads="1"/>
          </p:cNvSpPr>
          <p:nvPr>
            <p:ph type="body" idx="1"/>
          </p:nvPr>
        </p:nvSpPr>
        <p:spPr>
          <a:noFill/>
        </p:spPr>
        <p:txBody>
          <a:bodyPr lIns="89704" tIns="44852" rIns="89704" bIns="44852"/>
          <a:lstStyle/>
          <a:p>
            <a:r>
              <a:rPr lang="en-US" sz="1500" dirty="0">
                <a:latin typeface="Arial" pitchFamily="34" charset="0"/>
              </a:rPr>
              <a:t>You can see some of the APQP elements and tools we must use to make sure we build quality into the product.</a:t>
            </a:r>
          </a:p>
          <a:p>
            <a:r>
              <a:rPr lang="en-US" sz="1500" dirty="0">
                <a:latin typeface="Arial" pitchFamily="34" charset="0"/>
              </a:rPr>
              <a:t>FELL is deploying the APQP process through </a:t>
            </a:r>
            <a:r>
              <a:rPr lang="en-US" sz="1500" dirty="0" err="1">
                <a:latin typeface="Arial" pitchFamily="34" charset="0"/>
              </a:rPr>
              <a:t>PROLaunch</a:t>
            </a:r>
            <a:r>
              <a:rPr lang="en-US" sz="1500" dirty="0">
                <a:latin typeface="Arial" pitchFamily="34" charset="0"/>
              </a:rPr>
              <a:t> </a:t>
            </a:r>
          </a:p>
          <a:p>
            <a:r>
              <a:rPr lang="en-US" sz="1500" dirty="0">
                <a:latin typeface="Arial" pitchFamily="34" charset="0"/>
              </a:rPr>
              <a:t>And the outputs of this deployment and the teams effort are listed: satisfied customers and reduced costs for the company. </a:t>
            </a:r>
          </a:p>
          <a:p>
            <a:endParaRPr lang="en-US" sz="1500" dirty="0">
              <a:latin typeface="Arial" pitchFamily="34" charset="0"/>
            </a:endParaRPr>
          </a:p>
          <a:p>
            <a:r>
              <a:rPr lang="en-US" sz="1500" dirty="0">
                <a:latin typeface="Arial" pitchFamily="34" charset="0"/>
              </a:rPr>
              <a:t>{For </a:t>
            </a:r>
            <a:r>
              <a:rPr lang="en-US" sz="1500" dirty="0" err="1">
                <a:latin typeface="Arial" pitchFamily="34" charset="0"/>
              </a:rPr>
              <a:t>PropLaunch</a:t>
            </a:r>
            <a:r>
              <a:rPr lang="en-US" sz="1500" dirty="0">
                <a:latin typeface="Arial" pitchFamily="34" charset="0"/>
              </a:rPr>
              <a:t> NPD deployment but you can find the same activities in STP too (even if for STP there are some activities that must be just reviewed and making sure that all conditions in the new location are the same) – again missing quality plan.}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latin typeface="Arial" pitchFamily="34" charset="0"/>
              </a:rPr>
              <a:t>Because the manufacturing process functions are now early planned, validated, documented and communicated we, as a company, have a series of benefits, which are listed on this slide.</a:t>
            </a:r>
          </a:p>
          <a:p>
            <a:endParaRPr lang="en-US">
              <a:latin typeface="Arial" pitchFamily="34" charset="0"/>
            </a:endParaRPr>
          </a:p>
          <a:p>
            <a:r>
              <a:rPr lang="en-US">
                <a:latin typeface="Arial" pitchFamily="34" charset="0"/>
              </a:rPr>
              <a:t>If you look at the picture from the right hand side, you can see that through early quality planning we will be able to reduce CONC and the costs of re-designing after the launch of the product. </a:t>
            </a:r>
          </a:p>
          <a:p>
            <a:r>
              <a:rPr lang="en-US">
                <a:latin typeface="Arial" pitchFamily="34" charset="0"/>
              </a:rPr>
              <a:t>We must use PROLaunch smarter and to do more </a:t>
            </a:r>
            <a:r>
              <a:rPr lang="en-US" u="sng">
                <a:latin typeface="Arial" pitchFamily="34" charset="0"/>
              </a:rPr>
              <a:t>UPFRONT QUALITY PLANNING</a:t>
            </a:r>
            <a:r>
              <a:rPr lang="en-US">
                <a:latin typeface="Arial" pitchFamily="34" charset="0"/>
              </a:rPr>
              <a:t>, to ensure defect free launches.  </a:t>
            </a:r>
          </a:p>
          <a:p>
            <a:endParaRPr lang="en-US">
              <a:latin typeface="Arial" pitchFamily="34" charset="0"/>
            </a:endParaRPr>
          </a:p>
        </p:txBody>
      </p:sp>
      <p:sp>
        <p:nvSpPr>
          <p:cNvPr id="70660"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05103D3A-B960-4F00-83EF-F4127789EB1A}" type="slidenum">
              <a:rPr lang="en-US" sz="1200"/>
              <a:pPr eaLnBrk="1" hangingPunct="1"/>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atin typeface="Arial" pitchFamily="34" charset="0"/>
              </a:rPr>
              <a:t>- Quality plan – must be done in depth/ detail – just copying the matrix activities is not enough </a:t>
            </a:r>
          </a:p>
          <a:p>
            <a:endParaRPr lang="en-US">
              <a:latin typeface="Arial" pitchFamily="34" charset="0"/>
            </a:endParaRPr>
          </a:p>
          <a:p>
            <a:r>
              <a:rPr lang="en-US">
                <a:latin typeface="Arial" pitchFamily="34" charset="0"/>
              </a:rPr>
              <a:t> - make sure you look at all aspects !!! Minimize the risk !</a:t>
            </a:r>
          </a:p>
          <a:p>
            <a:r>
              <a:rPr lang="en-US">
                <a:latin typeface="Arial" pitchFamily="34" charset="0"/>
              </a:rPr>
              <a:t> - make sure you know what’s behind each selection – make sure suppliers (for ex.) are checked from the beginning – collaboration between departments</a:t>
            </a:r>
          </a:p>
        </p:txBody>
      </p:sp>
      <p:sp>
        <p:nvSpPr>
          <p:cNvPr id="78852"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A7C0D4F3-BCB6-4FFC-9237-4CA808691B50}"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0D92A5-756C-4857-B6D8-B508009F0644}" type="slidenum">
              <a:rPr lang="en-US" smtClean="0">
                <a:solidFill>
                  <a:prstClr val="black"/>
                </a:solidFill>
              </a:rPr>
              <a:pPr eaLnBrk="1" hangingPunct="1"/>
              <a:t>17</a:t>
            </a:fld>
            <a:endParaRPr lang="en-US">
              <a:solidFill>
                <a:prstClr val="black"/>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Durable</a:t>
            </a:r>
            <a:r>
              <a:rPr lang="en-US" baseline="0" dirty="0"/>
              <a:t> tooling refers to Molds, Dies, etc., not perishable tooling such as cutting tools, grinder tooling, etc.</a:t>
            </a:r>
          </a:p>
          <a:p>
            <a:r>
              <a:rPr lang="en-US" baseline="0" dirty="0"/>
              <a:t>Some customers may have different requirements around inactive tooling PPAPs</a:t>
            </a:r>
          </a:p>
          <a:p>
            <a:r>
              <a:rPr lang="en-US" baseline="0" dirty="0"/>
              <a:t>Suppliers should be notifying the customer when these conditions occur – the customer then determines what the PPAP requirements are</a:t>
            </a:r>
            <a:endParaRPr lang="en-US" dirty="0"/>
          </a:p>
        </p:txBody>
      </p:sp>
      <p:sp>
        <p:nvSpPr>
          <p:cNvPr id="4" name="Slide Number Placeholder 3"/>
          <p:cNvSpPr>
            <a:spLocks noGrp="1"/>
          </p:cNvSpPr>
          <p:nvPr>
            <p:ph type="sldNum" sz="quarter" idx="10"/>
          </p:nvPr>
        </p:nvSpPr>
        <p:spPr/>
        <p:txBody>
          <a:bodyPr/>
          <a:lstStyle/>
          <a:p>
            <a:pPr>
              <a:defRPr/>
            </a:pPr>
            <a:fld id="{D1B10128-1E08-466E-9C61-1A210048C3CB}"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88257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3 is the default for a full PPAP submission</a:t>
            </a:r>
          </a:p>
        </p:txBody>
      </p:sp>
      <p:sp>
        <p:nvSpPr>
          <p:cNvPr id="4" name="Slide Number Placeholder 3"/>
          <p:cNvSpPr>
            <a:spLocks noGrp="1"/>
          </p:cNvSpPr>
          <p:nvPr>
            <p:ph type="sldNum" sz="quarter" idx="10"/>
          </p:nvPr>
        </p:nvSpPr>
        <p:spPr/>
        <p:txBody>
          <a:bodyPr/>
          <a:lstStyle/>
          <a:p>
            <a:pPr>
              <a:defRPr/>
            </a:pPr>
            <a:fld id="{D1B10128-1E08-466E-9C61-1A210048C3CB}"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8609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 is submit, and “R” is retain</a:t>
            </a:r>
            <a:r>
              <a:rPr lang="en-US" baseline="0" dirty="0"/>
              <a:t> – in both cases the supplier is expected to do the work.  PPAP level determines what the supplier shows to the customer, but in every case, the supplier is expected to do all the work.</a:t>
            </a:r>
            <a:endParaRPr lang="en-US" dirty="0"/>
          </a:p>
        </p:txBody>
      </p:sp>
      <p:sp>
        <p:nvSpPr>
          <p:cNvPr id="4" name="Slide Number Placeholder 3"/>
          <p:cNvSpPr>
            <a:spLocks noGrp="1"/>
          </p:cNvSpPr>
          <p:nvPr>
            <p:ph type="sldNum" sz="quarter" idx="10"/>
          </p:nvPr>
        </p:nvSpPr>
        <p:spPr/>
        <p:txBody>
          <a:bodyPr/>
          <a:lstStyle/>
          <a:p>
            <a:pPr>
              <a:defRPr/>
            </a:pPr>
            <a:fld id="{D1B10128-1E08-466E-9C61-1A210048C3CB}"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54365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852" y="8684829"/>
            <a:ext cx="2972548" cy="457711"/>
          </a:xfrm>
          <a:prstGeom prst="rect">
            <a:avLst/>
          </a:prstGeom>
          <a:ln/>
        </p:spPr>
        <p:txBody>
          <a:bodyPr/>
          <a:lstStyle/>
          <a:p>
            <a:fld id="{62A1255F-894E-4755-818A-7E51FFDB3ED6}" type="slidenum">
              <a:rPr lang="en-US">
                <a:solidFill>
                  <a:prstClr val="black"/>
                </a:solidFill>
              </a:rPr>
              <a:pPr/>
              <a:t>32</a:t>
            </a:fld>
            <a:endParaRPr lang="en-US">
              <a:solidFill>
                <a:prstClr val="black"/>
              </a:solidFill>
            </a:endParaRPr>
          </a:p>
        </p:txBody>
      </p:sp>
      <p:sp>
        <p:nvSpPr>
          <p:cNvPr id="280578" name="Rectangle 2"/>
          <p:cNvSpPr>
            <a:spLocks noGrp="1" noRot="1" noChangeAspect="1" noChangeArrowheads="1" noTextEdit="1"/>
          </p:cNvSpPr>
          <p:nvPr>
            <p:ph type="sldImg"/>
          </p:nvPr>
        </p:nvSpPr>
        <p:spPr>
          <a:xfrm>
            <a:off x="1143000" y="687388"/>
            <a:ext cx="4572000" cy="3429000"/>
          </a:xfrm>
          <a:ln/>
        </p:spPr>
      </p:sp>
      <p:sp>
        <p:nvSpPr>
          <p:cNvPr id="280579" name="Rectangle 3"/>
          <p:cNvSpPr>
            <a:spLocks noGrp="1" noChangeArrowheads="1"/>
          </p:cNvSpPr>
          <p:nvPr>
            <p:ph type="body" idx="1"/>
          </p:nvPr>
        </p:nvSpPr>
        <p:spPr/>
        <p:txBody>
          <a:bodyPr/>
          <a:lstStyle/>
          <a:p>
            <a:pPr>
              <a:lnSpc>
                <a:spcPct val="90000"/>
              </a:lnSpc>
            </a:pPr>
            <a:r>
              <a:rPr lang="en-US" dirty="0"/>
              <a:t>This is about the design phase.  You generally assume that the product is built perfectly, and ask yourself what can go wrong with the design.</a:t>
            </a:r>
          </a:p>
          <a:p>
            <a:pPr>
              <a:lnSpc>
                <a:spcPct val="90000"/>
              </a:lnSpc>
            </a:pPr>
            <a:r>
              <a:rPr lang="en-US" dirty="0"/>
              <a:t>What if I chose the wrong material?  Wrong plating thickness?  (Not that the supplier used the wrong material or produced an incorrect thickness, but rather that it was specified wrong.)</a:t>
            </a:r>
          </a:p>
          <a:p>
            <a:pPr>
              <a:lnSpc>
                <a:spcPct val="90000"/>
              </a:lnSpc>
            </a:pPr>
            <a:r>
              <a:rPr lang="en-US" dirty="0"/>
              <a:t>DVP- Life cycle tests, etc.</a:t>
            </a:r>
          </a:p>
          <a:p>
            <a:pPr>
              <a:lnSpc>
                <a:spcPct val="90000"/>
              </a:lnSpc>
            </a:pPr>
            <a:r>
              <a:rPr lang="en-US" dirty="0"/>
              <a:t>Whoever is responsible for the design is responsible for the DFMEA.  We cannot ask the supplier for a DFMEA if we are design-responsible.</a:t>
            </a:r>
          </a:p>
          <a:p>
            <a:pPr>
              <a:lnSpc>
                <a:spcPct val="90000"/>
              </a:lnSpc>
            </a:pPr>
            <a:r>
              <a:rPr lang="en-US" dirty="0"/>
              <a:t>We need to start pushing hard to do DFMEAs and do them correctly.</a:t>
            </a:r>
          </a:p>
          <a:p>
            <a:pPr>
              <a:lnSpc>
                <a:spcPct val="90000"/>
              </a:lnSpc>
            </a:pPr>
            <a:r>
              <a:rPr lang="en-US" dirty="0"/>
              <a:t>Can someone read what a Severity of 8 is?  In effect, it doesn’t work.  What does a 9 mean? Also discuss 10.  Note that FELL Corporation is a member of AIAG and these came from our online.  </a:t>
            </a:r>
          </a:p>
          <a:p>
            <a:pPr>
              <a:lnSpc>
                <a:spcPct val="90000"/>
              </a:lnSpc>
            </a:pPr>
            <a:r>
              <a:rPr lang="en-US" dirty="0"/>
              <a:t>Talk through each of these rating scales.  Note these are different from previous revision.</a:t>
            </a:r>
          </a:p>
          <a:p>
            <a:pPr>
              <a:lnSpc>
                <a:spcPct val="90000"/>
              </a:lnSpc>
            </a:pPr>
            <a:r>
              <a:rPr lang="en-US" dirty="0"/>
              <a:t>If find arguments, during first pass one idea is to use Odd-Even only, which may make things go faster.  Take time to do Severity right, though, due to legal consideration.</a:t>
            </a:r>
          </a:p>
          <a:p>
            <a:pPr>
              <a:lnSpc>
                <a:spcPct val="90000"/>
              </a:lnSpc>
            </a:pPr>
            <a:r>
              <a:rPr lang="en-US" dirty="0"/>
              <a:t>For </a:t>
            </a:r>
            <a:r>
              <a:rPr lang="en-US" dirty="0" err="1"/>
              <a:t>PROLaunch</a:t>
            </a:r>
            <a:r>
              <a:rPr lang="en-US" dirty="0"/>
              <a:t>, flags go off to hand-off DFMEAs to suppliers, review, etc.</a:t>
            </a:r>
          </a:p>
          <a:p>
            <a:pPr>
              <a:lnSpc>
                <a:spcPct val="90000"/>
              </a:lnSpc>
            </a:pPr>
            <a:r>
              <a:rPr lang="en-US" dirty="0"/>
              <a:t>The family approach can be helpful to ensure that lessons learned in one product is applied to other similar product.</a:t>
            </a:r>
          </a:p>
          <a:p>
            <a:pPr>
              <a:lnSpc>
                <a:spcPct val="90000"/>
              </a:lnSpc>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852" y="8684829"/>
            <a:ext cx="2972548" cy="457711"/>
          </a:xfrm>
          <a:prstGeom prst="rect">
            <a:avLst/>
          </a:prstGeom>
          <a:ln/>
        </p:spPr>
        <p:txBody>
          <a:bodyPr/>
          <a:lstStyle/>
          <a:p>
            <a:fld id="{EC303652-C19A-4CFD-AD02-116160D342BF}" type="slidenum">
              <a:rPr lang="en-US">
                <a:solidFill>
                  <a:prstClr val="black"/>
                </a:solidFill>
              </a:rPr>
              <a:pPr/>
              <a:t>34</a:t>
            </a:fld>
            <a:endParaRPr lang="en-US">
              <a:solidFill>
                <a:prstClr val="black"/>
              </a:solidFill>
            </a:endParaRPr>
          </a:p>
        </p:txBody>
      </p:sp>
      <p:sp>
        <p:nvSpPr>
          <p:cNvPr id="299010" name="Rectangle 2"/>
          <p:cNvSpPr>
            <a:spLocks noGrp="1" noRot="1" noChangeAspect="1" noChangeArrowheads="1" noTextEdit="1"/>
          </p:cNvSpPr>
          <p:nvPr>
            <p:ph type="sldImg"/>
          </p:nvPr>
        </p:nvSpPr>
        <p:spPr>
          <a:xfrm>
            <a:off x="1143000" y="687388"/>
            <a:ext cx="4572000" cy="3429000"/>
          </a:xfrm>
          <a:ln/>
        </p:spPr>
      </p:sp>
      <p:sp>
        <p:nvSpPr>
          <p:cNvPr id="299011" name="Rectangle 3"/>
          <p:cNvSpPr>
            <a:spLocks noGrp="1" noChangeArrowheads="1"/>
          </p:cNvSpPr>
          <p:nvPr>
            <p:ph type="body" idx="1"/>
          </p:nvPr>
        </p:nvSpPr>
        <p:spPr/>
        <p:txBody>
          <a:bodyPr/>
          <a:lstStyle/>
          <a:p>
            <a:r>
              <a:rPr lang="en-US" dirty="0"/>
              <a:t>The After Thought- it’s just not as impactful if it’s done later.  It can be expensive not to catch problems up front.  Consider having to re-tool for a plastics error.</a:t>
            </a:r>
          </a:p>
          <a:p>
            <a:r>
              <a:rPr lang="en-US" dirty="0"/>
              <a:t>Singular/Linear failure points.  This means that we assume errors are one-to-one.  Thinking more completely, what if three things go wrong simultaneously, then catastrophic event happens.  We need to include these also.</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Rot="1" noChangeAspect="1" noChangeArrowheads="1" noTextEdit="1"/>
          </p:cNvSpPr>
          <p:nvPr>
            <p:ph type="sldImg"/>
          </p:nvPr>
        </p:nvSpPr>
        <p:spPr>
          <a:xfrm>
            <a:off x="1154113" y="693738"/>
            <a:ext cx="4549775" cy="3413125"/>
          </a:xfrm>
          <a:ln/>
        </p:spPr>
      </p:sp>
      <p:sp>
        <p:nvSpPr>
          <p:cNvPr id="1769475" name="Rectangle 3"/>
          <p:cNvSpPr>
            <a:spLocks noGrp="1" noChangeArrowheads="1"/>
          </p:cNvSpPr>
          <p:nvPr>
            <p:ph type="body" idx="1"/>
          </p:nvPr>
        </p:nvSpPr>
        <p:spPr>
          <a:xfrm>
            <a:off x="915790" y="4345644"/>
            <a:ext cx="5026421" cy="4115013"/>
          </a:xfrm>
        </p:spPr>
        <p:txBody>
          <a:bodyPr/>
          <a:lstStyle/>
          <a:p>
            <a:r>
              <a:rPr lang="en-US" sz="800"/>
              <a:t>No matter how well you think you know the process,  don’t assume that you can do a process map on your own.  You will undoubtedly miss important input from people who are involved in the process on a constant basis.  By walking the process, you can talk with the operators who are living the process.</a:t>
            </a:r>
          </a:p>
          <a:p>
            <a:endParaRPr lang="en-US" sz="800"/>
          </a:p>
          <a:p>
            <a:r>
              <a:rPr lang="en-US" sz="800"/>
              <a:t>Team members should have been selected for their knowledge of the process as well as willingness to look for opportunities to improve it.</a:t>
            </a:r>
          </a:p>
          <a:p>
            <a:endParaRPr lang="en-US" sz="800"/>
          </a:p>
          <a:p>
            <a:r>
              <a:rPr lang="en-US" sz="800"/>
              <a:t>Inputs and outputs are almost always more than just the physical inputs and outputs.   This would be for manufacturing processes as well as transactional projects.</a:t>
            </a:r>
          </a:p>
          <a:p>
            <a:endParaRPr lang="en-US" sz="800"/>
          </a:p>
          <a:p>
            <a:r>
              <a:rPr lang="en-US" sz="800"/>
              <a:t>Think of the 6 M’s to be sure the team has identified as many variables as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a:lstStyle/>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APQP comes from the automotive industry and they need it because of their products complexity and of their complicated supply chain.</a:t>
            </a:r>
          </a:p>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As we all know, timing and quality are everything in any business, not only for the automotive.</a:t>
            </a:r>
          </a:p>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In the 80’s Ford, GM and Chrysler joined forces and for 5 years they’ve developed their own guidance and formats on assuring suppliers APQP compliance.</a:t>
            </a:r>
          </a:p>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The Japanese industry had a huge success in this and they’ve developed the Automotive Industry Action Group (AIAG) manuals on APQP and not only, where common methodology, procedures and technics can be studies in more depth.</a:t>
            </a:r>
          </a:p>
          <a:p>
            <a:pPr marL="39684">
              <a:spcBef>
                <a:spcPts val="413"/>
              </a:spcBef>
              <a:defRPr/>
            </a:pPr>
            <a:endParaRPr lang="en-US" dirty="0">
              <a:solidFill>
                <a:srgbClr val="000000"/>
              </a:solidFill>
              <a:latin typeface="Arial" pitchFamily="34" charset="0"/>
              <a:ea typeface="ＭＳ Ｐゴシック" charset="-128"/>
              <a:cs typeface="Arial" pitchFamily="34" charset="0"/>
              <a:sym typeface="Arial" pitchFamily="34" charset="0"/>
            </a:endParaRPr>
          </a:p>
          <a:p>
            <a:pPr marL="39684">
              <a:spcBef>
                <a:spcPts val="413"/>
              </a:spcBef>
              <a:defRPr/>
            </a:pPr>
            <a:r>
              <a:rPr lang="en-US" dirty="0">
                <a:solidFill>
                  <a:srgbClr val="000000"/>
                </a:solidFill>
                <a:latin typeface="Arial" pitchFamily="34" charset="0"/>
                <a:ea typeface="ＭＳ Ｐゴシック" charset="-128"/>
                <a:cs typeface="Arial" pitchFamily="34" charset="0"/>
                <a:sym typeface="Arial" pitchFamily="34" charset="0"/>
              </a:rPr>
              <a:t>{</a:t>
            </a: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BLUE BOX – </a:t>
            </a:r>
            <a:r>
              <a:rPr lang="en-US" dirty="0" err="1">
                <a:solidFill>
                  <a:schemeClr val="accent1">
                    <a:lumMod val="40000"/>
                    <a:lumOff val="60000"/>
                  </a:schemeClr>
                </a:solidFill>
                <a:latin typeface="Arial" pitchFamily="34" charset="0"/>
                <a:ea typeface="ＭＳ Ｐゴシック" charset="-128"/>
                <a:cs typeface="Arial" pitchFamily="34" charset="0"/>
                <a:sym typeface="Arial" pitchFamily="34" charset="0"/>
              </a:rPr>
              <a:t>PROLaunch</a:t>
            </a: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 is APQP compliant but it needs to be better executed</a:t>
            </a: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PQP originates from the automotive industry due to different and several innovations, developments and improvements more complex products, different models were made which resulted in a more complicated supply chain and triggered increased customer and quality requirements. </a:t>
            </a: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For example: during the 70-80 many automotive plants faced serious quality problems at serial production start up. </a:t>
            </a:r>
            <a:r>
              <a:rPr lang="en-US" dirty="0" err="1">
                <a:solidFill>
                  <a:schemeClr val="accent1">
                    <a:lumMod val="40000"/>
                    <a:lumOff val="60000"/>
                  </a:schemeClr>
                </a:solidFill>
                <a:latin typeface="Arial" pitchFamily="34" charset="0"/>
                <a:ea typeface="ＭＳ Ｐゴシック" charset="-128"/>
                <a:cs typeface="Arial" pitchFamily="34" charset="0"/>
                <a:sym typeface="Arial" pitchFamily="34" charset="0"/>
              </a:rPr>
              <a:t>E.g</a:t>
            </a: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…….1500</a:t>
            </a:r>
          </a:p>
          <a:p>
            <a:pPr marL="39684">
              <a:spcBef>
                <a:spcPts val="413"/>
              </a:spcBef>
              <a:defRPr/>
            </a:pPr>
            <a:endParaRPr lang="en-US" dirty="0">
              <a:solidFill>
                <a:schemeClr val="accent1">
                  <a:lumMod val="40000"/>
                  <a:lumOff val="60000"/>
                </a:schemeClr>
              </a:solidFill>
              <a:latin typeface="Lucida Grande" charset="0"/>
              <a:ea typeface="Lucida Grande" charset="0"/>
              <a:cs typeface="Lucida Grande" charset="0"/>
              <a:sym typeface="Lucida Grande" charset="0"/>
            </a:endParaRP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Advanced product quality planning was developed in the late 1980s by a commission of experts gathered from the 'Big Three' US automobile manufacturers: Ford, GM and Chrysler. In the past, they each had their own guidelines and formats for ensuring supplier APQP compliance. Differences between these guidelines and formats resulted in additional demands on supplier resources. To improve upon this situation, the commission invested five years to analyze the then-current automotive development and production status in the US, Europe and especially in Japan since that time, the success of the Japanese automotive companies was starting to be remarkable in the US market.</a:t>
            </a: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They came up with the Automotive Industry Action Group, also known as AIAG manual on APQP which describes common methodology, procedures and techniques on APQP . It is used today by these three companies.  Typically they require Tier 1 suppliers to follow APQP according to this manual. </a:t>
            </a: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BTW I also used this manual to put together this training package. </a:t>
            </a:r>
          </a:p>
          <a:p>
            <a:pPr marL="39684">
              <a:spcBef>
                <a:spcPts val="413"/>
              </a:spcBef>
              <a:defRPr/>
            </a:pPr>
            <a:endParaRPr lang="en-US" dirty="0">
              <a:solidFill>
                <a:schemeClr val="accent1">
                  <a:lumMod val="40000"/>
                  <a:lumOff val="60000"/>
                </a:schemeClr>
              </a:solidFill>
              <a:latin typeface="Lucida Grande" charset="0"/>
              <a:ea typeface="Lucida Grande" charset="0"/>
              <a:cs typeface="Lucida Grande" charset="0"/>
              <a:sym typeface="Lucida Grande" charset="0"/>
            </a:endParaRP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AIAI, is a not-for profit org. 1982 AIAG was formed as a committee within APICS </a:t>
            </a:r>
            <a:r>
              <a:rPr lang="en-US" dirty="0" err="1">
                <a:solidFill>
                  <a:schemeClr val="accent1">
                    <a:lumMod val="40000"/>
                    <a:lumOff val="60000"/>
                  </a:schemeClr>
                </a:solidFill>
                <a:latin typeface="Arial Bold" charset="0"/>
                <a:ea typeface="ＭＳ Ｐゴシック" charset="-128"/>
                <a:cs typeface="Arial Bold" charset="0"/>
                <a:sym typeface="Arial Bold" charset="0"/>
              </a:rPr>
              <a:t>APICS</a:t>
            </a:r>
            <a:r>
              <a:rPr lang="en-US" dirty="0">
                <a:solidFill>
                  <a:schemeClr val="accent1">
                    <a:lumMod val="40000"/>
                    <a:lumOff val="60000"/>
                  </a:schemeClr>
                </a:solidFill>
                <a:latin typeface="Arial Bold" charset="0"/>
                <a:ea typeface="ＭＳ Ｐゴシック" charset="-128"/>
                <a:cs typeface="Arial Bold" charset="0"/>
                <a:sym typeface="Arial Bold" charset="0"/>
              </a:rPr>
              <a:t> The Association for Operations Management</a:t>
            </a: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a:t>
            </a: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(founded in 1957 as the American Production and Inventory Control Society)</a:t>
            </a:r>
          </a:p>
          <a:p>
            <a:pPr marL="39684">
              <a:spcBef>
                <a:spcPts val="413"/>
              </a:spcBef>
              <a:defRPr/>
            </a:pPr>
            <a:endPar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endParaRPr>
          </a:p>
          <a:p>
            <a:pPr marL="39684">
              <a:spcBef>
                <a:spcPts val="413"/>
              </a:spcBef>
              <a:defRPr/>
            </a:pPr>
            <a:r>
              <a:rPr lang="en-US" dirty="0">
                <a:solidFill>
                  <a:schemeClr val="accent1">
                    <a:lumMod val="40000"/>
                    <a:lumOff val="60000"/>
                  </a:schemeClr>
                </a:solidFill>
                <a:latin typeface="Arial" pitchFamily="34" charset="0"/>
                <a:ea typeface="ＭＳ Ｐゴシック" charset="-128"/>
                <a:cs typeface="Arial" pitchFamily="34" charset="0"/>
                <a:sym typeface="Arial" pitchFamily="34" charset="0"/>
              </a:rPr>
              <a:t>Since 1957, supply chain and operations management professionals like you have relied on APICS as the global leader and premier source of the body of knowledge in the industry. Our focus includes superior training, internationally-recognized certifications, and comprehensive educational resources in the areas of production, inventory, materials management, purchasing, logistics, and more.</a:t>
            </a:r>
          </a:p>
          <a:p>
            <a:pPr marL="39684">
              <a:spcBef>
                <a:spcPts val="413"/>
              </a:spcBef>
              <a:defRPr/>
            </a:pPr>
            <a:r>
              <a:rPr lang="en-US" dirty="0">
                <a:solidFill>
                  <a:schemeClr val="accent1">
                    <a:lumMod val="40000"/>
                    <a:lumOff val="60000"/>
                  </a:schemeClr>
                </a:solidFill>
                <a:latin typeface="Arial Bold" charset="0"/>
                <a:ea typeface="ＭＳ Ｐゴシック" charset="-128"/>
                <a:cs typeface="Arial Bold" charset="0"/>
                <a:sym typeface="Arial Bold" charset="0"/>
              </a:rPr>
              <a:t>American Production and Inventory Control Society</a:t>
            </a:r>
          </a:p>
          <a:p>
            <a:pPr>
              <a:defRPr/>
            </a:pPr>
            <a:endParaRPr lang="en-US" dirty="0">
              <a:solidFill>
                <a:schemeClr val="accent1">
                  <a:lumMod val="40000"/>
                  <a:lumOff val="60000"/>
                </a:schemeClr>
              </a:solidFill>
              <a:latin typeface="Arial" pitchFamily="34" charset="0"/>
              <a:cs typeface="Arial" pitchFamily="34" charset="0"/>
            </a:endParaRPr>
          </a:p>
          <a:p>
            <a:pPr>
              <a:defRPr/>
            </a:pPr>
            <a:r>
              <a:rPr lang="en-US" dirty="0">
                <a:solidFill>
                  <a:schemeClr val="accent1">
                    <a:lumMod val="40000"/>
                    <a:lumOff val="60000"/>
                  </a:schemeClr>
                </a:solidFill>
                <a:latin typeface="Arial" pitchFamily="34" charset="0"/>
                <a:cs typeface="Arial" pitchFamily="34" charset="0"/>
              </a:rPr>
              <a:t>AIAI, is a not-for profit org. 1982 AIAG was formed as a committee within APICS </a:t>
            </a:r>
            <a:r>
              <a:rPr lang="en-US" b="1" dirty="0" err="1">
                <a:solidFill>
                  <a:schemeClr val="accent1">
                    <a:lumMod val="40000"/>
                    <a:lumOff val="60000"/>
                  </a:schemeClr>
                </a:solidFill>
                <a:latin typeface="Arial" pitchFamily="34" charset="0"/>
              </a:rPr>
              <a:t>APICS</a:t>
            </a:r>
            <a:r>
              <a:rPr lang="en-US" b="1" dirty="0">
                <a:solidFill>
                  <a:schemeClr val="accent1">
                    <a:lumMod val="40000"/>
                    <a:lumOff val="60000"/>
                  </a:schemeClr>
                </a:solidFill>
                <a:latin typeface="Arial" pitchFamily="34" charset="0"/>
              </a:rPr>
              <a:t> The Association for Operations Management</a:t>
            </a:r>
            <a:r>
              <a:rPr lang="en-US" dirty="0">
                <a:solidFill>
                  <a:schemeClr val="accent1">
                    <a:lumMod val="40000"/>
                    <a:lumOff val="60000"/>
                  </a:schemeClr>
                </a:solidFill>
                <a:latin typeface="Arial" pitchFamily="34" charset="0"/>
              </a:rPr>
              <a:t>,</a:t>
            </a:r>
            <a:endParaRPr lang="en-US" dirty="0">
              <a:solidFill>
                <a:schemeClr val="accent1">
                  <a:lumMod val="40000"/>
                  <a:lumOff val="60000"/>
                </a:schemeClr>
              </a:solidFill>
              <a:latin typeface="Arial" pitchFamily="34" charset="0"/>
              <a:cs typeface="Arial" pitchFamily="34" charset="0"/>
            </a:endParaRPr>
          </a:p>
          <a:p>
            <a:pPr>
              <a:defRPr/>
            </a:pPr>
            <a:r>
              <a:rPr lang="en-US" dirty="0">
                <a:solidFill>
                  <a:schemeClr val="accent1">
                    <a:lumMod val="40000"/>
                    <a:lumOff val="60000"/>
                  </a:schemeClr>
                </a:solidFill>
                <a:latin typeface="Arial" pitchFamily="34" charset="0"/>
                <a:cs typeface="Arial" pitchFamily="34" charset="0"/>
              </a:rPr>
              <a:t>(founded in 1957 as the American Production and Inventory Control Society)</a:t>
            </a:r>
          </a:p>
          <a:p>
            <a:pPr>
              <a:defRPr/>
            </a:pPr>
            <a:endParaRPr lang="en-US" dirty="0">
              <a:solidFill>
                <a:schemeClr val="accent1">
                  <a:lumMod val="40000"/>
                  <a:lumOff val="60000"/>
                </a:schemeClr>
              </a:solidFill>
              <a:latin typeface="Arial" pitchFamily="34" charset="0"/>
              <a:cs typeface="Arial" pitchFamily="34" charset="0"/>
            </a:endParaRPr>
          </a:p>
          <a:p>
            <a:pPr>
              <a:defRPr/>
            </a:pPr>
            <a:r>
              <a:rPr lang="en-US" dirty="0">
                <a:solidFill>
                  <a:schemeClr val="accent1">
                    <a:lumMod val="40000"/>
                    <a:lumOff val="60000"/>
                  </a:schemeClr>
                </a:solidFill>
                <a:latin typeface="Arial" pitchFamily="34" charset="0"/>
              </a:rPr>
              <a:t>Since 1957, supply chain and operations management professionals like you have relied on APICS as the global leader and premier source of the body of knowledge in the industry. Our focus includes superior training, internationally-recognized certifications, and comprehensive educational resources in the areas of production, inventory, materials management, purchasing, logistics, and more.</a:t>
            </a:r>
          </a:p>
          <a:p>
            <a:pPr>
              <a:defRPr/>
            </a:pPr>
            <a:r>
              <a:rPr lang="en-US" b="1" dirty="0">
                <a:solidFill>
                  <a:schemeClr val="accent1">
                    <a:lumMod val="40000"/>
                    <a:lumOff val="60000"/>
                  </a:schemeClr>
                </a:solidFill>
                <a:latin typeface="Arial" pitchFamily="34" charset="0"/>
              </a:rPr>
              <a:t>American Production and Inventory Control Society }</a:t>
            </a:r>
          </a:p>
          <a:p>
            <a:pPr>
              <a:defRPr/>
            </a:pPr>
            <a:endParaRPr lang="en-US" dirty="0">
              <a:solidFill>
                <a:schemeClr val="accent1">
                  <a:lumMod val="40000"/>
                  <a:lumOff val="60000"/>
                </a:schemeClr>
              </a:solidFill>
              <a:latin typeface="Arial" pitchFamily="34" charset="0"/>
              <a:cs typeface="Arial" pitchFamily="34" charset="0"/>
            </a:endParaRPr>
          </a:p>
        </p:txBody>
      </p:sp>
      <p:sp>
        <p:nvSpPr>
          <p:cNvPr id="50180"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6CE22E13-BAA4-49D4-B379-B3451FD14877}" type="slidenum">
              <a:rPr lang="en-US" sz="1200">
                <a:solidFill>
                  <a:schemeClr val="tx1"/>
                </a:solidFill>
              </a:rPr>
              <a:pPr eaLnBrk="1" hangingPunct="1"/>
              <a:t>3</a:t>
            </a:fld>
            <a:endParaRPr lang="en-US" sz="12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616A67-3096-41B3-AF75-CE6EFD596D57}" type="slidenum">
              <a:rPr lang="en-US" smtClean="0"/>
              <a:pPr eaLnBrk="1" hangingPunct="1"/>
              <a:t>43</a:t>
            </a:fld>
            <a:endParaRPr lang="en-US"/>
          </a:p>
        </p:txBody>
      </p:sp>
      <p:sp>
        <p:nvSpPr>
          <p:cNvPr id="177155" name="Rectangle 2"/>
          <p:cNvSpPr>
            <a:spLocks noGrp="1" noRot="1" noChangeAspect="1" noChangeArrowheads="1" noTextEdit="1"/>
          </p:cNvSpPr>
          <p:nvPr>
            <p:ph type="sldImg"/>
          </p:nvPr>
        </p:nvSpPr>
        <p:spPr>
          <a:xfrm>
            <a:off x="1144588" y="688975"/>
            <a:ext cx="4568825" cy="3427413"/>
          </a:xfrm>
          <a:ln/>
        </p:spPr>
      </p:sp>
      <p:sp>
        <p:nvSpPr>
          <p:cNvPr id="177156" name="Rectangle 3"/>
          <p:cNvSpPr>
            <a:spLocks noGrp="1" noChangeArrowheads="1"/>
          </p:cNvSpPr>
          <p:nvPr>
            <p:ph type="body" idx="1"/>
          </p:nvPr>
        </p:nvSpPr>
        <p:spPr>
          <a:xfrm>
            <a:off x="685800" y="4344027"/>
            <a:ext cx="548640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a:t>
            </a:r>
            <a:r>
              <a:rPr lang="en-US" b="1" i="1" dirty="0"/>
              <a:t>By late 1966, the last of the sturdy, two-man Gemini spacecraft had flown, and NASA was rolling out the three-man Apollo ships that would, at last, carry men to the moon. The spacecraft were sweet-looking machines, but in test-runs on the pad, they were a mess. The electrical system </a:t>
            </a:r>
            <a:r>
              <a:rPr lang="en-US" b="1" i="1" dirty="0" err="1"/>
              <a:t>fritzed</a:t>
            </a:r>
            <a:r>
              <a:rPr lang="en-US" b="1" i="1" dirty="0"/>
              <a:t>, the communications died, repairs and upgrades were late in coming. . . . Most worrisome, however, was NASA’s insistence on continuing to use 100% pure oxygen in its atmospheric systems — an explosively flammable gas that had worked fine so far in the Mercury and Gemini ships but that could burn like gasoline in the presence of so much as an errant spark . . . Early one Friday evening, when the Apollo 1 astronauts were locked down in the spacecraft for a practice session out on the pad, just such a spark got loose from a frayed wire next to Grissom’s seat. In less than a minute, all three men were dead.” - </a:t>
            </a:r>
            <a:r>
              <a:rPr lang="en-US" dirty="0"/>
              <a:t>TIME’s Jeffrey </a:t>
            </a:r>
            <a:r>
              <a:rPr lang="en-US" dirty="0" err="1"/>
              <a:t>Kluger</a:t>
            </a:r>
            <a:r>
              <a:rPr lang="en-US" dirty="0"/>
              <a:t> </a:t>
            </a:r>
            <a:endParaRPr lang="en-US" dirty="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F5A934-7227-4AD2-B85F-A5951D2AE58A}" type="slidenum">
              <a:rPr lang="en-US" smtClean="0"/>
              <a:pPr eaLnBrk="1" hangingPunct="1"/>
              <a:t>44</a:t>
            </a:fld>
            <a:endParaRPr lang="en-US"/>
          </a:p>
        </p:txBody>
      </p:sp>
      <p:sp>
        <p:nvSpPr>
          <p:cNvPr id="178179"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78180"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551DD4-E5AA-4EFE-9A7B-2C9172A3D21C}" type="slidenum">
              <a:rPr lang="en-US" smtClean="0"/>
              <a:pPr eaLnBrk="1" hangingPunct="1"/>
              <a:t>49</a:t>
            </a:fld>
            <a:endParaRPr lang="en-US"/>
          </a:p>
        </p:txBody>
      </p:sp>
      <p:sp>
        <p:nvSpPr>
          <p:cNvPr id="179203"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79204"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Rot="1" noChangeAspect="1" noChangeArrowheads="1" noTextEdit="1"/>
          </p:cNvSpPr>
          <p:nvPr>
            <p:ph type="sldImg"/>
          </p:nvPr>
        </p:nvSpPr>
        <p:spPr>
          <a:ln/>
        </p:spPr>
      </p:sp>
      <p:sp>
        <p:nvSpPr>
          <p:cNvPr id="1654787" name="Rectangle 3"/>
          <p:cNvSpPr>
            <a:spLocks noGrp="1" noChangeArrowheads="1"/>
          </p:cNvSpPr>
          <p:nvPr>
            <p:ph type="body" idx="1"/>
          </p:nvPr>
        </p:nvSpPr>
        <p:spPr/>
        <p:txBody>
          <a:bodyPr/>
          <a:lstStyle/>
          <a:p>
            <a:r>
              <a:rPr lang="en-GB" dirty="0"/>
              <a:t>This is taken directly from the EQS manual, If you use this terminology to reference the type of failure effect you will most certainly score top marks in Q3 of the PFMEA section. </a:t>
            </a:r>
          </a:p>
          <a:p>
            <a:r>
              <a:rPr lang="en-US" dirty="0"/>
              <a:t>Again, brainstorm all the potential causes for one effect before moving on.  You’ll save a lot of time in the Excel spreadsheet that way.  As a tip, you may want to brainstorm the issues separately on Post-It’s or a flipchart first, before filling out the form.  That way, you won’t miss anything.  </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995D00-E4A2-42CE-BE5B-4E5AA0DCDAA0}" type="slidenum">
              <a:rPr lang="en-US" smtClean="0"/>
              <a:pPr eaLnBrk="1" hangingPunct="1"/>
              <a:t>52</a:t>
            </a:fld>
            <a:endParaRPr lang="en-US"/>
          </a:p>
        </p:txBody>
      </p:sp>
      <p:sp>
        <p:nvSpPr>
          <p:cNvPr id="180227"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80228"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9AE7E3-DE6A-4A1C-AFBF-2F5633A07B59}" type="slidenum">
              <a:rPr lang="en-US" smtClean="0"/>
              <a:pPr eaLnBrk="1" hangingPunct="1"/>
              <a:t>54</a:t>
            </a:fld>
            <a:endParaRPr lang="en-US"/>
          </a:p>
        </p:txBody>
      </p:sp>
      <p:sp>
        <p:nvSpPr>
          <p:cNvPr id="181251"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81252"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A35CE5-B6D4-485B-8E5D-E941AC0D6839}" type="slidenum">
              <a:rPr lang="en-US" smtClean="0"/>
              <a:pPr eaLnBrk="1" hangingPunct="1"/>
              <a:t>55</a:t>
            </a:fld>
            <a:endParaRPr lang="en-US"/>
          </a:p>
        </p:txBody>
      </p:sp>
      <p:sp>
        <p:nvSpPr>
          <p:cNvPr id="182275"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82276"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F96A48-F0E2-4A66-9E78-ADB9AC8151F3}" type="slidenum">
              <a:rPr lang="en-US" smtClean="0"/>
              <a:pPr eaLnBrk="1" hangingPunct="1"/>
              <a:t>56</a:t>
            </a:fld>
            <a:endParaRPr lang="en-US"/>
          </a:p>
        </p:txBody>
      </p:sp>
      <p:sp>
        <p:nvSpPr>
          <p:cNvPr id="183299" name="Rectangle 2"/>
          <p:cNvSpPr>
            <a:spLocks noGrp="1" noRot="1" noChangeAspect="1" noChangeArrowheads="1" noTextEdit="1"/>
          </p:cNvSpPr>
          <p:nvPr>
            <p:ph type="sldImg"/>
          </p:nvPr>
        </p:nvSpPr>
        <p:spPr>
          <a:xfrm>
            <a:off x="1000125" y="539750"/>
            <a:ext cx="4860925" cy="3646488"/>
          </a:xfrm>
          <a:ln w="12700" cap="flat">
            <a:solidFill>
              <a:schemeClr val="tx1"/>
            </a:solidFill>
          </a:ln>
        </p:spPr>
      </p:sp>
      <p:sp>
        <p:nvSpPr>
          <p:cNvPr id="183300" name="Rectangle 3"/>
          <p:cNvSpPr>
            <a:spLocks noGrp="1" noChangeArrowheads="1"/>
          </p:cNvSpPr>
          <p:nvPr>
            <p:ph type="body" idx="1"/>
          </p:nvPr>
        </p:nvSpPr>
        <p:spPr>
          <a:xfrm>
            <a:off x="914401" y="4344027"/>
            <a:ext cx="502920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8" tIns="41321" rIns="84118" bIns="41321"/>
          <a:lstStyle/>
          <a:p>
            <a:pPr eaLnBrk="1" hangingPunct="1"/>
            <a:endParaRPr lang="en-US">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E4A5FD-E660-4926-8FE6-72B433D7BBA7}" type="slidenum">
              <a:rPr lang="en-US" smtClean="0"/>
              <a:pPr eaLnBrk="1" hangingPunct="1"/>
              <a:t>57</a:t>
            </a:fld>
            <a:endParaRPr lang="en-US"/>
          </a:p>
        </p:txBody>
      </p:sp>
      <p:sp>
        <p:nvSpPr>
          <p:cNvPr id="184323" name="Rectangle 2"/>
          <p:cNvSpPr>
            <a:spLocks noGrp="1" noRot="1" noChangeAspect="1" noChangeArrowheads="1" noTextEdit="1"/>
          </p:cNvSpPr>
          <p:nvPr>
            <p:ph type="sldImg"/>
          </p:nvPr>
        </p:nvSpPr>
        <p:spPr>
          <a:xfrm>
            <a:off x="1147763" y="688975"/>
            <a:ext cx="4568825" cy="3425825"/>
          </a:xfrm>
          <a:ln/>
        </p:spPr>
      </p:sp>
      <p:sp>
        <p:nvSpPr>
          <p:cNvPr id="184324" name="Rectangle 3"/>
          <p:cNvSpPr>
            <a:spLocks noGrp="1" noChangeArrowheads="1"/>
          </p:cNvSpPr>
          <p:nvPr>
            <p:ph type="body" idx="1"/>
          </p:nvPr>
        </p:nvSpPr>
        <p:spPr>
          <a:xfrm>
            <a:off x="276226" y="4344027"/>
            <a:ext cx="630555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133E0A-0B68-47F9-BE70-DED841925397}" type="slidenum">
              <a:rPr lang="en-US" smtClean="0"/>
              <a:pPr eaLnBrk="1" hangingPunct="1"/>
              <a:t>60</a:t>
            </a:fld>
            <a:endParaRPr lang="en-US"/>
          </a:p>
        </p:txBody>
      </p:sp>
      <p:sp>
        <p:nvSpPr>
          <p:cNvPr id="185347"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85348"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marL="39684">
              <a:spcBef>
                <a:spcPts val="413"/>
              </a:spcBef>
            </a:pPr>
            <a:r>
              <a:rPr lang="en-US">
                <a:solidFill>
                  <a:srgbClr val="000000"/>
                </a:solidFill>
                <a:latin typeface="Arial" pitchFamily="34" charset="0"/>
                <a:cs typeface="Arial" pitchFamily="34" charset="0"/>
                <a:sym typeface="Arial" pitchFamily="34" charset="0"/>
              </a:rPr>
              <a:t>In this graph we can see the phases and main activities of APQP.</a:t>
            </a:r>
          </a:p>
          <a:p>
            <a:pPr marL="39684">
              <a:spcBef>
                <a:spcPts val="413"/>
              </a:spcBef>
            </a:pPr>
            <a:r>
              <a:rPr lang="en-US">
                <a:solidFill>
                  <a:srgbClr val="000000"/>
                </a:solidFill>
                <a:latin typeface="Arial" pitchFamily="34" charset="0"/>
                <a:cs typeface="Arial" pitchFamily="34" charset="0"/>
                <a:sym typeface="Arial" pitchFamily="34" charset="0"/>
              </a:rPr>
              <a:t>There are 4 phases(bottom) and 5 activities (top) plus over 20 supporting tools for us to use.</a:t>
            </a:r>
          </a:p>
          <a:p>
            <a:pPr marL="39684">
              <a:spcBef>
                <a:spcPts val="413"/>
              </a:spcBef>
            </a:pPr>
            <a:r>
              <a:rPr lang="en-US">
                <a:solidFill>
                  <a:srgbClr val="000000"/>
                </a:solidFill>
                <a:latin typeface="Arial" pitchFamily="34" charset="0"/>
                <a:cs typeface="Arial" pitchFamily="34" charset="0"/>
                <a:sym typeface="Arial" pitchFamily="34" charset="0"/>
              </a:rPr>
              <a:t>You can see the similarity between this and the PROLaunch process and in the next slide we’ll see this better.</a:t>
            </a:r>
            <a:endParaRPr lang="en-US">
              <a:latin typeface="Arial" pitchFamily="34" charset="0"/>
            </a:endParaRPr>
          </a:p>
        </p:txBody>
      </p:sp>
      <p:sp>
        <p:nvSpPr>
          <p:cNvPr id="52228"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40EEAF1B-4D77-468B-87F2-7052781ACD99}"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601FA3-6CAB-4733-8E4A-7EDA79E74CB0}" type="slidenum">
              <a:rPr lang="en-US" smtClean="0"/>
              <a:pPr eaLnBrk="1" hangingPunct="1"/>
              <a:t>61</a:t>
            </a:fld>
            <a:endParaRPr lang="en-US"/>
          </a:p>
        </p:txBody>
      </p:sp>
      <p:sp>
        <p:nvSpPr>
          <p:cNvPr id="187395" name="Rectangle 2"/>
          <p:cNvSpPr>
            <a:spLocks noGrp="1" noRot="1" noChangeAspect="1" noChangeArrowheads="1" noTextEdit="1"/>
          </p:cNvSpPr>
          <p:nvPr>
            <p:ph type="sldImg"/>
          </p:nvPr>
        </p:nvSpPr>
        <p:spPr>
          <a:xfrm>
            <a:off x="1000125" y="539750"/>
            <a:ext cx="4860925" cy="3646488"/>
          </a:xfrm>
          <a:ln w="12700" cap="flat">
            <a:solidFill>
              <a:schemeClr val="tx1"/>
            </a:solidFill>
          </a:ln>
        </p:spPr>
      </p:sp>
      <p:sp>
        <p:nvSpPr>
          <p:cNvPr id="187396" name="Rectangle 3"/>
          <p:cNvSpPr>
            <a:spLocks noGrp="1" noChangeArrowheads="1"/>
          </p:cNvSpPr>
          <p:nvPr>
            <p:ph type="body" idx="1"/>
          </p:nvPr>
        </p:nvSpPr>
        <p:spPr>
          <a:xfrm>
            <a:off x="914401" y="4344027"/>
            <a:ext cx="502920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8" tIns="41321" rIns="84118" bIns="41321"/>
          <a:lstStyle/>
          <a:p>
            <a:pPr eaLnBrk="1" hangingPunct="1"/>
            <a:endParaRPr lang="en-US">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AC19FB-73E8-4BFF-81BC-B2646D3AC645}" type="slidenum">
              <a:rPr lang="en-US" smtClean="0"/>
              <a:pPr eaLnBrk="1" hangingPunct="1"/>
              <a:t>62</a:t>
            </a:fld>
            <a:endParaRPr lang="en-US"/>
          </a:p>
        </p:txBody>
      </p:sp>
      <p:sp>
        <p:nvSpPr>
          <p:cNvPr id="188419"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88420"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endParaRPr lang="en-US">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E0BF39-DAF7-4A62-9158-0FB39DBC0B30}" type="slidenum">
              <a:rPr lang="en-US" smtClean="0"/>
              <a:pPr eaLnBrk="1" hangingPunct="1"/>
              <a:t>63</a:t>
            </a:fld>
            <a:endParaRPr lang="en-US"/>
          </a:p>
        </p:txBody>
      </p:sp>
      <p:sp>
        <p:nvSpPr>
          <p:cNvPr id="189443" name="Rectangle 2"/>
          <p:cNvSpPr>
            <a:spLocks noGrp="1" noRot="1" noChangeAspect="1" noChangeArrowheads="1" noTextEdit="1"/>
          </p:cNvSpPr>
          <p:nvPr>
            <p:ph type="sldImg"/>
          </p:nvPr>
        </p:nvSpPr>
        <p:spPr>
          <a:xfrm>
            <a:off x="788988" y="546100"/>
            <a:ext cx="5283200" cy="3962400"/>
          </a:xfrm>
          <a:ln w="12700" cap="flat">
            <a:solidFill>
              <a:schemeClr val="tx1"/>
            </a:solidFill>
          </a:ln>
        </p:spPr>
      </p:sp>
      <p:sp>
        <p:nvSpPr>
          <p:cNvPr id="189444" name="Rectangle 3"/>
          <p:cNvSpPr>
            <a:spLocks noGrp="1" noChangeArrowheads="1"/>
          </p:cNvSpPr>
          <p:nvPr>
            <p:ph type="body" idx="1"/>
          </p:nvPr>
        </p:nvSpPr>
        <p:spPr>
          <a:xfrm>
            <a:off x="914401" y="4575123"/>
            <a:ext cx="5029200" cy="388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8" tIns="43120" rIns="86238" bIns="43120"/>
          <a:lstStyle/>
          <a:p>
            <a:pPr eaLnBrk="1" hangingPunct="1">
              <a:spcBef>
                <a:spcPct val="50000"/>
              </a:spcBef>
            </a:pPr>
            <a:endParaRPr lang="en-US">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CC0E8E-17CE-42AE-AABC-1394A2D9A157}" type="slidenum">
              <a:rPr lang="en-US" smtClean="0"/>
              <a:pPr eaLnBrk="1" hangingPunct="1"/>
              <a:t>64</a:t>
            </a:fld>
            <a:endParaRPr lang="en-US"/>
          </a:p>
        </p:txBody>
      </p:sp>
      <p:sp>
        <p:nvSpPr>
          <p:cNvPr id="190467" name="Rectangle 2"/>
          <p:cNvSpPr>
            <a:spLocks noGrp="1" noRot="1" noChangeAspect="1" noChangeArrowheads="1" noTextEdit="1"/>
          </p:cNvSpPr>
          <p:nvPr>
            <p:ph type="sldImg"/>
          </p:nvPr>
        </p:nvSpPr>
        <p:spPr>
          <a:xfrm>
            <a:off x="1146175" y="685800"/>
            <a:ext cx="4572000" cy="3429000"/>
          </a:xfrm>
          <a:ln/>
        </p:spPr>
      </p:sp>
      <p:sp>
        <p:nvSpPr>
          <p:cNvPr id="190468" name="Rectangle 3"/>
          <p:cNvSpPr>
            <a:spLocks noGrp="1" noChangeArrowheads="1"/>
          </p:cNvSpPr>
          <p:nvPr>
            <p:ph type="body" idx="1"/>
          </p:nvPr>
        </p:nvSpPr>
        <p:spPr>
          <a:xfrm>
            <a:off x="914401" y="4344025"/>
            <a:ext cx="5029200" cy="41160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49462F-9CD7-4EEB-B40F-67DEEA2AFAD8}" type="slidenum">
              <a:rPr lang="en-US" smtClean="0">
                <a:solidFill>
                  <a:prstClr val="black"/>
                </a:solidFill>
              </a:rPr>
              <a:pPr eaLnBrk="1" hangingPunct="1"/>
              <a:t>85</a:t>
            </a:fld>
            <a:endParaRPr lang="en-US">
              <a:solidFill>
                <a:prstClr val="black"/>
              </a:solidFill>
            </a:endParaRPr>
          </a:p>
        </p:txBody>
      </p:sp>
      <p:sp>
        <p:nvSpPr>
          <p:cNvPr id="192515" name="Rectangle 2"/>
          <p:cNvSpPr>
            <a:spLocks noGrp="1" noRot="1" noChangeAspect="1" noChangeArrowheads="1" noTextEdit="1"/>
          </p:cNvSpPr>
          <p:nvPr>
            <p:ph type="sldImg"/>
          </p:nvPr>
        </p:nvSpPr>
        <p:spPr>
          <a:xfrm>
            <a:off x="1147763" y="688975"/>
            <a:ext cx="4570412" cy="3427413"/>
          </a:xfrm>
          <a:ln/>
        </p:spPr>
      </p:sp>
      <p:sp>
        <p:nvSpPr>
          <p:cNvPr id="192516" name="Rectangle 3"/>
          <p:cNvSpPr>
            <a:spLocks noGrp="1" noChangeArrowheads="1"/>
          </p:cNvSpPr>
          <p:nvPr>
            <p:ph type="body" idx="1"/>
          </p:nvPr>
        </p:nvSpPr>
        <p:spPr>
          <a:xfrm>
            <a:off x="276226" y="4344027"/>
            <a:ext cx="630555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lvl1pPr defTabSz="914335" eaLnBrk="0" hangingPunct="0">
              <a:defRPr u="sng">
                <a:solidFill>
                  <a:schemeClr val="tx1"/>
                </a:solidFill>
                <a:latin typeface="Arial" charset="0"/>
              </a:defRPr>
            </a:lvl1pPr>
            <a:lvl2pPr marL="728976" indent="-280375" defTabSz="914335" eaLnBrk="0" hangingPunct="0">
              <a:defRPr u="sng">
                <a:solidFill>
                  <a:schemeClr val="tx1"/>
                </a:solidFill>
                <a:latin typeface="Arial" charset="0"/>
              </a:defRPr>
            </a:lvl2pPr>
            <a:lvl3pPr marL="1121501" indent="-224300" defTabSz="914335" eaLnBrk="0" hangingPunct="0">
              <a:defRPr u="sng">
                <a:solidFill>
                  <a:schemeClr val="tx1"/>
                </a:solidFill>
                <a:latin typeface="Arial" charset="0"/>
              </a:defRPr>
            </a:lvl3pPr>
            <a:lvl4pPr marL="1570102" indent="-224300" defTabSz="914335" eaLnBrk="0" hangingPunct="0">
              <a:defRPr u="sng">
                <a:solidFill>
                  <a:schemeClr val="tx1"/>
                </a:solidFill>
                <a:latin typeface="Arial" charset="0"/>
              </a:defRPr>
            </a:lvl4pPr>
            <a:lvl5pPr marL="2018702" indent="-224300" defTabSz="914335" eaLnBrk="0" hangingPunct="0">
              <a:defRPr u="sng">
                <a:solidFill>
                  <a:schemeClr val="tx1"/>
                </a:solidFill>
                <a:latin typeface="Arial" charset="0"/>
              </a:defRPr>
            </a:lvl5pPr>
            <a:lvl6pPr marL="2467304" indent="-224300" defTabSz="914335" eaLnBrk="0" fontAlgn="base" hangingPunct="0">
              <a:spcBef>
                <a:spcPct val="0"/>
              </a:spcBef>
              <a:spcAft>
                <a:spcPct val="0"/>
              </a:spcAft>
              <a:defRPr u="sng">
                <a:solidFill>
                  <a:schemeClr val="tx1"/>
                </a:solidFill>
                <a:latin typeface="Arial" charset="0"/>
              </a:defRPr>
            </a:lvl6pPr>
            <a:lvl7pPr marL="2915903" indent="-224300" defTabSz="914335" eaLnBrk="0" fontAlgn="base" hangingPunct="0">
              <a:spcBef>
                <a:spcPct val="0"/>
              </a:spcBef>
              <a:spcAft>
                <a:spcPct val="0"/>
              </a:spcAft>
              <a:defRPr u="sng">
                <a:solidFill>
                  <a:schemeClr val="tx1"/>
                </a:solidFill>
                <a:latin typeface="Arial" charset="0"/>
              </a:defRPr>
            </a:lvl7pPr>
            <a:lvl8pPr marL="3364504" indent="-224300" defTabSz="914335" eaLnBrk="0" fontAlgn="base" hangingPunct="0">
              <a:spcBef>
                <a:spcPct val="0"/>
              </a:spcBef>
              <a:spcAft>
                <a:spcPct val="0"/>
              </a:spcAft>
              <a:defRPr u="sng">
                <a:solidFill>
                  <a:schemeClr val="tx1"/>
                </a:solidFill>
                <a:latin typeface="Arial" charset="0"/>
              </a:defRPr>
            </a:lvl8pPr>
            <a:lvl9pPr marL="3813105" indent="-224300" defTabSz="914335" eaLnBrk="0" fontAlgn="base" hangingPunct="0">
              <a:spcBef>
                <a:spcPct val="0"/>
              </a:spcBef>
              <a:spcAft>
                <a:spcPct val="0"/>
              </a:spcAft>
              <a:defRPr u="sng">
                <a:solidFill>
                  <a:schemeClr val="tx1"/>
                </a:solidFill>
                <a:latin typeface="Arial" charset="0"/>
              </a:defRPr>
            </a:lvl9pPr>
          </a:lstStyle>
          <a:p>
            <a:pPr eaLnBrk="1" hangingPunct="1"/>
            <a:fld id="{35978D5E-7052-4A85-8D82-6805A80DC77A}" type="slidenum">
              <a:rPr lang="en-US" u="none">
                <a:solidFill>
                  <a:prstClr val="black"/>
                </a:solidFill>
              </a:rPr>
              <a:pPr eaLnBrk="1" hangingPunct="1"/>
              <a:t>86</a:t>
            </a:fld>
            <a:endParaRPr lang="en-US" u="none">
              <a:solidFill>
                <a:prstClr val="black"/>
              </a:solidFill>
            </a:endParaRPr>
          </a:p>
        </p:txBody>
      </p:sp>
      <p:sp>
        <p:nvSpPr>
          <p:cNvPr id="275459" name="Rectangle 2"/>
          <p:cNvSpPr>
            <a:spLocks noGrp="1" noRot="1" noChangeAspect="1" noChangeArrowheads="1" noTextEdit="1"/>
          </p:cNvSpPr>
          <p:nvPr>
            <p:ph type="sldImg"/>
          </p:nvPr>
        </p:nvSpPr>
        <p:spPr>
          <a:xfrm>
            <a:off x="1143000" y="688975"/>
            <a:ext cx="4572000" cy="3429000"/>
          </a:xfrm>
          <a:ln/>
        </p:spPr>
      </p:sp>
      <p:sp>
        <p:nvSpPr>
          <p:cNvPr id="275460" name="Rectangle 3"/>
          <p:cNvSpPr>
            <a:spLocks noGrp="1" noChangeArrowheads="1"/>
          </p:cNvSpPr>
          <p:nvPr>
            <p:ph type="body" idx="1"/>
          </p:nvPr>
        </p:nvSpPr>
        <p:spPr>
          <a:xfrm>
            <a:off x="913160" y="4344027"/>
            <a:ext cx="5031686" cy="4112925"/>
          </a:xfrm>
          <a:noFill/>
        </p:spPr>
        <p:txBody>
          <a:bodyPr/>
          <a:lstStyle/>
          <a:p>
            <a:pPr eaLnBrk="1" hangingPunct="1"/>
            <a:r>
              <a:rPr lang="en-US"/>
              <a:t>Notes: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explain Precision and Accuracy at this point</a:t>
            </a:r>
          </a:p>
        </p:txBody>
      </p:sp>
      <p:sp>
        <p:nvSpPr>
          <p:cNvPr id="4" name="Slide Number Placeholder 3"/>
          <p:cNvSpPr>
            <a:spLocks noGrp="1"/>
          </p:cNvSpPr>
          <p:nvPr>
            <p:ph type="sldNum" sz="quarter" idx="10"/>
          </p:nvPr>
        </p:nvSpPr>
        <p:spPr/>
        <p:txBody>
          <a:bodyPr/>
          <a:lstStyle/>
          <a:p>
            <a:pPr>
              <a:defRPr/>
            </a:pPr>
            <a:fld id="{D1B10128-1E08-466E-9C61-1A210048C3CB}" type="slidenum">
              <a:rPr lang="en-US" smtClean="0"/>
              <a:pPr>
                <a:defRPr/>
              </a:pPr>
              <a:t>87</a:t>
            </a:fld>
            <a:endParaRPr lang="en-US"/>
          </a:p>
        </p:txBody>
      </p:sp>
    </p:spTree>
    <p:extLst>
      <p:ext uri="{BB962C8B-B14F-4D97-AF65-F5344CB8AC3E}">
        <p14:creationId xmlns:p14="http://schemas.microsoft.com/office/powerpoint/2010/main" val="3632299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D2C019-AFE1-484E-A122-6A671433685D}" type="slidenum">
              <a:rPr lang="en-US" smtClean="0"/>
              <a:pPr eaLnBrk="1" hangingPunct="1"/>
              <a:t>93</a:t>
            </a:fld>
            <a:endParaRPr lang="en-US"/>
          </a:p>
        </p:txBody>
      </p:sp>
      <p:sp>
        <p:nvSpPr>
          <p:cNvPr id="194563" name="Rectangle 2"/>
          <p:cNvSpPr>
            <a:spLocks noGrp="1" noRot="1" noChangeAspect="1" noChangeArrowheads="1" noTextEdit="1"/>
          </p:cNvSpPr>
          <p:nvPr>
            <p:ph type="sldImg"/>
          </p:nvPr>
        </p:nvSpPr>
        <p:spPr>
          <a:xfrm>
            <a:off x="1154113" y="695325"/>
            <a:ext cx="4554537" cy="3414713"/>
          </a:xfrm>
          <a:ln/>
        </p:spPr>
      </p:sp>
      <p:sp>
        <p:nvSpPr>
          <p:cNvPr id="194564" name="Rectangle 3"/>
          <p:cNvSpPr>
            <a:spLocks noGrp="1" noChangeArrowheads="1"/>
          </p:cNvSpPr>
          <p:nvPr>
            <p:ph type="body" idx="1"/>
          </p:nvPr>
        </p:nvSpPr>
        <p:spPr>
          <a:xfrm>
            <a:off x="914401" y="4344025"/>
            <a:ext cx="5029200" cy="41160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C47DB1-2F61-4C37-AEB6-CD22CB96263F}" type="slidenum">
              <a:rPr lang="en-US" smtClean="0"/>
              <a:pPr eaLnBrk="1" hangingPunct="1"/>
              <a:t>94</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852" y="8684829"/>
            <a:ext cx="2972548" cy="457711"/>
          </a:xfrm>
          <a:prstGeom prst="rect">
            <a:avLst/>
          </a:prstGeom>
          <a:ln/>
        </p:spPr>
        <p:txBody>
          <a:bodyPr/>
          <a:lstStyle/>
          <a:p>
            <a:fld id="{AC93C305-019A-4718-A2A4-217DCE940FFC}" type="slidenum">
              <a:rPr lang="en-US">
                <a:solidFill>
                  <a:prstClr val="black"/>
                </a:solidFill>
              </a:rPr>
              <a:pPr/>
              <a:t>96</a:t>
            </a:fld>
            <a:endParaRPr lang="en-US">
              <a:solidFill>
                <a:prstClr val="black"/>
              </a:solidFill>
            </a:endParaRPr>
          </a:p>
        </p:txBody>
      </p:sp>
      <p:sp>
        <p:nvSpPr>
          <p:cNvPr id="484354" name="Rectangle 2"/>
          <p:cNvSpPr>
            <a:spLocks noGrp="1" noRot="1" noChangeAspect="1" noChangeArrowheads="1" noTextEdit="1"/>
          </p:cNvSpPr>
          <p:nvPr>
            <p:ph type="sldImg"/>
          </p:nvPr>
        </p:nvSpPr>
        <p:spPr>
          <a:xfrm>
            <a:off x="1144588" y="688975"/>
            <a:ext cx="4572000" cy="3429000"/>
          </a:xfrm>
          <a:ln/>
        </p:spPr>
      </p:sp>
      <p:sp>
        <p:nvSpPr>
          <p:cNvPr id="484355" name="Rectangle 3"/>
          <p:cNvSpPr>
            <a:spLocks noGrp="1" noChangeArrowheads="1"/>
          </p:cNvSpPr>
          <p:nvPr>
            <p:ph type="body" idx="1"/>
          </p:nvPr>
        </p:nvSpPr>
        <p:spPr>
          <a:xfrm>
            <a:off x="913160" y="4344029"/>
            <a:ext cx="5031686" cy="4112925"/>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atin typeface="Arial" pitchFamily="34" charset="0"/>
                <a:cs typeface="Arial" pitchFamily="34" charset="0"/>
              </a:rPr>
              <a:t>We will go through the APQP phases and see what the inputs and outputs are for each of them.</a:t>
            </a:r>
          </a:p>
          <a:p>
            <a:r>
              <a:rPr lang="en-US">
                <a:latin typeface="Arial" pitchFamily="34" charset="0"/>
                <a:cs typeface="Arial" pitchFamily="34" charset="0"/>
              </a:rPr>
              <a:t>This phase’s input are based on the market intelligence (information). It is very important for us to take into account the historical warranty and quality information.</a:t>
            </a:r>
          </a:p>
          <a:p>
            <a:r>
              <a:rPr lang="en-US">
                <a:latin typeface="Arial" pitchFamily="34" charset="0"/>
                <a:cs typeface="Arial" pitchFamily="34" charset="0"/>
              </a:rPr>
              <a:t>The output will be setting out the design goals, reliability and quality goals, CONC (cost of nonconformance) targets, create preliminary BOMs and process flows, but the most important thing is </a:t>
            </a:r>
            <a:r>
              <a:rPr lang="en-US" b="1" u="sng">
                <a:latin typeface="Arial" pitchFamily="34" charset="0"/>
                <a:cs typeface="Arial" pitchFamily="34" charset="0"/>
              </a:rPr>
              <a:t>making sure that the customers need and expectations are understood</a:t>
            </a:r>
            <a:r>
              <a:rPr lang="en-US">
                <a:latin typeface="Arial" pitchFamily="34" charset="0"/>
                <a:cs typeface="Arial" pitchFamily="34" charset="0"/>
              </a:rPr>
              <a:t>. </a:t>
            </a:r>
          </a:p>
          <a:p>
            <a:endParaRPr lang="en-US">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DDC53BD1-879C-43FE-A836-3EA089621356}" type="slidenum">
              <a:rPr lang="en-US" sz="1200">
                <a:solidFill>
                  <a:schemeClr val="tx1"/>
                </a:solidFill>
              </a:rPr>
              <a:pPr eaLnBrk="1" hangingPunct="1"/>
              <a:t>5</a:t>
            </a:fld>
            <a:endParaRPr lang="en-US" sz="120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852" y="8684829"/>
            <a:ext cx="2972548" cy="457711"/>
          </a:xfrm>
          <a:prstGeom prst="rect">
            <a:avLst/>
          </a:prstGeom>
          <a:ln/>
        </p:spPr>
        <p:txBody>
          <a:bodyPr/>
          <a:lstStyle/>
          <a:p>
            <a:fld id="{2B8DCD46-7546-4FEA-B9D4-040EBEE7485E}" type="slidenum">
              <a:rPr lang="en-US"/>
              <a:pPr/>
              <a:t>103</a:t>
            </a:fld>
            <a:endParaRPr lang="en-US"/>
          </a:p>
        </p:txBody>
      </p:sp>
      <p:sp>
        <p:nvSpPr>
          <p:cNvPr id="350210" name="Rectangle 2"/>
          <p:cNvSpPr>
            <a:spLocks noGrp="1" noRot="1" noChangeAspect="1" noChangeArrowheads="1" noTextEdit="1"/>
          </p:cNvSpPr>
          <p:nvPr>
            <p:ph type="sldImg"/>
          </p:nvPr>
        </p:nvSpPr>
        <p:spPr>
          <a:xfrm>
            <a:off x="1143000" y="688975"/>
            <a:ext cx="4572000" cy="3429000"/>
          </a:xfrm>
          <a:ln/>
        </p:spPr>
      </p:sp>
      <p:sp>
        <p:nvSpPr>
          <p:cNvPr id="350211" name="Rectangle 3"/>
          <p:cNvSpPr>
            <a:spLocks noGrp="1" noChangeArrowheads="1"/>
          </p:cNvSpPr>
          <p:nvPr>
            <p:ph type="body" idx="1"/>
          </p:nvPr>
        </p:nvSpPr>
        <p:spPr>
          <a:xfrm>
            <a:off x="913160" y="4344029"/>
            <a:ext cx="5031686" cy="4112925"/>
          </a:xfrm>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we merge the natural process variation with the specification tolerance interval we have defined process capability.</a:t>
            </a:r>
          </a:p>
          <a:p>
            <a:r>
              <a:rPr lang="en-US" dirty="0"/>
              <a:t>And we want to have some elbow room. Over time, processes tend to shift by up to 1.5 sigma or standard deviations; so it is desirable to have some “elbow room” for the process to shift and to still remain capable.</a:t>
            </a:r>
          </a:p>
          <a:p>
            <a:r>
              <a:rPr lang="en-US" dirty="0"/>
              <a:t>We can control our processes—or at least use six sigma to make process improvements, but do we have control of our customer’s specs? In an ideal situation, you can establish specification limits based on your process variation. This is not always possible, however; but in FELL we have application engineers who work with our customers to establish specs. And if we can establish specs based on our products, we can often have a competitive advantage over our competitors.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Here are some examples of non-capable processes. (They ae not capable because the curves are wider that the LSL/USL.) The second and third curves are shifted to the right and left, respectively. (It would be possible to be shifted and still be capable—if the width of the curve is less than the LSL/USL—even if it is shifted.</a:t>
            </a:r>
          </a:p>
          <a:p>
            <a:r>
              <a:rPr lang="en-US"/>
              <a:t>Taguchi stressed the concept of variation reduction, driving the point home by hypothesizing that there is a cost to society as the product reaches the upper and lower spec limits.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3852" y="8684829"/>
            <a:ext cx="2972548" cy="457711"/>
          </a:xfrm>
          <a:prstGeom prst="rect">
            <a:avLst/>
          </a:prstGeom>
          <a:ln/>
        </p:spPr>
        <p:txBody>
          <a:bodyPr/>
          <a:lstStyle/>
          <a:p>
            <a:fld id="{584989A6-5AAA-4E07-B973-4BD847255B5F}" type="slidenum">
              <a:rPr lang="en-US"/>
              <a:pPr/>
              <a:t>106</a:t>
            </a:fld>
            <a:endParaRPr lang="en-US"/>
          </a:p>
        </p:txBody>
      </p:sp>
      <p:sp>
        <p:nvSpPr>
          <p:cNvPr id="378882" name="Rectangle 2"/>
          <p:cNvSpPr>
            <a:spLocks noGrp="1" noRot="1" noChangeAspect="1" noChangeArrowheads="1" noTextEdit="1"/>
          </p:cNvSpPr>
          <p:nvPr>
            <p:ph type="sldImg"/>
          </p:nvPr>
        </p:nvSpPr>
        <p:spPr>
          <a:xfrm>
            <a:off x="1143000" y="688975"/>
            <a:ext cx="4572000" cy="3429000"/>
          </a:xfrm>
          <a:ln/>
        </p:spPr>
      </p:sp>
      <p:sp>
        <p:nvSpPr>
          <p:cNvPr id="378883" name="Rectangle 3"/>
          <p:cNvSpPr>
            <a:spLocks noGrp="1" noChangeArrowheads="1"/>
          </p:cNvSpPr>
          <p:nvPr>
            <p:ph type="body" idx="1"/>
          </p:nvPr>
        </p:nvSpPr>
        <p:spPr>
          <a:xfrm>
            <a:off x="913160" y="4344029"/>
            <a:ext cx="5031686" cy="4112925"/>
          </a:xfrm>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A845D3-FFB6-46C3-8D54-EFBE122906F1}" type="slidenum">
              <a:rPr lang="en-US" smtClean="0"/>
              <a:pPr eaLnBrk="1" hangingPunct="1"/>
              <a:t>107</a:t>
            </a:fld>
            <a:endParaRPr lang="en-US"/>
          </a:p>
        </p:txBody>
      </p:sp>
      <p:sp>
        <p:nvSpPr>
          <p:cNvPr id="209923" name="Rectangle 2"/>
          <p:cNvSpPr>
            <a:spLocks noGrp="1" noRot="1" noChangeAspect="1" noChangeArrowheads="1" noTextEdit="1"/>
          </p:cNvSpPr>
          <p:nvPr>
            <p:ph type="sldImg"/>
          </p:nvPr>
        </p:nvSpPr>
        <p:spPr>
          <a:xfrm>
            <a:off x="1154113" y="695325"/>
            <a:ext cx="4554537" cy="3414713"/>
          </a:xfrm>
          <a:ln/>
        </p:spPr>
      </p:sp>
      <p:sp>
        <p:nvSpPr>
          <p:cNvPr id="209924" name="Rectangle 3"/>
          <p:cNvSpPr>
            <a:spLocks noGrp="1" noChangeArrowheads="1"/>
          </p:cNvSpPr>
          <p:nvPr>
            <p:ph type="body" idx="1"/>
          </p:nvPr>
        </p:nvSpPr>
        <p:spPr>
          <a:xfrm>
            <a:off x="914401" y="4344025"/>
            <a:ext cx="5029200" cy="41160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Data characteristics – normality, distribution type</a:t>
            </a:r>
            <a:r>
              <a:rPr lang="en-US">
                <a:latin typeface="Arial" pitchFamily="34" charset="0"/>
                <a:cs typeface="Arial" pitchFamily="34" charset="0"/>
              </a:rPr>
              <a:t>, etc.</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3659DD-E18A-4D07-B91B-F002E9C561B0}" type="slidenum">
              <a:rPr lang="en-US" smtClean="0"/>
              <a:pPr eaLnBrk="1" hangingPunct="1"/>
              <a:t>108</a:t>
            </a:fld>
            <a:endParaRPr lang="en-US"/>
          </a:p>
        </p:txBody>
      </p:sp>
      <p:sp>
        <p:nvSpPr>
          <p:cNvPr id="216067" name="Rectangle 2"/>
          <p:cNvSpPr>
            <a:spLocks noGrp="1" noRot="1" noChangeAspect="1" noChangeArrowheads="1" noTextEdit="1"/>
          </p:cNvSpPr>
          <p:nvPr>
            <p:ph type="sldImg"/>
          </p:nvPr>
        </p:nvSpPr>
        <p:spPr>
          <a:xfrm>
            <a:off x="1146175" y="688975"/>
            <a:ext cx="4568825" cy="3427413"/>
          </a:xfrm>
          <a:ln/>
        </p:spPr>
      </p:sp>
      <p:sp>
        <p:nvSpPr>
          <p:cNvPr id="216068" name="Rectangle 3"/>
          <p:cNvSpPr>
            <a:spLocks noGrp="1" noChangeArrowheads="1"/>
          </p:cNvSpPr>
          <p:nvPr>
            <p:ph type="body" idx="1"/>
          </p:nvPr>
        </p:nvSpPr>
        <p:spPr>
          <a:xfrm>
            <a:off x="276226" y="4344027"/>
            <a:ext cx="630555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AA106D-BF26-452F-A509-AADEA00DD66B}" type="slidenum">
              <a:rPr lang="en-US" smtClean="0"/>
              <a:pPr eaLnBrk="1" hangingPunct="1"/>
              <a:t>109</a:t>
            </a:fld>
            <a:endParaRPr lang="en-US"/>
          </a:p>
        </p:txBody>
      </p:sp>
      <p:sp>
        <p:nvSpPr>
          <p:cNvPr id="217091" name="Rectangle 2"/>
          <p:cNvSpPr>
            <a:spLocks noGrp="1" noRot="1" noChangeAspect="1" noChangeArrowheads="1" noTextEdit="1"/>
          </p:cNvSpPr>
          <p:nvPr>
            <p:ph type="sldImg"/>
          </p:nvPr>
        </p:nvSpPr>
        <p:spPr>
          <a:xfrm>
            <a:off x="1144588" y="687388"/>
            <a:ext cx="4570412" cy="3427412"/>
          </a:xfrm>
          <a:ln/>
        </p:spPr>
      </p:sp>
      <p:sp>
        <p:nvSpPr>
          <p:cNvPr id="217092" name="Rectangle 3"/>
          <p:cNvSpPr>
            <a:spLocks noGrp="1" noChangeArrowheads="1"/>
          </p:cNvSpPr>
          <p:nvPr>
            <p:ph type="body" idx="1"/>
          </p:nvPr>
        </p:nvSpPr>
        <p:spPr>
          <a:xfrm>
            <a:off x="276226" y="4344027"/>
            <a:ext cx="630555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3806" indent="-270695" eaLnBrk="0" hangingPunct="0">
              <a:defRPr>
                <a:solidFill>
                  <a:schemeClr val="tx1"/>
                </a:solidFill>
                <a:latin typeface="Arial" pitchFamily="34" charset="0"/>
                <a:cs typeface="Arial" pitchFamily="34" charset="0"/>
              </a:defRPr>
            </a:lvl2pPr>
            <a:lvl3pPr marL="1082779" indent="-216556" eaLnBrk="0" hangingPunct="0">
              <a:defRPr>
                <a:solidFill>
                  <a:schemeClr val="tx1"/>
                </a:solidFill>
                <a:latin typeface="Arial" pitchFamily="34" charset="0"/>
                <a:cs typeface="Arial" pitchFamily="34" charset="0"/>
              </a:defRPr>
            </a:lvl3pPr>
            <a:lvl4pPr marL="1515890" indent="-216556" eaLnBrk="0" hangingPunct="0">
              <a:defRPr>
                <a:solidFill>
                  <a:schemeClr val="tx1"/>
                </a:solidFill>
                <a:latin typeface="Arial" pitchFamily="34" charset="0"/>
                <a:cs typeface="Arial" pitchFamily="34" charset="0"/>
              </a:defRPr>
            </a:lvl4pPr>
            <a:lvl5pPr marL="1949002" indent="-216556" eaLnBrk="0" hangingPunct="0">
              <a:defRPr>
                <a:solidFill>
                  <a:schemeClr val="tx1"/>
                </a:solidFill>
                <a:latin typeface="Arial" pitchFamily="34" charset="0"/>
                <a:cs typeface="Arial" pitchFamily="34" charset="0"/>
              </a:defRPr>
            </a:lvl5pPr>
            <a:lvl6pPr marL="2382114" indent="-216556" eaLnBrk="0" fontAlgn="base" hangingPunct="0">
              <a:spcBef>
                <a:spcPct val="0"/>
              </a:spcBef>
              <a:spcAft>
                <a:spcPct val="0"/>
              </a:spcAft>
              <a:defRPr>
                <a:solidFill>
                  <a:schemeClr val="tx1"/>
                </a:solidFill>
                <a:latin typeface="Arial" pitchFamily="34" charset="0"/>
                <a:cs typeface="Arial" pitchFamily="34" charset="0"/>
              </a:defRPr>
            </a:lvl6pPr>
            <a:lvl7pPr marL="2815225" indent="-216556" eaLnBrk="0" fontAlgn="base" hangingPunct="0">
              <a:spcBef>
                <a:spcPct val="0"/>
              </a:spcBef>
              <a:spcAft>
                <a:spcPct val="0"/>
              </a:spcAft>
              <a:defRPr>
                <a:solidFill>
                  <a:schemeClr val="tx1"/>
                </a:solidFill>
                <a:latin typeface="Arial" pitchFamily="34" charset="0"/>
                <a:cs typeface="Arial" pitchFamily="34" charset="0"/>
              </a:defRPr>
            </a:lvl7pPr>
            <a:lvl8pPr marL="3248338" indent="-216556" eaLnBrk="0" fontAlgn="base" hangingPunct="0">
              <a:spcBef>
                <a:spcPct val="0"/>
              </a:spcBef>
              <a:spcAft>
                <a:spcPct val="0"/>
              </a:spcAft>
              <a:defRPr>
                <a:solidFill>
                  <a:schemeClr val="tx1"/>
                </a:solidFill>
                <a:latin typeface="Arial" pitchFamily="34" charset="0"/>
                <a:cs typeface="Arial" pitchFamily="34" charset="0"/>
              </a:defRPr>
            </a:lvl8pPr>
            <a:lvl9pPr marL="3681448" indent="-21655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255F25-DBF4-4E6D-8904-55DF901C34BC}" type="slidenum">
              <a:rPr lang="en-US" smtClean="0"/>
              <a:pPr eaLnBrk="1" hangingPunct="1"/>
              <a:t>111</a:t>
            </a:fld>
            <a:endParaRPr lang="en-US"/>
          </a:p>
        </p:txBody>
      </p:sp>
      <p:sp>
        <p:nvSpPr>
          <p:cNvPr id="220163" name="Rectangle 2"/>
          <p:cNvSpPr>
            <a:spLocks noGrp="1" noRot="1" noChangeAspect="1" noChangeArrowheads="1" noTextEdit="1"/>
          </p:cNvSpPr>
          <p:nvPr>
            <p:ph type="sldImg"/>
          </p:nvPr>
        </p:nvSpPr>
        <p:spPr>
          <a:xfrm>
            <a:off x="1146175" y="688975"/>
            <a:ext cx="4568825" cy="3427413"/>
          </a:xfrm>
          <a:ln/>
        </p:spPr>
      </p:sp>
      <p:sp>
        <p:nvSpPr>
          <p:cNvPr id="220164" name="Rectangle 3"/>
          <p:cNvSpPr>
            <a:spLocks noGrp="1" noChangeArrowheads="1"/>
          </p:cNvSpPr>
          <p:nvPr>
            <p:ph type="body" idx="1"/>
          </p:nvPr>
        </p:nvSpPr>
        <p:spPr>
          <a:xfrm>
            <a:off x="276226" y="4344027"/>
            <a:ext cx="6305550" cy="41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169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B10128-1E08-466E-9C61-1A210048C3CB}" type="slidenum">
              <a:rPr lang="en-US" smtClean="0">
                <a:solidFill>
                  <a:prstClr val="black"/>
                </a:solidFill>
              </a:rPr>
              <a:pPr>
                <a:defRPr/>
              </a:pPr>
              <a:t>141</a:t>
            </a:fld>
            <a:endParaRPr lang="en-US">
              <a:solidFill>
                <a:prstClr val="black"/>
              </a:solidFill>
            </a:endParaRPr>
          </a:p>
        </p:txBody>
      </p:sp>
    </p:spTree>
    <p:extLst>
      <p:ext uri="{BB962C8B-B14F-4D97-AF65-F5344CB8AC3E}">
        <p14:creationId xmlns:p14="http://schemas.microsoft.com/office/powerpoint/2010/main" val="205985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b="1" dirty="0">
                <a:latin typeface="Arial" pitchFamily="34" charset="0"/>
                <a:cs typeface="Arial" pitchFamily="34" charset="0"/>
              </a:rPr>
              <a:t>Outputs design</a:t>
            </a:r>
          </a:p>
          <a:p>
            <a:r>
              <a:rPr lang="en-US" b="1" dirty="0">
                <a:latin typeface="Arial" pitchFamily="34" charset="0"/>
                <a:cs typeface="Arial" pitchFamily="34" charset="0"/>
              </a:rPr>
              <a:t>This phase is about the elements of the planning process during which design features and characteristics are developed into a near final form. The Product Quality Planning Team should consider all design factors in the planning process even if the design is owned by the customer or shared. The steps include prototype build to verify that the product or service meets the objectives of the Voice of the Customer. </a:t>
            </a:r>
            <a:r>
              <a:rPr lang="en-US" dirty="0">
                <a:latin typeface="Arial" pitchFamily="34" charset="0"/>
                <a:cs typeface="Arial" pitchFamily="34" charset="0"/>
              </a:rPr>
              <a:t>A feasible design must permit meeting production volumes and schedules, and be consistent with the ability to meet engineering requirements, along with quality, reliability, investment cost, weight, unit cost and timing objectives. Although feasibility studies and control plans are primarily based on engineering drawings and specification requirements, valuable information can be derived from the analytical tools described in this section to further define and prioritize the characteristics that may need special product and process controls. In this section, the Product Quality Planning Process is designed to assure a comprehensive and critical review of engineering requirements and other related technical information. </a:t>
            </a:r>
            <a:r>
              <a:rPr lang="en-US" b="1" dirty="0">
                <a:latin typeface="Arial" pitchFamily="34" charset="0"/>
                <a:cs typeface="Arial" pitchFamily="34" charset="0"/>
              </a:rPr>
              <a:t>At this stage of the process, a preliminary feasibility analysis will be made to assess the potential problems that could occur during manufacturing.</a:t>
            </a:r>
          </a:p>
          <a:p>
            <a:endParaRPr lang="en-US" dirty="0">
              <a:latin typeface="Arial" pitchFamily="34" charset="0"/>
              <a:cs typeface="Arial" pitchFamily="34" charset="0"/>
            </a:endParaRPr>
          </a:p>
          <a:p>
            <a:r>
              <a:rPr lang="en-US" b="1" dirty="0">
                <a:latin typeface="Arial" pitchFamily="34" charset="0"/>
                <a:cs typeface="Arial" pitchFamily="34" charset="0"/>
              </a:rPr>
              <a:t>DESIGN FAILURE MODE AND EFFECTS ANALYSIS (DFMEA)</a:t>
            </a:r>
          </a:p>
          <a:p>
            <a:r>
              <a:rPr lang="en-US" dirty="0">
                <a:latin typeface="Arial" pitchFamily="34" charset="0"/>
                <a:cs typeface="Arial" pitchFamily="34" charset="0"/>
              </a:rPr>
              <a:t>The DFMEA is a disciplined analytical technique that assesses the probability of failure as well as the effect of such failure. A form of DFMEA is a Systems Failure Mode and Effects Analysis (SFMEA). A DFMEA is a living document continually updated as customer needs and expectations require. Preparing the DFMEA provides the team an opportunity to review the previously selected product and process characteristics and make necessary additions, changes, and deletions. The </a:t>
            </a:r>
            <a:r>
              <a:rPr lang="en-US" i="1" dirty="0">
                <a:latin typeface="Arial" pitchFamily="34" charset="0"/>
                <a:cs typeface="Arial" pitchFamily="34" charset="0"/>
              </a:rPr>
              <a:t>Chrysler, Ford and General Motors Potential Failure Mode and Effects Analysis </a:t>
            </a:r>
            <a:r>
              <a:rPr lang="en-US" dirty="0">
                <a:latin typeface="Arial" pitchFamily="34" charset="0"/>
                <a:cs typeface="Arial" pitchFamily="34" charset="0"/>
              </a:rPr>
              <a:t>reference manual should be used for the acceptable method of preparing a DFMEA. The Design FMEA Checklist in Appendix A-1 should also be reviewed to assure that the appropriate design characteristics have been considered.</a:t>
            </a:r>
          </a:p>
          <a:p>
            <a:r>
              <a:rPr lang="en-US" b="1" dirty="0">
                <a:latin typeface="Arial" pitchFamily="34" charset="0"/>
                <a:cs typeface="Arial" pitchFamily="34" charset="0"/>
              </a:rPr>
              <a:t>2.2 DESIGN FOR MANUFACTURABILITY AND ASSEMBLY</a:t>
            </a:r>
          </a:p>
          <a:p>
            <a:r>
              <a:rPr lang="en-US" dirty="0">
                <a:latin typeface="Arial" pitchFamily="34" charset="0"/>
                <a:cs typeface="Arial" pitchFamily="34" charset="0"/>
              </a:rPr>
              <a:t>Design for Manufacturability and Assembly is a Simultaneous Engineering process designed to optimize the relationship between design function, manufacturability, and ease of assembly. The scope of customer needs and expectations defined in Section 1.0 will determine the extent of the supplier’s</a:t>
            </a:r>
          </a:p>
          <a:p>
            <a:r>
              <a:rPr lang="en-US" dirty="0">
                <a:latin typeface="Arial" pitchFamily="34" charset="0"/>
                <a:cs typeface="Arial" pitchFamily="34" charset="0"/>
              </a:rPr>
              <a:t>Product Quality Planning Team involvement in this activity. This manual does not include or refer to a formal method of preparing a Design for manufacturability and Assembly Plan. At a minimum, the items listed here should be considered by the Product Quality Planning Team:</a:t>
            </a:r>
          </a:p>
          <a:p>
            <a:r>
              <a:rPr lang="en-US" dirty="0">
                <a:latin typeface="Arial" pitchFamily="34" charset="0"/>
                <a:cs typeface="Arial" pitchFamily="34" charset="0"/>
              </a:rPr>
              <a:t>• Design, concept, function, and sensitivity to manufacturing variation</a:t>
            </a:r>
          </a:p>
          <a:p>
            <a:r>
              <a:rPr lang="en-US" dirty="0">
                <a:latin typeface="Arial" pitchFamily="34" charset="0"/>
                <a:cs typeface="Arial" pitchFamily="34" charset="0"/>
              </a:rPr>
              <a:t>• Manufacturing and/or assembly process</a:t>
            </a:r>
          </a:p>
          <a:p>
            <a:r>
              <a:rPr lang="en-US" dirty="0">
                <a:latin typeface="Arial" pitchFamily="34" charset="0"/>
                <a:cs typeface="Arial" pitchFamily="34" charset="0"/>
              </a:rPr>
              <a:t>• Dimensional tolerances</a:t>
            </a:r>
          </a:p>
          <a:p>
            <a:r>
              <a:rPr lang="en-US" dirty="0">
                <a:latin typeface="Arial" pitchFamily="34" charset="0"/>
                <a:cs typeface="Arial" pitchFamily="34" charset="0"/>
              </a:rPr>
              <a:t>• Performance requirements</a:t>
            </a:r>
          </a:p>
          <a:p>
            <a:r>
              <a:rPr lang="en-US" dirty="0">
                <a:latin typeface="Arial" pitchFamily="34" charset="0"/>
                <a:cs typeface="Arial" pitchFamily="34" charset="0"/>
              </a:rPr>
              <a:t>• Number of components</a:t>
            </a:r>
          </a:p>
          <a:p>
            <a:r>
              <a:rPr lang="en-US" dirty="0">
                <a:latin typeface="Arial" pitchFamily="34" charset="0"/>
                <a:cs typeface="Arial" pitchFamily="34" charset="0"/>
              </a:rPr>
              <a:t>• Process adjustments</a:t>
            </a:r>
          </a:p>
          <a:p>
            <a:r>
              <a:rPr lang="en-US" dirty="0">
                <a:latin typeface="Arial" pitchFamily="34" charset="0"/>
                <a:cs typeface="Arial" pitchFamily="34" charset="0"/>
              </a:rPr>
              <a:t>• Material Handling</a:t>
            </a:r>
          </a:p>
          <a:p>
            <a:r>
              <a:rPr lang="en-US" dirty="0">
                <a:latin typeface="Arial" pitchFamily="34" charset="0"/>
                <a:cs typeface="Arial" pitchFamily="34" charset="0"/>
              </a:rPr>
              <a:t>The Product Quality Planning Team’s knowledge, experience, the product/process, government regulations, and service requirements may require other factors to be considered.</a:t>
            </a:r>
          </a:p>
          <a:p>
            <a:r>
              <a:rPr lang="en-US" b="1" dirty="0">
                <a:latin typeface="Arial" pitchFamily="34" charset="0"/>
                <a:cs typeface="Arial" pitchFamily="34" charset="0"/>
              </a:rPr>
              <a:t>DESIGN VERIFICATION</a:t>
            </a:r>
          </a:p>
          <a:p>
            <a:r>
              <a:rPr lang="en-US" dirty="0">
                <a:latin typeface="Arial" pitchFamily="34" charset="0"/>
                <a:cs typeface="Arial" pitchFamily="34" charset="0"/>
              </a:rPr>
              <a:t>Design Verification verifies that the product design meets the customer requirements derived from the activities described in Section 1.0.</a:t>
            </a:r>
          </a:p>
          <a:p>
            <a:r>
              <a:rPr lang="en-US" b="1" dirty="0">
                <a:latin typeface="Arial" pitchFamily="34" charset="0"/>
                <a:cs typeface="Arial" pitchFamily="34" charset="0"/>
              </a:rPr>
              <a:t>2.4 DESIGN REVIEWS</a:t>
            </a:r>
          </a:p>
          <a:p>
            <a:r>
              <a:rPr lang="en-US" dirty="0">
                <a:latin typeface="Arial" pitchFamily="34" charset="0"/>
                <a:cs typeface="Arial" pitchFamily="34" charset="0"/>
              </a:rPr>
              <a:t>Design Reviews are regularly scheduled meetings led by the supplier’s design engineering activity and must include other affected areas. The Design Review is an effective method to prevent problems and misunderstandings; it also provides a mechanism to monitor progress and report to management.</a:t>
            </a:r>
          </a:p>
          <a:p>
            <a:r>
              <a:rPr lang="en-US" dirty="0">
                <a:latin typeface="Arial" pitchFamily="34" charset="0"/>
                <a:cs typeface="Arial" pitchFamily="34" charset="0"/>
              </a:rPr>
              <a:t>Design Reviews are a series of verification activities that are more than an engineering inspection. At a minimum Design Reviews should include evaluation of:</a:t>
            </a:r>
          </a:p>
          <a:p>
            <a:r>
              <a:rPr lang="en-US" dirty="0">
                <a:latin typeface="Arial" pitchFamily="34" charset="0"/>
                <a:cs typeface="Arial" pitchFamily="34" charset="0"/>
              </a:rPr>
              <a:t>• Design/Functional requirement(s) considerations</a:t>
            </a:r>
          </a:p>
          <a:p>
            <a:r>
              <a:rPr lang="en-US" dirty="0">
                <a:latin typeface="Arial" pitchFamily="34" charset="0"/>
                <a:cs typeface="Arial" pitchFamily="34" charset="0"/>
              </a:rPr>
              <a:t>• Formal reliability and confidence goals</a:t>
            </a:r>
          </a:p>
          <a:p>
            <a:r>
              <a:rPr lang="en-US" dirty="0">
                <a:latin typeface="Arial" pitchFamily="34" charset="0"/>
                <a:cs typeface="Arial" pitchFamily="34" charset="0"/>
              </a:rPr>
              <a:t>• Component/subsystem/system duty cycles</a:t>
            </a:r>
          </a:p>
          <a:p>
            <a:r>
              <a:rPr lang="en-US" dirty="0">
                <a:latin typeface="Arial" pitchFamily="34" charset="0"/>
                <a:cs typeface="Arial" pitchFamily="34" charset="0"/>
              </a:rPr>
              <a:t>• Computer simulation and bench test results</a:t>
            </a:r>
          </a:p>
          <a:p>
            <a:r>
              <a:rPr lang="en-US" dirty="0">
                <a:latin typeface="Arial" pitchFamily="34" charset="0"/>
                <a:cs typeface="Arial" pitchFamily="34" charset="0"/>
              </a:rPr>
              <a:t>• DFMEA(s)</a:t>
            </a:r>
          </a:p>
          <a:p>
            <a:r>
              <a:rPr lang="en-US" dirty="0">
                <a:latin typeface="Arial" pitchFamily="34" charset="0"/>
                <a:cs typeface="Arial" pitchFamily="34" charset="0"/>
              </a:rPr>
              <a:t>• Review of the Design For Manufacturability and Assembly effort</a:t>
            </a:r>
          </a:p>
          <a:p>
            <a:r>
              <a:rPr lang="en-US" dirty="0">
                <a:latin typeface="Arial" pitchFamily="34" charset="0"/>
                <a:cs typeface="Arial" pitchFamily="34" charset="0"/>
              </a:rPr>
              <a:t>• Design Of Experiments (DOE) and assembly build variation results (Refer to Appendix B.)</a:t>
            </a:r>
          </a:p>
          <a:p>
            <a:r>
              <a:rPr lang="en-US" dirty="0">
                <a:latin typeface="Arial" pitchFamily="34" charset="0"/>
                <a:cs typeface="Arial" pitchFamily="34" charset="0"/>
              </a:rPr>
              <a:t>• Test failures</a:t>
            </a:r>
          </a:p>
          <a:p>
            <a:r>
              <a:rPr lang="en-US" dirty="0">
                <a:latin typeface="Arial" pitchFamily="34" charset="0"/>
                <a:cs typeface="Arial" pitchFamily="34" charset="0"/>
              </a:rPr>
              <a:t>• Design Verification progress</a:t>
            </a:r>
          </a:p>
          <a:p>
            <a:r>
              <a:rPr lang="en-US" dirty="0">
                <a:latin typeface="Arial" pitchFamily="34" charset="0"/>
                <a:cs typeface="Arial" pitchFamily="34" charset="0"/>
              </a:rPr>
              <a:t>A major function of Design Reviews is the tracking of design verification progress. The supplier</a:t>
            </a:r>
          </a:p>
          <a:p>
            <a:r>
              <a:rPr lang="en-US" dirty="0">
                <a:latin typeface="Arial" pitchFamily="34" charset="0"/>
                <a:cs typeface="Arial" pitchFamily="34" charset="0"/>
              </a:rPr>
              <a:t>should track design verification progress through the use of a plan and report format, referred to as</a:t>
            </a:r>
          </a:p>
          <a:p>
            <a:r>
              <a:rPr lang="en-US" dirty="0">
                <a:latin typeface="Arial" pitchFamily="34" charset="0"/>
                <a:cs typeface="Arial" pitchFamily="34" charset="0"/>
              </a:rPr>
              <a:t>Design Verification Plan and Report (DVP&amp;R) by Chrysler and Ford. The plan and report is a formal</a:t>
            </a:r>
          </a:p>
          <a:p>
            <a:r>
              <a:rPr lang="en-US" dirty="0">
                <a:latin typeface="Arial" pitchFamily="34" charset="0"/>
                <a:cs typeface="Arial" pitchFamily="34" charset="0"/>
              </a:rPr>
              <a:t>method to assure:</a:t>
            </a:r>
          </a:p>
          <a:p>
            <a:r>
              <a:rPr lang="en-US" dirty="0">
                <a:latin typeface="Arial" pitchFamily="34" charset="0"/>
                <a:cs typeface="Arial" pitchFamily="34" charset="0"/>
              </a:rPr>
              <a:t>• Design verification</a:t>
            </a:r>
          </a:p>
          <a:p>
            <a:r>
              <a:rPr lang="en-US" dirty="0">
                <a:latin typeface="Arial" pitchFamily="34" charset="0"/>
                <a:cs typeface="Arial" pitchFamily="34" charset="0"/>
              </a:rPr>
              <a:t>• Product and process validation of components and assemblies through the application of a</a:t>
            </a:r>
          </a:p>
          <a:p>
            <a:r>
              <a:rPr lang="en-US" dirty="0">
                <a:latin typeface="Arial" pitchFamily="34" charset="0"/>
                <a:cs typeface="Arial" pitchFamily="34" charset="0"/>
              </a:rPr>
              <a:t>comprehensive test plan and report.</a:t>
            </a:r>
          </a:p>
          <a:p>
            <a:r>
              <a:rPr lang="en-US" dirty="0">
                <a:latin typeface="Arial" pitchFamily="34" charset="0"/>
                <a:cs typeface="Arial" pitchFamily="34" charset="0"/>
              </a:rPr>
              <a:t>The Product Quality Planning Team is not limited to the items listed. The team should consider and use as appropriate, the analytical techniques listed in Appendix B.</a:t>
            </a:r>
          </a:p>
          <a:p>
            <a:r>
              <a:rPr lang="en-US" b="1" dirty="0">
                <a:latin typeface="Arial" pitchFamily="34" charset="0"/>
                <a:cs typeface="Arial" pitchFamily="34" charset="0"/>
              </a:rPr>
              <a:t>2.5 PROTOTYPE BUILD - CONTROL PLAN</a:t>
            </a:r>
          </a:p>
          <a:p>
            <a:r>
              <a:rPr lang="en-US" dirty="0">
                <a:latin typeface="Arial" pitchFamily="34" charset="0"/>
                <a:cs typeface="Arial" pitchFamily="34" charset="0"/>
              </a:rPr>
              <a:t>Prototype Control Plans are a description of the dimensional measurements and material and functional tests that will occur during prototype build. The Product Quality Planning Team should ensure that a prototype control plan is prepared. Control plan methodology is described in Section 6. A Control Plan Checklist is provided in both Appendix A-8 and Section 6 to assist in the preparation of the prototype control plan. The manufacture of prototype parts provides an excellent opportunity for the team and the customer to evaluate how well the product or service meets Voice of the Customer objectives. All prototypes that are the Product Quality Planning Team’s responsibility should be reviewed to:</a:t>
            </a:r>
          </a:p>
          <a:p>
            <a:r>
              <a:rPr lang="en-US" dirty="0">
                <a:latin typeface="Arial" pitchFamily="34" charset="0"/>
                <a:cs typeface="Arial" pitchFamily="34" charset="0"/>
              </a:rPr>
              <a:t>• Assure that the product or service meets specification and report data as required.</a:t>
            </a:r>
          </a:p>
          <a:p>
            <a:r>
              <a:rPr lang="en-US" dirty="0">
                <a:latin typeface="Arial" pitchFamily="34" charset="0"/>
                <a:cs typeface="Arial" pitchFamily="34" charset="0"/>
              </a:rPr>
              <a:t>• Ensure that particular attention has been given to special product and process characteristics.</a:t>
            </a:r>
          </a:p>
          <a:p>
            <a:r>
              <a:rPr lang="en-US" dirty="0">
                <a:latin typeface="Arial" pitchFamily="34" charset="0"/>
                <a:cs typeface="Arial" pitchFamily="34" charset="0"/>
              </a:rPr>
              <a:t>• Use data and experience to establish preliminary process parameters and packaging requirements.</a:t>
            </a:r>
          </a:p>
          <a:p>
            <a:r>
              <a:rPr lang="en-US" dirty="0">
                <a:latin typeface="Arial" pitchFamily="34" charset="0"/>
                <a:cs typeface="Arial" pitchFamily="34" charset="0"/>
              </a:rPr>
              <a:t>• Communicate any concerns, deviations, and/or cost impact to the customer.</a:t>
            </a:r>
          </a:p>
          <a:p>
            <a:r>
              <a:rPr lang="en-US" b="1" dirty="0">
                <a:latin typeface="Arial" pitchFamily="34" charset="0"/>
                <a:cs typeface="Arial" pitchFamily="34" charset="0"/>
              </a:rPr>
              <a:t>2.6 ENGINEERING DRAWINGS (Including Math Data)</a:t>
            </a:r>
          </a:p>
          <a:p>
            <a:r>
              <a:rPr lang="en-US" dirty="0">
                <a:latin typeface="Arial" pitchFamily="34" charset="0"/>
                <a:cs typeface="Arial" pitchFamily="34" charset="0"/>
              </a:rPr>
              <a:t>Customer designs do not preclude the planning team’s responsibility to review engineering drawings in the following manner. Engineering drawings may include special (governmental regulatory and safety) characteristics that must be shown on the control plan. When customer engineering drawings are</a:t>
            </a:r>
          </a:p>
          <a:p>
            <a:r>
              <a:rPr lang="en-US" dirty="0">
                <a:latin typeface="Arial" pitchFamily="34" charset="0"/>
                <a:cs typeface="Arial" pitchFamily="34" charset="0"/>
              </a:rPr>
              <a:t>nonexistent, the controlling drawings should be reviewed by the planning team to determine which characteristics affect fit, function, durability and/or governmental regulatory safety requirements. Drawings should be reviewed to determine if there is sufficient information for a dimensional layout of</a:t>
            </a:r>
          </a:p>
          <a:p>
            <a:r>
              <a:rPr lang="en-US" dirty="0">
                <a:latin typeface="Arial" pitchFamily="34" charset="0"/>
                <a:cs typeface="Arial" pitchFamily="34" charset="0"/>
              </a:rPr>
              <a:t>the individual parts. Control or datum surfaces/locators should be clearly identified so that appropriate functional gages and equipment can be designed for ongoing controls. Dimensions should be evaluated to assure feasibility and compatibility with industry manufacturing and measuring standards. If appropriate, the team should assure that math data is compatible with the customer’s system for effective two-way communications.</a:t>
            </a:r>
          </a:p>
          <a:p>
            <a:r>
              <a:rPr lang="en-US" b="1" dirty="0">
                <a:latin typeface="Arial" pitchFamily="34" charset="0"/>
                <a:cs typeface="Arial" pitchFamily="34" charset="0"/>
              </a:rPr>
              <a:t>2.7 ENGINEERING SPECIFICATIONS</a:t>
            </a:r>
          </a:p>
          <a:p>
            <a:r>
              <a:rPr lang="en-US" dirty="0">
                <a:latin typeface="Arial" pitchFamily="34" charset="0"/>
                <a:cs typeface="Arial" pitchFamily="34" charset="0"/>
              </a:rPr>
              <a:t>A detailed review and understanding of the controlling specifications will help the Product Quality Planning Team to identify the functional, durability and appearance requirements of the subject component or assembly. Sample size, frequency, and acceptance criteria of these parameters are generally defined in the in-process test section of the Engineering Specification. Otherwise, the sample size and frequency are to be determined by the supplier and listed in the control plan. In either case, the supplier should determine which characteristics affect or control the results that fulfill meeting functional, durability, and appearance requirements.</a:t>
            </a:r>
          </a:p>
          <a:p>
            <a:r>
              <a:rPr lang="en-US" b="1" dirty="0">
                <a:latin typeface="Arial" pitchFamily="34" charset="0"/>
                <a:cs typeface="Arial" pitchFamily="34" charset="0"/>
              </a:rPr>
              <a:t>2.8 MATERIAL SPECIFICATIONS</a:t>
            </a:r>
          </a:p>
          <a:p>
            <a:r>
              <a:rPr lang="en-US" dirty="0">
                <a:latin typeface="Arial" pitchFamily="34" charset="0"/>
                <a:cs typeface="Arial" pitchFamily="34" charset="0"/>
              </a:rPr>
              <a:t>In addition to drawings and performance specifications, material specifications should be reviewed for Special Characteristics relating to physical properties, performance, environmental, handling, and storage requirements. These characteristics should also be included in the control plan.</a:t>
            </a:r>
          </a:p>
          <a:p>
            <a:r>
              <a:rPr lang="en-US" b="1" dirty="0">
                <a:latin typeface="Arial" pitchFamily="34" charset="0"/>
                <a:cs typeface="Arial" pitchFamily="34" charset="0"/>
              </a:rPr>
              <a:t>2.9 DRAWING AND SPECIFICATION CHANGES</a:t>
            </a:r>
          </a:p>
          <a:p>
            <a:r>
              <a:rPr lang="en-US" dirty="0">
                <a:latin typeface="Arial" pitchFamily="34" charset="0"/>
                <a:cs typeface="Arial" pitchFamily="34" charset="0"/>
              </a:rPr>
              <a:t>Where drawing and specification changes are required, the team must ensure that the changes are promptly communicated and properly documented to all affected areas.</a:t>
            </a:r>
          </a:p>
          <a:p>
            <a:endParaRPr lang="en-US" dirty="0">
              <a:latin typeface="Arial" pitchFamily="34" charset="0"/>
              <a:cs typeface="Arial" pitchFamily="34" charset="0"/>
            </a:endParaRPr>
          </a:p>
        </p:txBody>
      </p:sp>
      <p:sp>
        <p:nvSpPr>
          <p:cNvPr id="59396"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5A9DDF26-67CC-4490-AE6E-F957A4F5041A}" type="slidenum">
              <a:rPr lang="en-US" sz="1200">
                <a:solidFill>
                  <a:schemeClr val="tx1"/>
                </a:solidFill>
              </a:rPr>
              <a:pPr eaLnBrk="1" hangingPunct="1"/>
              <a:t>6</a:t>
            </a:fld>
            <a:endParaRPr 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b="1">
                <a:latin typeface="Arial" pitchFamily="34" charset="0"/>
                <a:cs typeface="Arial" pitchFamily="34" charset="0"/>
              </a:rPr>
              <a:t>Outputs APQP</a:t>
            </a:r>
          </a:p>
          <a:p>
            <a:r>
              <a:rPr lang="en-US" b="1">
                <a:latin typeface="Arial" pitchFamily="34" charset="0"/>
                <a:cs typeface="Arial" pitchFamily="34" charset="0"/>
              </a:rPr>
              <a:t>NEW EQUIPMENT, TOOLING AND FACILITIES REQUIREMENTS</a:t>
            </a:r>
          </a:p>
          <a:p>
            <a:r>
              <a:rPr lang="en-US">
                <a:latin typeface="Arial" pitchFamily="34" charset="0"/>
                <a:cs typeface="Arial" pitchFamily="34" charset="0"/>
              </a:rPr>
              <a:t>The DFMEA, Product Assurance Plan and/or Design Reviews may identify new equipment and facilities requirements. The Product Quality Planning Team should address these requirements by adding the items to the Timing Chart. The team should ensure that the new equipment and tooling is capable and delivered on time. Facilities progress should be monitored to assure completion to surpass planned production tryout. Refer to the New Equipment, Tooling and Test Equipment Checklist in Appendix A-3.</a:t>
            </a:r>
          </a:p>
          <a:p>
            <a:r>
              <a:rPr lang="en-US" b="1">
                <a:latin typeface="Arial" pitchFamily="34" charset="0"/>
                <a:cs typeface="Arial" pitchFamily="34" charset="0"/>
              </a:rPr>
              <a:t>2.11 SPECIAL PRODUCT AND PROCESS CHARACTERISTICS</a:t>
            </a:r>
          </a:p>
          <a:p>
            <a:r>
              <a:rPr lang="en-US">
                <a:latin typeface="Arial" pitchFamily="34" charset="0"/>
                <a:cs typeface="Arial" pitchFamily="34" charset="0"/>
              </a:rPr>
              <a:t>In the stage of quality planning described in Section 1.0, the team identified preliminary special product and process characteristics resulting from understanding the Voice of the Customer. The Product Quality Planning Team should build on this listing and reach consensus during the review and</a:t>
            </a:r>
          </a:p>
          <a:p>
            <a:r>
              <a:rPr lang="en-US">
                <a:latin typeface="Arial" pitchFamily="34" charset="0"/>
                <a:cs typeface="Arial" pitchFamily="34" charset="0"/>
              </a:rPr>
              <a:t>development of design features through the evaluation of the technical information. Appendix C contains a table describing the symbols Chrysler, Ford and General Motors use to denote Special Characteristics. The consensus is to be documented on the appropriate Control Plan. The Control Plan Special Characteristics and Data Point Coordinates forms referenced in Section 6, Supplements K and L, are recommended methods to document and update Special Characteristics, as required, to support the Prototype, Pre-Launch, and Production Control Plans. The supplier can use any form that accomplishes the same documentation requirement. Customers may have unique approval requirements. Refer to </a:t>
            </a:r>
            <a:r>
              <a:rPr lang="en-US" i="1">
                <a:latin typeface="Arial" pitchFamily="34" charset="0"/>
                <a:cs typeface="Arial" pitchFamily="34" charset="0"/>
              </a:rPr>
              <a:t>Chrysler, Ford, and General Motors Quality System Requirements, </a:t>
            </a:r>
            <a:r>
              <a:rPr lang="en-US">
                <a:latin typeface="Arial" pitchFamily="34" charset="0"/>
                <a:cs typeface="Arial" pitchFamily="34" charset="0"/>
              </a:rPr>
              <a:t>Section III for details.</a:t>
            </a:r>
          </a:p>
          <a:p>
            <a:r>
              <a:rPr lang="en-US" b="1">
                <a:latin typeface="Arial" pitchFamily="34" charset="0"/>
                <a:cs typeface="Arial" pitchFamily="34" charset="0"/>
              </a:rPr>
              <a:t>2.12 GAGES/TESTING EQUIPMENT REQUIREMENTS</a:t>
            </a:r>
          </a:p>
          <a:p>
            <a:r>
              <a:rPr lang="en-US">
                <a:latin typeface="Arial" pitchFamily="34" charset="0"/>
                <a:cs typeface="Arial" pitchFamily="34" charset="0"/>
              </a:rPr>
              <a:t>Gages/testing equipment requirements may also be identified at this time. The Product Quality Planning Team should add these requirements to the Timing Chart. Progress will then be monitored to assure that required timing is met.</a:t>
            </a:r>
          </a:p>
          <a:p>
            <a:r>
              <a:rPr lang="en-US" b="1">
                <a:latin typeface="Arial" pitchFamily="34" charset="0"/>
                <a:cs typeface="Arial" pitchFamily="34" charset="0"/>
              </a:rPr>
              <a:t>2.13 TEAM FEASIBILITY COMMITMENT AND MANAGEMENT SUPPORT</a:t>
            </a:r>
          </a:p>
          <a:p>
            <a:r>
              <a:rPr lang="en-US">
                <a:latin typeface="Arial" pitchFamily="34" charset="0"/>
                <a:cs typeface="Arial" pitchFamily="34" charset="0"/>
              </a:rPr>
              <a:t>The Product Quality Planning Team must assess the feasibility of the proposed design at this time. Customer design ownership does not preclude the supplier’s obligation to assess design feasibility. The team must be satisfied that the proposed design can be manufactured, assembled, tested, packaged, and delivered in sufficient quantity, at an acceptable cost to the customer on schedule. The Design Information Checklist in Appendix A-2 allows the team to review its efforts in this section and make an evaluation of its effectiveness. This checklist will also serve as a basis for the open issues discussed</a:t>
            </a:r>
          </a:p>
          <a:p>
            <a:r>
              <a:rPr lang="en-US">
                <a:latin typeface="Arial" pitchFamily="34" charset="0"/>
                <a:cs typeface="Arial" pitchFamily="34" charset="0"/>
              </a:rPr>
              <a:t>in the Team Feasibility Commitment, Appendix E. The team consensus that the proposed design is feasible should be documented along with all open issues that require resolution and presented to management for their support. The Team Feasibility Commitment form shown in Appendix E is an example of the type of written record recommended.</a:t>
            </a:r>
          </a:p>
        </p:txBody>
      </p:sp>
      <p:sp>
        <p:nvSpPr>
          <p:cNvPr id="61444"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1E729B8F-A271-4C01-AF59-491E1190F987}" type="slidenum">
              <a:rPr lang="en-US" sz="1200">
                <a:solidFill>
                  <a:schemeClr val="tx1"/>
                </a:solidFill>
              </a:rPr>
              <a:pPr eaLnBrk="1" hangingPunct="1"/>
              <a:t>7</a:t>
            </a:fld>
            <a:endParaRPr 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atin typeface="Arial" pitchFamily="34" charset="0"/>
                <a:cs typeface="Arial" pitchFamily="34" charset="0"/>
              </a:rPr>
              <a:t>This phase discusses the major features of </a:t>
            </a:r>
            <a:r>
              <a:rPr lang="en-US" b="1">
                <a:latin typeface="Arial" pitchFamily="34" charset="0"/>
                <a:cs typeface="Arial" pitchFamily="34" charset="0"/>
              </a:rPr>
              <a:t>developing a manufacturing system and its related control plans to achieve quality products. </a:t>
            </a:r>
            <a:r>
              <a:rPr lang="en-US">
                <a:latin typeface="Arial" pitchFamily="34" charset="0"/>
                <a:cs typeface="Arial" pitchFamily="34" charset="0"/>
              </a:rPr>
              <a:t>The tasks to be accomplished at this step of the product quality planning process depend upon the successful completion of the prior stages contained in the first two sections. This next step is designed to ensure the comprehensive development of an effective manufacturing system. The manufacturing system must assure that customer requirements, needs and expectations are met.</a:t>
            </a:r>
          </a:p>
          <a:p>
            <a:r>
              <a:rPr lang="en-US" b="1">
                <a:latin typeface="Arial" pitchFamily="34" charset="0"/>
                <a:cs typeface="Arial" pitchFamily="34" charset="0"/>
              </a:rPr>
              <a:t>3.1 PACKAGING STANDARDS</a:t>
            </a:r>
          </a:p>
          <a:p>
            <a:r>
              <a:rPr lang="en-US">
                <a:latin typeface="Arial" pitchFamily="34" charset="0"/>
                <a:cs typeface="Arial" pitchFamily="34" charset="0"/>
              </a:rPr>
              <a:t>The customer will usually have packaging standards that should be incorporated into any packaging specifications for the product. If none are provided, the packaging design should ensure product integrity at point of use.</a:t>
            </a:r>
          </a:p>
          <a:p>
            <a:r>
              <a:rPr lang="en-US" b="1">
                <a:latin typeface="Arial" pitchFamily="34" charset="0"/>
                <a:cs typeface="Arial" pitchFamily="34" charset="0"/>
              </a:rPr>
              <a:t>3.2 PRODUCT/PROCESS QUALITY SYSTEM REVIEW</a:t>
            </a:r>
          </a:p>
          <a:p>
            <a:r>
              <a:rPr lang="en-US">
                <a:latin typeface="Arial" pitchFamily="34" charset="0"/>
                <a:cs typeface="Arial" pitchFamily="34" charset="0"/>
              </a:rPr>
              <a:t>The Product Quality Planning Team should review the manufacturing location’s </a:t>
            </a:r>
            <a:r>
              <a:rPr lang="en-US" i="1">
                <a:latin typeface="Arial" pitchFamily="34" charset="0"/>
                <a:cs typeface="Arial" pitchFamily="34" charset="0"/>
              </a:rPr>
              <a:t>Quality System Manual</a:t>
            </a:r>
            <a:r>
              <a:rPr lang="en-US">
                <a:latin typeface="Arial" pitchFamily="34" charset="0"/>
                <a:cs typeface="Arial" pitchFamily="34" charset="0"/>
              </a:rPr>
              <a:t>. Any additional controls and/or procedural changes required to produce the product should be updated in the </a:t>
            </a:r>
            <a:r>
              <a:rPr lang="en-US" i="1">
                <a:latin typeface="Arial" pitchFamily="34" charset="0"/>
                <a:cs typeface="Arial" pitchFamily="34" charset="0"/>
              </a:rPr>
              <a:t>Quality System Manual </a:t>
            </a:r>
            <a:r>
              <a:rPr lang="en-US">
                <a:latin typeface="Arial" pitchFamily="34" charset="0"/>
                <a:cs typeface="Arial" pitchFamily="34" charset="0"/>
              </a:rPr>
              <a:t>and should also be included in the manufacturing control plan.</a:t>
            </a:r>
          </a:p>
          <a:p>
            <a:r>
              <a:rPr lang="en-US">
                <a:latin typeface="Arial" pitchFamily="34" charset="0"/>
                <a:cs typeface="Arial" pitchFamily="34" charset="0"/>
              </a:rPr>
              <a:t>This is an opportunity for the Product Quality Planning Team to improve the existing quality system based on customer input, team expertise, and previous experience. The Product/Process Quality Checklist provided in Appendix A-4 can be used by the Product Quality Planning Team to assist in its evaluation.</a:t>
            </a:r>
          </a:p>
          <a:p>
            <a:r>
              <a:rPr lang="en-US" b="1">
                <a:latin typeface="Arial" pitchFamily="34" charset="0"/>
                <a:cs typeface="Arial" pitchFamily="34" charset="0"/>
              </a:rPr>
              <a:t>3.3 PROCESS FLOW CHART</a:t>
            </a:r>
          </a:p>
          <a:p>
            <a:r>
              <a:rPr lang="en-US">
                <a:latin typeface="Arial" pitchFamily="34" charset="0"/>
                <a:cs typeface="Arial" pitchFamily="34" charset="0"/>
              </a:rPr>
              <a:t>The process flow chart is a schematic representation of the current or proposed process flow. It can be used to analyze sources of variations of machines, materials, methods, and manpower from the beginning to end of a manufacturing or assembly process. It is used to emphasize the impact of sources of variation on the process. The flow chart helps to analyze the total process rather than individual steps in the process. The flow chart assists the Product Quality Planning Team to focus on the process when conducting the PFMEA and designing the Control Plan. The Process Flow Chart Checklist in Appendix A-6 can be used by the Product Quality Planning Team to assist in its evaluation.</a:t>
            </a:r>
          </a:p>
          <a:p>
            <a:r>
              <a:rPr lang="en-US" b="1">
                <a:latin typeface="Arial" pitchFamily="34" charset="0"/>
                <a:cs typeface="Arial" pitchFamily="34" charset="0"/>
              </a:rPr>
              <a:t>3.4 FLOOR PLAN LAYOUT</a:t>
            </a:r>
          </a:p>
          <a:p>
            <a:r>
              <a:rPr lang="en-US">
                <a:latin typeface="Arial" pitchFamily="34" charset="0"/>
                <a:cs typeface="Arial" pitchFamily="34" charset="0"/>
              </a:rPr>
              <a:t>The floor plan should be developed and reviewed to determine the acceptability of inspection points, control chart location, applicability of visual aids, interim repair stations, and storage areas to contain defective material. All material flow should be keyed to the process flow chart and control plan. The</a:t>
            </a:r>
          </a:p>
          <a:p>
            <a:r>
              <a:rPr lang="en-US">
                <a:latin typeface="Arial" pitchFamily="34" charset="0"/>
                <a:cs typeface="Arial" pitchFamily="34" charset="0"/>
              </a:rPr>
              <a:t>Floor Plan Checklist in Appendix A-5 can be used by the Product Quality Planning Team to assist in its evaluation.</a:t>
            </a:r>
          </a:p>
          <a:p>
            <a:r>
              <a:rPr lang="en-US" b="1">
                <a:latin typeface="Arial" pitchFamily="34" charset="0"/>
                <a:cs typeface="Arial" pitchFamily="34" charset="0"/>
              </a:rPr>
              <a:t>3.5 CHARACTERISTICS MATRIX</a:t>
            </a:r>
          </a:p>
          <a:p>
            <a:r>
              <a:rPr lang="en-US">
                <a:latin typeface="Arial" pitchFamily="34" charset="0"/>
                <a:cs typeface="Arial" pitchFamily="34" charset="0"/>
              </a:rPr>
              <a:t>A characteristics matrix is a recommended analytical technique for displaying the relationship between process parameters and manufacturing stations. See Analytical Techniques in Appendix B for further detail.</a:t>
            </a:r>
          </a:p>
          <a:p>
            <a:r>
              <a:rPr lang="en-US" b="1">
                <a:latin typeface="Arial" pitchFamily="34" charset="0"/>
                <a:cs typeface="Arial" pitchFamily="34" charset="0"/>
              </a:rPr>
              <a:t>PROCESS FAILURE MODE AND EFFECTS ANALYSIS</a:t>
            </a:r>
          </a:p>
          <a:p>
            <a:r>
              <a:rPr lang="en-US">
                <a:latin typeface="Arial" pitchFamily="34" charset="0"/>
                <a:cs typeface="Arial" pitchFamily="34" charset="0"/>
              </a:rPr>
              <a:t>A PFMEA should be conducted during product quality planning and before beginning production. It is a disciplined review and analysis of a new/revised process and is conducted to anticipate, resolve, or monitor potential process problems for a new/revised product program. A PFMEA is a living document and needs to be reviewed and updated as new failure modes are discovered. For further information on the creation and maintenance of PFMEAs refer to </a:t>
            </a:r>
            <a:r>
              <a:rPr lang="en-US" i="1">
                <a:latin typeface="Arial" pitchFamily="34" charset="0"/>
                <a:cs typeface="Arial" pitchFamily="34" charset="0"/>
              </a:rPr>
              <a:t>Chrysler, Ford and General Motors Potential Failure Mode and Effects Analysis </a:t>
            </a:r>
            <a:r>
              <a:rPr lang="en-US">
                <a:latin typeface="Arial" pitchFamily="34" charset="0"/>
                <a:cs typeface="Arial" pitchFamily="34" charset="0"/>
              </a:rPr>
              <a:t>(FMEA) reference manual. The Process FMEA Checklist in Appendix A-7 can be used by the Product Quality Planning Team to assist in its evaluation.</a:t>
            </a:r>
          </a:p>
          <a:p>
            <a:r>
              <a:rPr lang="en-US" b="1">
                <a:latin typeface="Arial" pitchFamily="34" charset="0"/>
                <a:cs typeface="Arial" pitchFamily="34" charset="0"/>
              </a:rPr>
              <a:t>3.7 PRE-LAUNCH CONTROL PLAN</a:t>
            </a:r>
          </a:p>
          <a:p>
            <a:r>
              <a:rPr lang="en-US">
                <a:latin typeface="Arial" pitchFamily="34" charset="0"/>
                <a:cs typeface="Arial" pitchFamily="34" charset="0"/>
              </a:rPr>
              <a:t>Pre-launch Control Plans are a description of the dimensional measurements and material and functional tests that will occur after prototype and before full production. The pre-launch control plan should include additional product/process controls to be implemented until the production process is validated. The purpose of the pre-launch control plan is to contain potential nonconformances during or prior to initial production runs. Examples are:</a:t>
            </a:r>
          </a:p>
          <a:p>
            <a:r>
              <a:rPr lang="en-US">
                <a:latin typeface="Arial" pitchFamily="34" charset="0"/>
                <a:cs typeface="Arial" pitchFamily="34" charset="0"/>
              </a:rPr>
              <a:t>• More frequent inspection</a:t>
            </a:r>
          </a:p>
          <a:p>
            <a:r>
              <a:rPr lang="en-US">
                <a:latin typeface="Arial" pitchFamily="34" charset="0"/>
                <a:cs typeface="Arial" pitchFamily="34" charset="0"/>
              </a:rPr>
              <a:t>• More in-process and final check points</a:t>
            </a:r>
          </a:p>
          <a:p>
            <a:r>
              <a:rPr lang="en-US">
                <a:latin typeface="Arial" pitchFamily="34" charset="0"/>
                <a:cs typeface="Arial" pitchFamily="34" charset="0"/>
              </a:rPr>
              <a:t>• Statistical evaluations</a:t>
            </a:r>
          </a:p>
          <a:p>
            <a:r>
              <a:rPr lang="en-US">
                <a:latin typeface="Arial" pitchFamily="34" charset="0"/>
                <a:cs typeface="Arial" pitchFamily="34" charset="0"/>
              </a:rPr>
              <a:t>• Increased audits</a:t>
            </a:r>
          </a:p>
          <a:p>
            <a:r>
              <a:rPr lang="en-US">
                <a:latin typeface="Arial" pitchFamily="34" charset="0"/>
                <a:cs typeface="Arial" pitchFamily="34" charset="0"/>
              </a:rPr>
              <a:t>For further information on the creation and maintenance of control plans refer to Section 6. The Control Plan Checklist in Appendix A-8 can be used by the Product Quality Planning Team to assist in its evaluation.</a:t>
            </a:r>
          </a:p>
          <a:p>
            <a:r>
              <a:rPr lang="en-US" b="1">
                <a:latin typeface="Arial" pitchFamily="34" charset="0"/>
                <a:cs typeface="Arial" pitchFamily="34" charset="0"/>
              </a:rPr>
              <a:t>3.8 PROCESS INSTRUCTIONS</a:t>
            </a:r>
          </a:p>
          <a:p>
            <a:r>
              <a:rPr lang="en-US">
                <a:latin typeface="Arial" pitchFamily="34" charset="0"/>
                <a:cs typeface="Arial" pitchFamily="34" charset="0"/>
              </a:rPr>
              <a:t>The Product Quality Planning Team should ensure that understandable process instructions provide sufficient detail for all operating personnel who have direct responsibility for the operation of the processes. These instructions should be developed from the following sources:</a:t>
            </a:r>
          </a:p>
          <a:p>
            <a:r>
              <a:rPr lang="en-US">
                <a:latin typeface="Arial" pitchFamily="34" charset="0"/>
                <a:cs typeface="Arial" pitchFamily="34" charset="0"/>
              </a:rPr>
              <a:t>• FMEAs</a:t>
            </a:r>
          </a:p>
          <a:p>
            <a:r>
              <a:rPr lang="en-US">
                <a:latin typeface="Arial" pitchFamily="34" charset="0"/>
                <a:cs typeface="Arial" pitchFamily="34" charset="0"/>
              </a:rPr>
              <a:t>• Control plan(s)</a:t>
            </a:r>
          </a:p>
          <a:p>
            <a:r>
              <a:rPr lang="en-US">
                <a:latin typeface="Arial" pitchFamily="34" charset="0"/>
                <a:cs typeface="Arial" pitchFamily="34" charset="0"/>
              </a:rPr>
              <a:t>• Engineering drawings, performance specifications, material specifications, visual standards and</a:t>
            </a:r>
          </a:p>
          <a:p>
            <a:r>
              <a:rPr lang="en-US">
                <a:latin typeface="Arial" pitchFamily="34" charset="0"/>
                <a:cs typeface="Arial" pitchFamily="34" charset="0"/>
              </a:rPr>
              <a:t>industry standards</a:t>
            </a:r>
          </a:p>
          <a:p>
            <a:r>
              <a:rPr lang="en-US">
                <a:latin typeface="Arial" pitchFamily="34" charset="0"/>
                <a:cs typeface="Arial" pitchFamily="34" charset="0"/>
              </a:rPr>
              <a:t>• Process flow chart</a:t>
            </a:r>
          </a:p>
          <a:p>
            <a:r>
              <a:rPr lang="en-US">
                <a:latin typeface="Arial" pitchFamily="34" charset="0"/>
                <a:cs typeface="Arial" pitchFamily="34" charset="0"/>
              </a:rPr>
              <a:t>• Floor plan layout</a:t>
            </a:r>
          </a:p>
          <a:p>
            <a:r>
              <a:rPr lang="en-US">
                <a:latin typeface="Arial" pitchFamily="34" charset="0"/>
                <a:cs typeface="Arial" pitchFamily="34" charset="0"/>
              </a:rPr>
              <a:t>• Characteristics matrix</a:t>
            </a:r>
          </a:p>
          <a:p>
            <a:r>
              <a:rPr lang="en-US">
                <a:latin typeface="Arial" pitchFamily="34" charset="0"/>
                <a:cs typeface="Arial" pitchFamily="34" charset="0"/>
              </a:rPr>
              <a:t>Packaging Standards</a:t>
            </a:r>
          </a:p>
          <a:p>
            <a:r>
              <a:rPr lang="en-US">
                <a:latin typeface="Arial" pitchFamily="34" charset="0"/>
                <a:cs typeface="Arial" pitchFamily="34" charset="0"/>
              </a:rPr>
              <a:t>• Process parameters</a:t>
            </a:r>
          </a:p>
          <a:p>
            <a:r>
              <a:rPr lang="en-US">
                <a:latin typeface="Arial" pitchFamily="34" charset="0"/>
                <a:cs typeface="Arial" pitchFamily="34" charset="0"/>
              </a:rPr>
              <a:t>• Producer expertise and knowledge of the processes and products</a:t>
            </a:r>
          </a:p>
          <a:p>
            <a:r>
              <a:rPr lang="en-US">
                <a:latin typeface="Arial" pitchFamily="34" charset="0"/>
                <a:cs typeface="Arial" pitchFamily="34" charset="0"/>
              </a:rPr>
              <a:t>• Handling requirements</a:t>
            </a:r>
          </a:p>
          <a:p>
            <a:r>
              <a:rPr lang="en-US">
                <a:latin typeface="Arial" pitchFamily="34" charset="0"/>
                <a:cs typeface="Arial" pitchFamily="34" charset="0"/>
              </a:rPr>
              <a:t>• Operators of the Process</a:t>
            </a:r>
          </a:p>
          <a:p>
            <a:r>
              <a:rPr lang="en-US">
                <a:latin typeface="Arial" pitchFamily="34" charset="0"/>
                <a:cs typeface="Arial" pitchFamily="34" charset="0"/>
              </a:rPr>
              <a:t>The process instructions for standard operating procedures should be posted and should include set-up parameters such as: machine speeds, feeds, cycle times, etc., and should be accessible to the operators and supervisors. Additional information for process instruction preparation can be found in the </a:t>
            </a:r>
            <a:r>
              <a:rPr lang="en-US" i="1">
                <a:latin typeface="Arial" pitchFamily="34" charset="0"/>
                <a:cs typeface="Arial" pitchFamily="34" charset="0"/>
              </a:rPr>
              <a:t>Chrysler, Ford, and General Motors Quality System Requirements</a:t>
            </a:r>
            <a:r>
              <a:rPr lang="en-US">
                <a:latin typeface="Arial" pitchFamily="34" charset="0"/>
                <a:cs typeface="Arial" pitchFamily="34" charset="0"/>
              </a:rPr>
              <a:t>.</a:t>
            </a:r>
          </a:p>
          <a:p>
            <a:r>
              <a:rPr lang="en-US" b="1">
                <a:latin typeface="Arial" pitchFamily="34" charset="0"/>
                <a:cs typeface="Arial" pitchFamily="34" charset="0"/>
              </a:rPr>
              <a:t>3.9 MEASUREMENT SYSTEMS ANALYSIS PLAN</a:t>
            </a:r>
          </a:p>
          <a:p>
            <a:r>
              <a:rPr lang="en-US">
                <a:latin typeface="Arial" pitchFamily="34" charset="0"/>
                <a:cs typeface="Arial" pitchFamily="34" charset="0"/>
              </a:rPr>
              <a:t>The Product Quality Planning Team should ensure that a plan to accomplish the required measurement systems analysis is developed. This plan should include, at a minimum, the responsibility to ensure gage linearity, accuracy, repeatability, reproducibility, and correlation for duplicate gages. Refer to the</a:t>
            </a:r>
          </a:p>
          <a:p>
            <a:r>
              <a:rPr lang="en-US" i="1">
                <a:latin typeface="Arial" pitchFamily="34" charset="0"/>
                <a:cs typeface="Arial" pitchFamily="34" charset="0"/>
              </a:rPr>
              <a:t>Chrysler, Ford, and General Motors Measurement Systems Analysis Reference Manual</a:t>
            </a:r>
            <a:r>
              <a:rPr lang="en-US">
                <a:latin typeface="Arial" pitchFamily="34" charset="0"/>
                <a:cs typeface="Arial" pitchFamily="34" charset="0"/>
              </a:rPr>
              <a:t>.</a:t>
            </a:r>
          </a:p>
          <a:p>
            <a:r>
              <a:rPr lang="en-US" b="1">
                <a:latin typeface="Arial" pitchFamily="34" charset="0"/>
                <a:cs typeface="Arial" pitchFamily="34" charset="0"/>
              </a:rPr>
              <a:t>3.10 PRELIMINARY PROCESS CAPABILITY STUDY PLAN</a:t>
            </a:r>
          </a:p>
          <a:p>
            <a:r>
              <a:rPr lang="en-US">
                <a:latin typeface="Arial" pitchFamily="34" charset="0"/>
                <a:cs typeface="Arial" pitchFamily="34" charset="0"/>
              </a:rPr>
              <a:t>The Product Quality Planning Team should ensure the development of a preliminary process capability plan. The characteristics identified in the control plan will serve as the basis for the preliminary process capability study plan. Reference the </a:t>
            </a:r>
            <a:r>
              <a:rPr lang="en-US" i="1">
                <a:latin typeface="Arial" pitchFamily="34" charset="0"/>
                <a:cs typeface="Arial" pitchFamily="34" charset="0"/>
              </a:rPr>
              <a:t>Chrysler, Ford, and General Motors Production Part</a:t>
            </a:r>
          </a:p>
          <a:p>
            <a:r>
              <a:rPr lang="en-US" i="1">
                <a:latin typeface="Arial" pitchFamily="34" charset="0"/>
                <a:cs typeface="Arial" pitchFamily="34" charset="0"/>
              </a:rPr>
              <a:t>Approval Process </a:t>
            </a:r>
            <a:r>
              <a:rPr lang="en-US">
                <a:latin typeface="Arial" pitchFamily="34" charset="0"/>
                <a:cs typeface="Arial" pitchFamily="34" charset="0"/>
              </a:rPr>
              <a:t>manual and </a:t>
            </a:r>
            <a:r>
              <a:rPr lang="en-US" i="1">
                <a:latin typeface="Arial" pitchFamily="34" charset="0"/>
                <a:cs typeface="Arial" pitchFamily="34" charset="0"/>
              </a:rPr>
              <a:t>Chrysler, Ford, and General Motors Fundamental Statistical Process Control Reference Manual </a:t>
            </a:r>
            <a:r>
              <a:rPr lang="en-US">
                <a:latin typeface="Arial" pitchFamily="34" charset="0"/>
                <a:cs typeface="Arial" pitchFamily="34" charset="0"/>
              </a:rPr>
              <a:t>for further definition.</a:t>
            </a:r>
          </a:p>
          <a:p>
            <a:r>
              <a:rPr lang="en-US" b="1">
                <a:latin typeface="Arial" pitchFamily="34" charset="0"/>
                <a:cs typeface="Arial" pitchFamily="34" charset="0"/>
              </a:rPr>
              <a:t>3.11 PACKAGING SPECIFICATIONS</a:t>
            </a:r>
          </a:p>
          <a:p>
            <a:r>
              <a:rPr lang="en-US">
                <a:latin typeface="Arial" pitchFamily="34" charset="0"/>
                <a:cs typeface="Arial" pitchFamily="34" charset="0"/>
              </a:rPr>
              <a:t>The Product Quality Planning Team should ensure that individual product packaging (including interior partitions) is designed and developed. Customer packaging standards or generic packaging requirements should be used when appropriate. In all cases the packaging design must assure that the</a:t>
            </a:r>
          </a:p>
          <a:p>
            <a:r>
              <a:rPr lang="en-US">
                <a:latin typeface="Arial" pitchFamily="34" charset="0"/>
                <a:cs typeface="Arial" pitchFamily="34" charset="0"/>
              </a:rPr>
              <a:t>product performance and characteristics will remain unchanged during packing, transit, and unpacking. The packaging should have compatibility with all material handling equipment including robots.</a:t>
            </a:r>
          </a:p>
          <a:p>
            <a:r>
              <a:rPr lang="en-US" b="1">
                <a:latin typeface="Arial" pitchFamily="34" charset="0"/>
                <a:cs typeface="Arial" pitchFamily="34" charset="0"/>
              </a:rPr>
              <a:t>3.12 MANAGEMENT SUPPORT</a:t>
            </a:r>
          </a:p>
          <a:p>
            <a:r>
              <a:rPr lang="en-US">
                <a:latin typeface="Arial" pitchFamily="34" charset="0"/>
                <a:cs typeface="Arial" pitchFamily="34" charset="0"/>
              </a:rPr>
              <a:t>The Product Quality Planning Team is required to schedule the formal review designed to reinforce management commitment at the conclusion of the process design and development phase. The purpose of this review is to inform upper management of program status and gain their commitment to</a:t>
            </a:r>
          </a:p>
          <a:p>
            <a:r>
              <a:rPr lang="en-US">
                <a:latin typeface="Arial" pitchFamily="34" charset="0"/>
                <a:cs typeface="Arial" pitchFamily="34" charset="0"/>
              </a:rPr>
              <a:t>assist in resolution of any open issues.</a:t>
            </a:r>
          </a:p>
          <a:p>
            <a:endParaRPr lang="en-US">
              <a:latin typeface="Arial" pitchFamily="34" charset="0"/>
              <a:cs typeface="Arial" pitchFamily="34" charset="0"/>
            </a:endParaRPr>
          </a:p>
        </p:txBody>
      </p:sp>
      <p:sp>
        <p:nvSpPr>
          <p:cNvPr id="63492"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6CE6DB14-D16A-4CDD-8A4B-E4FCE0180EBF}" type="slidenum">
              <a:rPr lang="en-US" sz="1200">
                <a:solidFill>
                  <a:schemeClr val="tx1"/>
                </a:solidFill>
              </a:rPr>
              <a:pPr eaLnBrk="1" hangingPunct="1"/>
              <a:t>8</a:t>
            </a:fld>
            <a:endParaRPr 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a:defRPr/>
            </a:pPr>
            <a:r>
              <a:rPr lang="en-US" dirty="0">
                <a:latin typeface="Arial" pitchFamily="34" charset="0"/>
                <a:cs typeface="Arial" pitchFamily="34" charset="0"/>
              </a:rPr>
              <a:t>This section discusses the major features of validating the manufacturing process through an evaluation of a production trial run. During a production trial run, the Product Quality Planning Team should validate that the control plan and process flow chart are being followed and the products meet customer requirements. Additional concerns should be identified for investigation and resolution prior to regular production runs.</a:t>
            </a:r>
          </a:p>
          <a:p>
            <a:pPr>
              <a:defRPr/>
            </a:pPr>
            <a:r>
              <a:rPr lang="en-US" b="1" dirty="0">
                <a:latin typeface="Arial" pitchFamily="34" charset="0"/>
                <a:cs typeface="Arial" pitchFamily="34" charset="0"/>
              </a:rPr>
              <a:t>PRODUCTION TRIAL RUN</a:t>
            </a:r>
          </a:p>
          <a:p>
            <a:pPr>
              <a:defRPr/>
            </a:pPr>
            <a:r>
              <a:rPr lang="en-US" dirty="0">
                <a:latin typeface="Arial" pitchFamily="34" charset="0"/>
                <a:cs typeface="Arial" pitchFamily="34" charset="0"/>
              </a:rPr>
              <a:t>Significant production run must be conducted using production tooling, equipment, environment (including production operators), facility, and cycle time. The validation of the effectiveness of the manufacturing process begins with the production trial run. The minimum quantity for a production trial run is usually set by the customer but can be exceeded by the Product Quality Planning Team. Output of the production trial run (product) is used for:</a:t>
            </a:r>
          </a:p>
          <a:p>
            <a:pPr>
              <a:defRPr/>
            </a:pPr>
            <a:r>
              <a:rPr lang="en-US" dirty="0">
                <a:latin typeface="Arial" pitchFamily="34" charset="0"/>
                <a:cs typeface="Arial" pitchFamily="34" charset="0"/>
              </a:rPr>
              <a:t>• Preliminary process capability study</a:t>
            </a:r>
          </a:p>
          <a:p>
            <a:pPr>
              <a:defRPr/>
            </a:pPr>
            <a:r>
              <a:rPr lang="en-US" dirty="0">
                <a:latin typeface="Arial" pitchFamily="34" charset="0"/>
                <a:cs typeface="Arial" pitchFamily="34" charset="0"/>
              </a:rPr>
              <a:t>• Measurement systems evaluation</a:t>
            </a:r>
          </a:p>
          <a:p>
            <a:pPr>
              <a:defRPr/>
            </a:pPr>
            <a:r>
              <a:rPr lang="en-US" dirty="0">
                <a:latin typeface="Arial" pitchFamily="34" charset="0"/>
                <a:cs typeface="Arial" pitchFamily="34" charset="0"/>
              </a:rPr>
              <a:t>• Final feasibility</a:t>
            </a:r>
          </a:p>
          <a:p>
            <a:pPr>
              <a:defRPr/>
            </a:pPr>
            <a:r>
              <a:rPr lang="en-US" dirty="0">
                <a:latin typeface="Arial" pitchFamily="34" charset="0"/>
                <a:cs typeface="Arial" pitchFamily="34" charset="0"/>
              </a:rPr>
              <a:t>• Process review</a:t>
            </a:r>
          </a:p>
          <a:p>
            <a:pPr>
              <a:defRPr/>
            </a:pPr>
            <a:r>
              <a:rPr lang="en-US" dirty="0">
                <a:latin typeface="Arial" pitchFamily="34" charset="0"/>
                <a:cs typeface="Arial" pitchFamily="34" charset="0"/>
              </a:rPr>
              <a:t>• Production validation testing</a:t>
            </a:r>
          </a:p>
          <a:p>
            <a:pPr>
              <a:defRPr/>
            </a:pPr>
            <a:r>
              <a:rPr lang="en-US" dirty="0">
                <a:latin typeface="Arial" pitchFamily="34" charset="0"/>
                <a:cs typeface="Arial" pitchFamily="34" charset="0"/>
              </a:rPr>
              <a:t>• Production part approval</a:t>
            </a:r>
          </a:p>
          <a:p>
            <a:pPr>
              <a:defRPr/>
            </a:pPr>
            <a:r>
              <a:rPr lang="en-US" dirty="0">
                <a:latin typeface="Arial" pitchFamily="34" charset="0"/>
                <a:cs typeface="Arial" pitchFamily="34" charset="0"/>
              </a:rPr>
              <a:t>• Packaging evaluation</a:t>
            </a:r>
          </a:p>
          <a:p>
            <a:pPr>
              <a:defRPr/>
            </a:pPr>
            <a:r>
              <a:rPr lang="en-US" dirty="0">
                <a:latin typeface="Arial" pitchFamily="34" charset="0"/>
                <a:cs typeface="Arial" pitchFamily="34" charset="0"/>
              </a:rPr>
              <a:t>• First time capability (FTC)</a:t>
            </a:r>
          </a:p>
          <a:p>
            <a:pPr>
              <a:defRPr/>
            </a:pPr>
            <a:r>
              <a:rPr lang="en-US" dirty="0">
                <a:latin typeface="Arial" pitchFamily="34" charset="0"/>
                <a:cs typeface="Arial" pitchFamily="34" charset="0"/>
              </a:rPr>
              <a:t>• Quality planning sign-off</a:t>
            </a:r>
          </a:p>
          <a:p>
            <a:pPr>
              <a:defRPr/>
            </a:pPr>
            <a:r>
              <a:rPr lang="en-US" b="1" dirty="0">
                <a:latin typeface="Arial" pitchFamily="34" charset="0"/>
                <a:cs typeface="Arial" pitchFamily="34" charset="0"/>
              </a:rPr>
              <a:t>4.2 MEASUREMENT SYSTEMS EVALUATION</a:t>
            </a:r>
          </a:p>
          <a:p>
            <a:pPr>
              <a:defRPr/>
            </a:pPr>
            <a:r>
              <a:rPr lang="en-US" dirty="0">
                <a:latin typeface="Arial" pitchFamily="34" charset="0"/>
                <a:cs typeface="Arial" pitchFamily="34" charset="0"/>
              </a:rPr>
              <a:t>The specified measurement devices and methods should be used to check the control plan identified characteristics to engineering specification and be subjected to measurement system evaluation during or prior to the production trial run. Refer to the </a:t>
            </a:r>
            <a:r>
              <a:rPr lang="en-US" i="1" dirty="0">
                <a:latin typeface="Arial" pitchFamily="34" charset="0"/>
                <a:cs typeface="Arial" pitchFamily="34" charset="0"/>
              </a:rPr>
              <a:t>Chrysler, Ford, and General Motors Measurement</a:t>
            </a:r>
          </a:p>
          <a:p>
            <a:pPr>
              <a:defRPr/>
            </a:pPr>
            <a:r>
              <a:rPr lang="en-US" i="1" dirty="0">
                <a:latin typeface="Arial" pitchFamily="34" charset="0"/>
                <a:cs typeface="Arial" pitchFamily="34" charset="0"/>
              </a:rPr>
              <a:t>Systems Analysis Reference Manual</a:t>
            </a:r>
            <a:r>
              <a:rPr lang="en-US" dirty="0">
                <a:latin typeface="Arial" pitchFamily="34" charset="0"/>
                <a:cs typeface="Arial" pitchFamily="34" charset="0"/>
              </a:rPr>
              <a:t>.</a:t>
            </a:r>
          </a:p>
          <a:p>
            <a:pPr>
              <a:defRPr/>
            </a:pPr>
            <a:r>
              <a:rPr lang="en-US" b="1" dirty="0">
                <a:latin typeface="Arial" pitchFamily="34" charset="0"/>
                <a:cs typeface="Arial" pitchFamily="34" charset="0"/>
              </a:rPr>
              <a:t>4.3 PRELIMINARY PROCESS CAPABILITY STUDY</a:t>
            </a:r>
          </a:p>
          <a:p>
            <a:pPr>
              <a:defRPr/>
            </a:pPr>
            <a:r>
              <a:rPr lang="en-US" dirty="0">
                <a:latin typeface="Arial" pitchFamily="34" charset="0"/>
                <a:cs typeface="Arial" pitchFamily="34" charset="0"/>
              </a:rPr>
              <a:t>The preliminary process capability study should be performed on characteristics identified in the control plan. The study provides an assessment of the readiness of the process for production. Refer to the </a:t>
            </a:r>
            <a:r>
              <a:rPr lang="en-US" i="1" dirty="0">
                <a:latin typeface="Arial" pitchFamily="34" charset="0"/>
                <a:cs typeface="Arial" pitchFamily="34" charset="0"/>
              </a:rPr>
              <a:t>Chrysler, Ford, and General Motors Production Part Approval Proces</a:t>
            </a:r>
            <a:r>
              <a:rPr lang="en-US" dirty="0">
                <a:latin typeface="Arial" pitchFamily="34" charset="0"/>
                <a:cs typeface="Arial" pitchFamily="34" charset="0"/>
              </a:rPr>
              <a:t>s reference manual and </a:t>
            </a:r>
            <a:r>
              <a:rPr lang="en-US" i="1" dirty="0">
                <a:latin typeface="Arial" pitchFamily="34" charset="0"/>
                <a:cs typeface="Arial" pitchFamily="34" charset="0"/>
              </a:rPr>
              <a:t>Chrysler, Ford, and General Motors Fundamental Statistical Process Control Reference Manual </a:t>
            </a:r>
            <a:r>
              <a:rPr lang="en-US" dirty="0">
                <a:latin typeface="Arial" pitchFamily="34" charset="0"/>
                <a:cs typeface="Arial" pitchFamily="34" charset="0"/>
              </a:rPr>
              <a:t>for details concerning the preliminary process capability study.</a:t>
            </a:r>
          </a:p>
          <a:p>
            <a:pPr>
              <a:defRPr/>
            </a:pPr>
            <a:r>
              <a:rPr lang="en-US" b="1" dirty="0">
                <a:latin typeface="Arial" pitchFamily="34" charset="0"/>
                <a:cs typeface="Arial" pitchFamily="34" charset="0"/>
              </a:rPr>
              <a:t>4.4 PRODUCTION PART APPROVAL</a:t>
            </a:r>
          </a:p>
          <a:p>
            <a:pPr>
              <a:defRPr/>
            </a:pPr>
            <a:r>
              <a:rPr lang="en-US" dirty="0">
                <a:latin typeface="Arial" pitchFamily="34" charset="0"/>
                <a:cs typeface="Arial" pitchFamily="34" charset="0"/>
              </a:rPr>
              <a:t>The intent of production part approval is to validate that products made from production tools and processes meet engineering requirements. Refer to the </a:t>
            </a:r>
            <a:r>
              <a:rPr lang="en-US" i="1" dirty="0">
                <a:latin typeface="Arial" pitchFamily="34" charset="0"/>
                <a:cs typeface="Arial" pitchFamily="34" charset="0"/>
              </a:rPr>
              <a:t>Chrysler, Ford, and General Motors Production Part Approval Process </a:t>
            </a:r>
            <a:r>
              <a:rPr lang="en-US" dirty="0">
                <a:latin typeface="Arial" pitchFamily="34" charset="0"/>
                <a:cs typeface="Arial" pitchFamily="34" charset="0"/>
              </a:rPr>
              <a:t>reference manual.</a:t>
            </a:r>
          </a:p>
          <a:p>
            <a:pPr>
              <a:defRPr/>
            </a:pPr>
            <a:r>
              <a:rPr lang="en-US" b="1" dirty="0">
                <a:latin typeface="Arial" pitchFamily="34" charset="0"/>
                <a:cs typeface="Arial" pitchFamily="34" charset="0"/>
              </a:rPr>
              <a:t>4.5 PRODUCTION VALIDATION TESTING</a:t>
            </a:r>
          </a:p>
          <a:p>
            <a:pPr>
              <a:defRPr/>
            </a:pPr>
            <a:r>
              <a:rPr lang="en-US" dirty="0">
                <a:latin typeface="Arial" pitchFamily="34" charset="0"/>
                <a:cs typeface="Arial" pitchFamily="34" charset="0"/>
              </a:rPr>
              <a:t>Production validation testing refers to engineering tests that validate that products made from production tools and processes meet engineering standards. Refer to the </a:t>
            </a:r>
            <a:r>
              <a:rPr lang="en-US" i="1" dirty="0">
                <a:latin typeface="Arial" pitchFamily="34" charset="0"/>
                <a:cs typeface="Arial" pitchFamily="34" charset="0"/>
              </a:rPr>
              <a:t>Chrysler, Ford, and General Motors Quality System Requirements </a:t>
            </a:r>
            <a:r>
              <a:rPr lang="en-US" dirty="0">
                <a:latin typeface="Arial" pitchFamily="34" charset="0"/>
                <a:cs typeface="Arial" pitchFamily="34" charset="0"/>
              </a:rPr>
              <a:t>for specific requirements.</a:t>
            </a:r>
          </a:p>
          <a:p>
            <a:pPr>
              <a:defRPr/>
            </a:pPr>
            <a:r>
              <a:rPr lang="en-US" b="1" dirty="0">
                <a:latin typeface="Arial" pitchFamily="34" charset="0"/>
                <a:cs typeface="Arial" pitchFamily="34" charset="0"/>
              </a:rPr>
              <a:t>PACKAGING EVALUATION</a:t>
            </a:r>
          </a:p>
          <a:p>
            <a:pPr>
              <a:defRPr/>
            </a:pPr>
            <a:r>
              <a:rPr lang="en-US" dirty="0">
                <a:latin typeface="Arial" pitchFamily="34" charset="0"/>
                <a:cs typeface="Arial" pitchFamily="34" charset="0"/>
              </a:rPr>
              <a:t>All test shipments (where feasible) and test methods must assess the protection of the product from normal transportation damage and adverse environmental factors. Customer-specified packaging does not preclude the Product Quality Planning Team involvement in evaluating the packaging method.</a:t>
            </a:r>
          </a:p>
          <a:p>
            <a:pPr>
              <a:defRPr/>
            </a:pPr>
            <a:r>
              <a:rPr lang="en-US" b="1" dirty="0">
                <a:latin typeface="Arial" pitchFamily="34" charset="0"/>
                <a:cs typeface="Arial" pitchFamily="34" charset="0"/>
              </a:rPr>
              <a:t>4.7 PRODUCTION CONTROL PLAN</a:t>
            </a:r>
          </a:p>
          <a:p>
            <a:pPr>
              <a:defRPr/>
            </a:pPr>
            <a:r>
              <a:rPr lang="en-US" dirty="0">
                <a:latin typeface="Arial" pitchFamily="34" charset="0"/>
                <a:cs typeface="Arial" pitchFamily="34" charset="0"/>
              </a:rPr>
              <a:t>The production control plan is a written description of the systems for controlling parts and processes. The production control plan is a living document and should be updated to reflect the addition/deletion of controls based on experience gained by producing parts. (Approval of the procuring organization(s)</a:t>
            </a:r>
          </a:p>
          <a:p>
            <a:pPr>
              <a:defRPr/>
            </a:pPr>
            <a:r>
              <a:rPr lang="en-US" dirty="0">
                <a:latin typeface="Arial" pitchFamily="34" charset="0"/>
                <a:cs typeface="Arial" pitchFamily="34" charset="0"/>
              </a:rPr>
              <a:t>may be required.) The production control plan is a logical extension of the pre-launch control plan. Mass production provides the producer the opportunity to evaluate output, review the control plan and make appropriate changes. Section 6 and Appendix A-8 present Control Plan Methodology and a</a:t>
            </a:r>
          </a:p>
          <a:p>
            <a:pPr>
              <a:defRPr/>
            </a:pPr>
            <a:r>
              <a:rPr lang="en-US" dirty="0">
                <a:latin typeface="Arial" pitchFamily="34" charset="0"/>
                <a:cs typeface="Arial" pitchFamily="34" charset="0"/>
              </a:rPr>
              <a:t>checklist to assist the producer in this review. There can be other types of control plans. An example is the Ford Dynamic Control Plan (DCP) described in Appendix B and detailed in Appendix G.</a:t>
            </a:r>
          </a:p>
          <a:p>
            <a:pPr>
              <a:defRPr/>
            </a:pPr>
            <a:r>
              <a:rPr lang="en-US" b="1" dirty="0">
                <a:latin typeface="Arial" pitchFamily="34" charset="0"/>
                <a:cs typeface="Arial" pitchFamily="34" charset="0"/>
              </a:rPr>
              <a:t>4.8 QUALITY PLANNING SIGN-OFF AND MANAGEMENT SUPPORT</a:t>
            </a:r>
          </a:p>
          <a:p>
            <a:pPr>
              <a:defRPr/>
            </a:pPr>
            <a:r>
              <a:rPr lang="en-US" dirty="0">
                <a:latin typeface="Arial" pitchFamily="34" charset="0"/>
                <a:cs typeface="Arial" pitchFamily="34" charset="0"/>
              </a:rPr>
              <a:t>The Product Quality Planning Team should perform a review at the manufacturing location and coordinate a formal sign off. The product quality sign off indicates to management that the appropriate APQP activities have been completed. </a:t>
            </a:r>
            <a:r>
              <a:rPr lang="en-US" b="1" dirty="0">
                <a:latin typeface="Arial" pitchFamily="34" charset="0"/>
                <a:cs typeface="Arial" pitchFamily="34" charset="0"/>
              </a:rPr>
              <a:t>The sign off occurs prior to first production shipment</a:t>
            </a:r>
            <a:r>
              <a:rPr lang="en-US" dirty="0">
                <a:latin typeface="Arial" pitchFamily="34" charset="0"/>
                <a:cs typeface="Arial" pitchFamily="34" charset="0"/>
              </a:rPr>
              <a:t>.  </a:t>
            </a:r>
          </a:p>
          <a:p>
            <a:pPr marL="171430" indent="-171430">
              <a:buFont typeface="Arial" pitchFamily="34" charset="0"/>
              <a:buChar char="•"/>
              <a:defRPr/>
            </a:pPr>
            <a:r>
              <a:rPr lang="en-US" dirty="0">
                <a:latin typeface="Arial" pitchFamily="34" charset="0"/>
                <a:cs typeface="Arial" pitchFamily="34" charset="0"/>
              </a:rPr>
              <a:t>Process Flow charts – exist and followed</a:t>
            </a:r>
          </a:p>
          <a:p>
            <a:pPr>
              <a:defRPr/>
            </a:pPr>
            <a:r>
              <a:rPr lang="en-US" dirty="0">
                <a:latin typeface="Arial" pitchFamily="34" charset="0"/>
                <a:cs typeface="Arial" pitchFamily="34" charset="0"/>
              </a:rPr>
              <a:t>• Control Plans. Control plans should exist and be available at all times for all affected operations. </a:t>
            </a:r>
          </a:p>
          <a:p>
            <a:pPr>
              <a:defRPr/>
            </a:pPr>
            <a:r>
              <a:rPr lang="en-US" dirty="0">
                <a:latin typeface="Arial" pitchFamily="34" charset="0"/>
                <a:cs typeface="Arial" pitchFamily="34" charset="0"/>
              </a:rPr>
              <a:t>• Process Instructions. Verify that these documents contain all the Special Characteristics specified</a:t>
            </a:r>
          </a:p>
          <a:p>
            <a:pPr>
              <a:defRPr/>
            </a:pPr>
            <a:r>
              <a:rPr lang="en-US" dirty="0">
                <a:latin typeface="Arial" pitchFamily="34" charset="0"/>
                <a:cs typeface="Arial" pitchFamily="34" charset="0"/>
              </a:rPr>
              <a:t>in the control plan and that all PFMEA recommendations have been addressed. Compare the</a:t>
            </a:r>
          </a:p>
          <a:p>
            <a:pPr>
              <a:defRPr/>
            </a:pPr>
            <a:r>
              <a:rPr lang="en-US" dirty="0">
                <a:latin typeface="Arial" pitchFamily="34" charset="0"/>
                <a:cs typeface="Arial" pitchFamily="34" charset="0"/>
              </a:rPr>
              <a:t>process instructions and process flow chart to the control plan.</a:t>
            </a:r>
          </a:p>
          <a:p>
            <a:pPr>
              <a:defRPr/>
            </a:pPr>
            <a:r>
              <a:rPr lang="en-US" dirty="0">
                <a:latin typeface="Arial" pitchFamily="34" charset="0"/>
                <a:cs typeface="Arial" pitchFamily="34" charset="0"/>
              </a:rPr>
              <a:t>• Monitoring and measuring devices - Gage and Test Equipment. Where special gages, fixtures, or test equipment are required per the</a:t>
            </a:r>
          </a:p>
          <a:p>
            <a:pPr>
              <a:defRPr/>
            </a:pPr>
            <a:r>
              <a:rPr lang="en-US" dirty="0">
                <a:latin typeface="Arial" pitchFamily="34" charset="0"/>
                <a:cs typeface="Arial" pitchFamily="34" charset="0"/>
              </a:rPr>
              <a:t>control plan, verify gage repeatability and reproducibility (GR&amp;R) and proper usage. (</a:t>
            </a:r>
          </a:p>
          <a:p>
            <a:pPr marL="171430" indent="-171430">
              <a:buFont typeface="Arial" pitchFamily="34" charset="0"/>
              <a:buChar char="•"/>
              <a:defRPr/>
            </a:pPr>
            <a:r>
              <a:rPr lang="en-US" dirty="0">
                <a:latin typeface="Arial" pitchFamily="34" charset="0"/>
                <a:cs typeface="Arial" pitchFamily="34" charset="0"/>
              </a:rPr>
              <a:t>Demonstration of required capacity. </a:t>
            </a:r>
          </a:p>
          <a:p>
            <a:pPr marL="171430" indent="-171430">
              <a:buFont typeface="Arial" pitchFamily="34" charset="0"/>
              <a:buChar cha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Management support is necessary prior to the quality planning sign-off. The team should be able to show that all planning requirements are met or concerns documented and schedule a management review. The purpose of this review is to inform upper management of program status and gain their commitment to assist in any open issues. The Product Quality Planning Summary and Sign-Off report shown in Appendix F is an example of the documentation required to support an effective quality planning sign-off.</a:t>
            </a:r>
          </a:p>
          <a:p>
            <a:pPr>
              <a:defRPr/>
            </a:pPr>
            <a:endParaRPr lang="en-US" dirty="0">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FDD8E4ED-57F0-4973-923C-90247136BB78}" type="slidenum">
              <a:rPr lang="en-US" sz="1200">
                <a:solidFill>
                  <a:schemeClr val="tx1"/>
                </a:solidFill>
              </a:rPr>
              <a:pPr eaLnBrk="1" hangingPunct="1"/>
              <a:t>9</a:t>
            </a:fld>
            <a:endParaRPr 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atin typeface="Arial" pitchFamily="34" charset="0"/>
                <a:cs typeface="Arial" pitchFamily="34" charset="0"/>
              </a:rPr>
              <a:t>Quality planning does not end with process validation and installation. It is the component manufacturing stage where output can be evaluated when all special and common causes of variation are present. This is also the time to evaluate the effectiveness of the product quality planning effort.</a:t>
            </a:r>
          </a:p>
          <a:p>
            <a:r>
              <a:rPr lang="en-US">
                <a:latin typeface="Arial" pitchFamily="34" charset="0"/>
                <a:cs typeface="Arial" pitchFamily="34" charset="0"/>
              </a:rPr>
              <a:t>The production control plan is the basis for evaluating product or service at this stage. Variable and attribute data must be evaluated. Appropriate actions as described in the </a:t>
            </a:r>
            <a:r>
              <a:rPr lang="en-US" i="1">
                <a:latin typeface="Arial" pitchFamily="34" charset="0"/>
                <a:cs typeface="Arial" pitchFamily="34" charset="0"/>
              </a:rPr>
              <a:t>Chrysler, Ford, and General Motors Fundamental Statistical Process Control Reference Manual </a:t>
            </a:r>
            <a:r>
              <a:rPr lang="en-US">
                <a:latin typeface="Arial" pitchFamily="34" charset="0"/>
                <a:cs typeface="Arial" pitchFamily="34" charset="0"/>
              </a:rPr>
              <a:t>must be taken. It is the obligation of all suppliers to meet customer requirements on all characteristics. Special Characteristics must meet the indices specified by the customer.</a:t>
            </a:r>
          </a:p>
          <a:p>
            <a:r>
              <a:rPr lang="en-US" b="1">
                <a:latin typeface="Arial" pitchFamily="34" charset="0"/>
                <a:cs typeface="Arial" pitchFamily="34" charset="0"/>
              </a:rPr>
              <a:t>REDUCED VARIATION</a:t>
            </a:r>
          </a:p>
          <a:p>
            <a:r>
              <a:rPr lang="en-US">
                <a:latin typeface="Arial" pitchFamily="34" charset="0"/>
                <a:cs typeface="Arial" pitchFamily="34" charset="0"/>
              </a:rPr>
              <a:t>Control charts and other statistical techniques should be used as tools to identify process variation. Analysis and corrective actions should be used to reduce variation. Continual improvement requires attention not only to the special causes of variation but understanding common causes and seeking ways to reduce these sources of variation. Proposals should be developed including costs, timing, and anticipated improvement for customer review. Often the reduction or elimination of a common cause results in lower costs. Suppliers should not be reluctant to prepare proposals based on value analysis,</a:t>
            </a:r>
          </a:p>
          <a:p>
            <a:r>
              <a:rPr lang="en-US">
                <a:latin typeface="Arial" pitchFamily="34" charset="0"/>
                <a:cs typeface="Arial" pitchFamily="34" charset="0"/>
              </a:rPr>
              <a:t>reduction of variation, etc. The decision to implement, negotiate, or progress to the next product design level is the customer’s prerogative. Refer to the </a:t>
            </a:r>
            <a:r>
              <a:rPr lang="en-US" i="1">
                <a:latin typeface="Arial" pitchFamily="34" charset="0"/>
                <a:cs typeface="Arial" pitchFamily="34" charset="0"/>
              </a:rPr>
              <a:t>Chrysler, Ford, and General Motors Fundamental Statistical Process Control Reference Manual </a:t>
            </a:r>
            <a:r>
              <a:rPr lang="en-US">
                <a:latin typeface="Arial" pitchFamily="34" charset="0"/>
                <a:cs typeface="Arial" pitchFamily="34" charset="0"/>
              </a:rPr>
              <a:t>for details on long-term capability, special and common causes of variation.</a:t>
            </a:r>
          </a:p>
          <a:p>
            <a:r>
              <a:rPr lang="en-US" b="1">
                <a:latin typeface="Arial" pitchFamily="34" charset="0"/>
                <a:cs typeface="Arial" pitchFamily="34" charset="0"/>
              </a:rPr>
              <a:t>5.2 CUSTOMER SATISFACTION</a:t>
            </a:r>
          </a:p>
          <a:p>
            <a:r>
              <a:rPr lang="en-US">
                <a:latin typeface="Arial" pitchFamily="34" charset="0"/>
                <a:cs typeface="Arial" pitchFamily="34" charset="0"/>
              </a:rPr>
              <a:t>Detailed planning activities and demonstrated process capability of a product or service do not always guarantee customer satisfaction. The product or service must perform in the customer environment. The product usage stage requires supplier participation. It is in this stage where the most can be</a:t>
            </a:r>
          </a:p>
          <a:p>
            <a:r>
              <a:rPr lang="en-US">
                <a:latin typeface="Arial" pitchFamily="34" charset="0"/>
                <a:cs typeface="Arial" pitchFamily="34" charset="0"/>
              </a:rPr>
              <a:t>learned by both the supplier and customer. The effectiveness of the Product Quality Planning efforts can be evaluated in this stage. The supplier and customer must be partners in making the changes necessary to correct deficiencies to achieve customer satisfaction.</a:t>
            </a:r>
          </a:p>
          <a:p>
            <a:r>
              <a:rPr lang="en-US" b="1">
                <a:latin typeface="Arial" pitchFamily="34" charset="0"/>
                <a:cs typeface="Arial" pitchFamily="34" charset="0"/>
              </a:rPr>
              <a:t>5.3 DELIVERY AND SERVICE</a:t>
            </a:r>
          </a:p>
          <a:p>
            <a:r>
              <a:rPr lang="en-US">
                <a:latin typeface="Arial" pitchFamily="34" charset="0"/>
                <a:cs typeface="Arial" pitchFamily="34" charset="0"/>
              </a:rPr>
              <a:t>The delivery and service stage of quality planning continues the supplier/customer partnership in solving problems and continual improvement. The customer’s replacement parts and service operations always merit the same consideration in quality, cost, and delivery. Failure to correct a problem the first time always damages the supplier’s reputation and customer partnership. It is important that both supplier and customer listen to the Voice of the Customer.</a:t>
            </a:r>
          </a:p>
          <a:p>
            <a:r>
              <a:rPr lang="en-US">
                <a:latin typeface="Arial" pitchFamily="34" charset="0"/>
                <a:cs typeface="Arial" pitchFamily="34" charset="0"/>
              </a:rPr>
              <a:t>The experience gained in this stage provides the customer and supplier with the necessary knowledge to recommend price reductions achieved by reducing process, inventory, and quality costs and to provide the right component or system for the next product.</a:t>
            </a:r>
          </a:p>
          <a:p>
            <a:endParaRPr lang="en-US">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lvl1pPr eaLnBrk="0" hangingPunct="0">
              <a:defRPr sz="1600">
                <a:solidFill>
                  <a:schemeClr val="bg1"/>
                </a:solidFill>
                <a:latin typeface="Arial" pitchFamily="34" charset="0"/>
                <a:ea typeface="ＭＳ Ｐゴシック" pitchFamily="34" charset="-128"/>
              </a:defRPr>
            </a:lvl1pPr>
            <a:lvl2pPr marL="742868" indent="-285718" eaLnBrk="0" hangingPunct="0">
              <a:defRPr sz="1600">
                <a:solidFill>
                  <a:schemeClr val="bg1"/>
                </a:solidFill>
                <a:latin typeface="Arial" pitchFamily="34" charset="0"/>
                <a:ea typeface="ＭＳ Ｐゴシック" pitchFamily="34" charset="-128"/>
              </a:defRPr>
            </a:lvl2pPr>
            <a:lvl3pPr marL="1142874" indent="-228574" eaLnBrk="0" hangingPunct="0">
              <a:defRPr sz="1600">
                <a:solidFill>
                  <a:schemeClr val="bg1"/>
                </a:solidFill>
                <a:latin typeface="Arial" pitchFamily="34" charset="0"/>
                <a:ea typeface="ＭＳ Ｐゴシック" pitchFamily="34" charset="-128"/>
              </a:defRPr>
            </a:lvl3pPr>
            <a:lvl4pPr marL="1600023" indent="-228574" eaLnBrk="0" hangingPunct="0">
              <a:defRPr sz="1600">
                <a:solidFill>
                  <a:schemeClr val="bg1"/>
                </a:solidFill>
                <a:latin typeface="Arial" pitchFamily="34" charset="0"/>
                <a:ea typeface="ＭＳ Ｐゴシック" pitchFamily="34" charset="-128"/>
              </a:defRPr>
            </a:lvl4pPr>
            <a:lvl5pPr marL="2057171" indent="-228574" eaLnBrk="0" hangingPunct="0">
              <a:defRPr sz="1600">
                <a:solidFill>
                  <a:schemeClr val="bg1"/>
                </a:solidFill>
                <a:latin typeface="Arial" pitchFamily="34" charset="0"/>
                <a:ea typeface="ＭＳ Ｐゴシック" pitchFamily="34" charset="-128"/>
              </a:defRPr>
            </a:lvl5pPr>
            <a:lvl6pPr marL="25143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47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8620"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5769" indent="-228574"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343357C8-F4D3-4230-A813-514B5EB98CA7}" type="slidenum">
              <a:rPr lang="en-US" sz="1200">
                <a:solidFill>
                  <a:schemeClr val="tx1"/>
                </a:solidFill>
              </a:rPr>
              <a:pPr eaLnBrk="1" hangingPunct="1"/>
              <a:t>10</a:t>
            </a:fld>
            <a:endParaRPr 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220765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a:solidFill>
                  <a:srgbClr val="000000"/>
                </a:solidFill>
              </a:rPr>
              <a:t> 2018 FELL Technology AS. All Rights Reserved.</a:t>
            </a:r>
            <a:endParaRPr lang="en-US" sz="700" dirty="0">
              <a:solidFill>
                <a:srgbClr val="FFFFFF"/>
              </a:solidFill>
            </a:endParaRP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10000"/>
              </a:lnSpc>
              <a:spcBef>
                <a:spcPct val="20000"/>
              </a:spcBef>
              <a:spcAft>
                <a:spcPct val="0"/>
              </a:spcAft>
              <a:buClr>
                <a:srgbClr val="3367CD"/>
              </a:buClr>
            </a:pPr>
            <a:endParaRPr lang="en-US" sz="1600">
              <a:solidFill>
                <a:srgbClr val="000000"/>
              </a:solidFill>
            </a:endParaRPr>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838200" y="5895379"/>
            <a:ext cx="1484722" cy="96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solidFill>
                  <a:srgbClr val="1B65A6"/>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1B65A6"/>
                </a:solidFill>
              </a:defRPr>
            </a:lvl1pPr>
          </a:lstStyle>
          <a:p>
            <a:pPr lvl="0"/>
            <a:r>
              <a:rPr lang="en-US" noProof="0" dirty="0"/>
              <a:t>Click to edit Master subtitle style</a:t>
            </a:r>
          </a:p>
        </p:txBody>
      </p:sp>
    </p:spTree>
    <p:extLst>
      <p:ext uri="{BB962C8B-B14F-4D97-AF65-F5344CB8AC3E}">
        <p14:creationId xmlns:p14="http://schemas.microsoft.com/office/powerpoint/2010/main" val="1058702303"/>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932859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220765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a:solidFill>
                  <a:srgbClr val="000000"/>
                </a:solidFill>
              </a:rPr>
              <a:t> 2018 FELL Technology AS. All Rights Reserved.</a:t>
            </a:r>
            <a:endParaRPr lang="en-US" sz="700" dirty="0">
              <a:solidFill>
                <a:srgbClr val="FFFFFF"/>
              </a:solidFill>
            </a:endParaRP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10000"/>
              </a:lnSpc>
              <a:spcBef>
                <a:spcPct val="20000"/>
              </a:spcBef>
              <a:spcAft>
                <a:spcPct val="0"/>
              </a:spcAft>
              <a:buClr>
                <a:srgbClr val="3367CD"/>
              </a:buClr>
            </a:pPr>
            <a:endParaRPr lang="en-US" sz="1600">
              <a:solidFill>
                <a:srgbClr val="000000"/>
              </a:solidFill>
            </a:endParaRPr>
          </a:p>
        </p:txBody>
      </p:sp>
      <p:pic>
        <p:nvPicPr>
          <p:cNvPr id="6" name="Picture 1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6114256"/>
            <a:ext cx="1905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en-US" noProof="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en-US" noProof="0"/>
              <a:t>Click to edit Master subtitle style</a:t>
            </a:r>
          </a:p>
        </p:txBody>
      </p:sp>
    </p:spTree>
    <p:extLst>
      <p:ext uri="{BB962C8B-B14F-4D97-AF65-F5344CB8AC3E}">
        <p14:creationId xmlns:p14="http://schemas.microsoft.com/office/powerpoint/2010/main" val="2416291891"/>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4845525"/>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8094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031933795"/>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endParaRPr lang="en-US" dirty="0"/>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endParaRPr lang="en-US" dirty="0"/>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954776704"/>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286000"/>
            <a:ext cx="7924800" cy="3581400"/>
          </a:xfrm>
        </p:spPr>
        <p:txBody>
          <a:bodyPr/>
          <a:lstStyle/>
          <a:p>
            <a:pPr lvl="0"/>
            <a:endParaRPr lang="en-US" noProof="0"/>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219509667"/>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3558780"/>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47647"/>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220765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a:solidFill>
                  <a:srgbClr val="000000"/>
                </a:solidFill>
              </a:rPr>
              <a:t> 2018 FELL Technology AS. All Rights Reserved.</a:t>
            </a:r>
            <a:endParaRPr lang="en-US" sz="700" dirty="0">
              <a:solidFill>
                <a:srgbClr val="FFFFFF"/>
              </a:solidFill>
            </a:endParaRP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10000"/>
              </a:lnSpc>
              <a:spcBef>
                <a:spcPct val="20000"/>
              </a:spcBef>
              <a:spcAft>
                <a:spcPct val="0"/>
              </a:spcAft>
              <a:buClr>
                <a:srgbClr val="3367CD"/>
              </a:buClr>
            </a:pPr>
            <a:endParaRPr lang="en-US" sz="1600">
              <a:solidFill>
                <a:srgbClr val="000000"/>
              </a:solidFill>
            </a:endParaRPr>
          </a:p>
        </p:txBody>
      </p:sp>
      <p:pic>
        <p:nvPicPr>
          <p:cNvPr id="6" name="Picture 1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6114256"/>
            <a:ext cx="1905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en-US" noProof="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en-US" noProof="0"/>
              <a:t>Click to edit Master subtitle style</a:t>
            </a:r>
          </a:p>
        </p:txBody>
      </p:sp>
    </p:spTree>
    <p:extLst>
      <p:ext uri="{BB962C8B-B14F-4D97-AF65-F5344CB8AC3E}">
        <p14:creationId xmlns:p14="http://schemas.microsoft.com/office/powerpoint/2010/main" val="3392525894"/>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775058"/>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4856490"/>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269754"/>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596542710"/>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endParaRPr lang="en-US" dirty="0"/>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endParaRPr lang="en-US" dirty="0"/>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93346844"/>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286000"/>
            <a:ext cx="7924800" cy="3581400"/>
          </a:xfrm>
        </p:spPr>
        <p:txBody>
          <a:bodyPr/>
          <a:lstStyle/>
          <a:p>
            <a:pPr lvl="0"/>
            <a:endParaRPr lang="en-US" noProof="0"/>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01892186"/>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2260242"/>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9789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530606"/>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54307005"/>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r>
              <a:rPr lang="en-US"/>
              <a:t>Click to edit Master text styles</a:t>
            </a:r>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r>
              <a:rPr lang="en-US"/>
              <a:t>Click to edit Master text styles</a:t>
            </a:r>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752916"/>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286000"/>
            <a:ext cx="7924800" cy="3581400"/>
          </a:xfrm>
        </p:spPr>
        <p:txBody>
          <a:bodyPr/>
          <a:lstStyle/>
          <a:p>
            <a:pPr lvl="0"/>
            <a:r>
              <a:rPr lang="en-US" noProof="0"/>
              <a:t>Click icon to add chart</a:t>
            </a:r>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515680"/>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0529853"/>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277972"/>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a:t>Click to edit Master title style</a:t>
            </a:r>
          </a:p>
        </p:txBody>
      </p:sp>
      <p:sp>
        <p:nvSpPr>
          <p:cNvPr id="3" name="Table Placeholder 2"/>
          <p:cNvSpPr>
            <a:spLocks noGrp="1"/>
          </p:cNvSpPr>
          <p:nvPr>
            <p:ph type="tbl" idx="1"/>
          </p:nvPr>
        </p:nvSpPr>
        <p:spPr>
          <a:xfrm>
            <a:off x="381000" y="1371600"/>
            <a:ext cx="8216900" cy="5105400"/>
          </a:xfrm>
        </p:spPr>
        <p:txBody>
          <a:bodyPr/>
          <a:lstStyle/>
          <a:p>
            <a:pPr lvl="0"/>
            <a:endParaRPr lang="en-US" noProof="0"/>
          </a:p>
        </p:txBody>
      </p:sp>
    </p:spTree>
    <p:extLst>
      <p:ext uri="{BB962C8B-B14F-4D97-AF65-F5344CB8AC3E}">
        <p14:creationId xmlns:p14="http://schemas.microsoft.com/office/powerpoint/2010/main" val="111436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D6D2804A-0600-4C94-ABA4-7D2E301415BE}" type="slidenum">
              <a:rPr lang="en-US" sz="900">
                <a:solidFill>
                  <a:srgbClr val="0C86F4"/>
                </a:solidFill>
              </a:rPr>
              <a:pPr algn="r" fontAlgn="base">
                <a:spcBef>
                  <a:spcPct val="0"/>
                </a:spcBef>
                <a:spcAft>
                  <a:spcPct val="0"/>
                </a:spcAft>
              </a:pPr>
              <a:t>‹#›</a:t>
            </a:fld>
            <a:endParaRPr lang="en-US" sz="900">
              <a:solidFill>
                <a:srgbClr val="0C86F4"/>
              </a:solidFill>
            </a:endParaRPr>
          </a:p>
        </p:txBody>
      </p:sp>
      <p:sp>
        <p:nvSpPr>
          <p:cNvPr id="1030" name="Text Box 36"/>
          <p:cNvSpPr txBox="1">
            <a:spLocks noChangeArrowheads="1"/>
          </p:cNvSpPr>
          <p:nvPr/>
        </p:nvSpPr>
        <p:spPr bwMode="auto">
          <a:xfrm>
            <a:off x="3657600" y="6538913"/>
            <a:ext cx="211147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a:solidFill>
                  <a:srgbClr val="000000"/>
                </a:solidFill>
              </a:rPr>
              <a:t>2023 Fell Technology AS. All Rights Reserved.</a:t>
            </a:r>
            <a:endParaRPr lang="en-US" sz="700" dirty="0">
              <a:solidFill>
                <a:srgbClr val="FFFFFF"/>
              </a:solidFill>
            </a:endParaRPr>
          </a:p>
        </p:txBody>
      </p:sp>
      <p:pic>
        <p:nvPicPr>
          <p:cNvPr id="1031" name="Picture 3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838200" y="6235826"/>
            <a:ext cx="959625" cy="62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2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wipe dir="d"/>
  </p:transition>
  <p:txStyles>
    <p:titleStyle>
      <a:lvl1pPr algn="l" rtl="0" eaLnBrk="1" fontAlgn="base" hangingPunct="1">
        <a:lnSpc>
          <a:spcPct val="90000"/>
        </a:lnSpc>
        <a:spcBef>
          <a:spcPct val="0"/>
        </a:spcBef>
        <a:spcAft>
          <a:spcPct val="0"/>
        </a:spcAft>
        <a:defRPr sz="3200">
          <a:solidFill>
            <a:srgbClr val="1B65A6"/>
          </a:solidFill>
          <a:latin typeface="+mj-lt"/>
          <a:ea typeface="+mj-ea"/>
          <a:cs typeface="+mj-cs"/>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1B65A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1B65A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1B65A6"/>
        </a:buClr>
        <a:buChar char="•"/>
        <a:defRPr sz="2000">
          <a:solidFill>
            <a:srgbClr val="292929"/>
          </a:solidFill>
          <a:latin typeface="+mn-lt"/>
        </a:defRPr>
      </a:lvl3pPr>
      <a:lvl4pPr marL="1600200" indent="-228600" algn="l" rtl="0" eaLnBrk="1" fontAlgn="base" hangingPunct="1">
        <a:spcBef>
          <a:spcPct val="20000"/>
        </a:spcBef>
        <a:spcAft>
          <a:spcPct val="0"/>
        </a:spcAft>
        <a:buClr>
          <a:srgbClr val="1B65A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699ADF51-3FFF-4D06-A448-44C25F49DF05}" type="slidenum">
              <a:rPr lang="en-US" sz="900">
                <a:solidFill>
                  <a:srgbClr val="0C86F4"/>
                </a:solidFill>
              </a:rPr>
              <a:pPr algn="r" fontAlgn="base">
                <a:spcBef>
                  <a:spcPct val="0"/>
                </a:spcBef>
                <a:spcAft>
                  <a:spcPct val="0"/>
                </a:spcAft>
              </a:pPr>
              <a:t>‹#›</a:t>
            </a:fld>
            <a:endParaRPr lang="en-US" sz="900">
              <a:solidFill>
                <a:srgbClr val="0C86F4"/>
              </a:solidFill>
            </a:endParaRPr>
          </a:p>
        </p:txBody>
      </p:sp>
      <p:sp>
        <p:nvSpPr>
          <p:cNvPr id="1030" name="Text Box 36"/>
          <p:cNvSpPr txBox="1">
            <a:spLocks noChangeArrowheads="1"/>
          </p:cNvSpPr>
          <p:nvPr userDrawn="1"/>
        </p:nvSpPr>
        <p:spPr bwMode="auto">
          <a:xfrm>
            <a:off x="3657600" y="6538913"/>
            <a:ext cx="220765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a:solidFill>
                  <a:srgbClr val="000000"/>
                </a:solidFill>
              </a:rPr>
              <a:t> 2018 FELL Technology AS. All Rights Reserved.</a:t>
            </a:r>
            <a:endParaRPr lang="en-US" sz="700" dirty="0">
              <a:solidFill>
                <a:srgbClr val="FFFFFF"/>
              </a:solidFill>
            </a:endParaRPr>
          </a:p>
        </p:txBody>
      </p:sp>
      <p:pic>
        <p:nvPicPr>
          <p:cNvPr id="1031" name="Picture 39"/>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762000" y="6389751"/>
            <a:ext cx="12192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879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ransition spd="med">
    <p:wipe dir="d"/>
  </p:transition>
  <p:txStyles>
    <p:title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p:titleStyle>
    <p:bodyStyle>
      <a:lvl1pPr marL="342900" indent="-342900" algn="l" rtl="0" eaLnBrk="0" fontAlgn="base" hangingPunct="0">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0" fontAlgn="base" hangingPunct="0">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0" fontAlgn="base" hangingPunct="0">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0" fontAlgn="base" hangingPunct="0">
        <a:spcBef>
          <a:spcPct val="20000"/>
        </a:spcBef>
        <a:spcAft>
          <a:spcPct val="0"/>
        </a:spcAft>
        <a:buClr>
          <a:srgbClr val="0067C6"/>
        </a:buClr>
        <a:buChar char="•"/>
        <a:defRPr sz="2000">
          <a:solidFill>
            <a:srgbClr val="292929"/>
          </a:solidFill>
          <a:latin typeface="+mn-lt"/>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699ADF51-3FFF-4D06-A448-44C25F49DF05}" type="slidenum">
              <a:rPr lang="en-US" sz="900">
                <a:solidFill>
                  <a:srgbClr val="0C86F4"/>
                </a:solidFill>
              </a:rPr>
              <a:pPr algn="r" fontAlgn="base">
                <a:spcBef>
                  <a:spcPct val="0"/>
                </a:spcBef>
                <a:spcAft>
                  <a:spcPct val="0"/>
                </a:spcAft>
              </a:pPr>
              <a:t>‹#›</a:t>
            </a:fld>
            <a:endParaRPr lang="en-US" sz="900">
              <a:solidFill>
                <a:srgbClr val="0C86F4"/>
              </a:solidFill>
            </a:endParaRPr>
          </a:p>
        </p:txBody>
      </p:sp>
      <p:sp>
        <p:nvSpPr>
          <p:cNvPr id="1030" name="Text Box 36"/>
          <p:cNvSpPr txBox="1">
            <a:spLocks noChangeArrowheads="1"/>
          </p:cNvSpPr>
          <p:nvPr userDrawn="1"/>
        </p:nvSpPr>
        <p:spPr bwMode="auto">
          <a:xfrm>
            <a:off x="3657600" y="6538913"/>
            <a:ext cx="220765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fontAlgn="base">
              <a:spcBef>
                <a:spcPct val="0"/>
              </a:spcBef>
              <a:spcAft>
                <a:spcPct val="0"/>
              </a:spcAft>
              <a:buFontTx/>
              <a:buChar char="©"/>
              <a:defRPr/>
            </a:pPr>
            <a:r>
              <a:rPr lang="en-US" sz="700" dirty="0">
                <a:solidFill>
                  <a:srgbClr val="000000"/>
                </a:solidFill>
              </a:rPr>
              <a:t> 2018 FELL Technology AS. All Rights Reserved.</a:t>
            </a:r>
            <a:endParaRPr lang="en-US" sz="700" dirty="0">
              <a:solidFill>
                <a:srgbClr val="FFFFFF"/>
              </a:solidFill>
            </a:endParaRPr>
          </a:p>
        </p:txBody>
      </p:sp>
      <p:pic>
        <p:nvPicPr>
          <p:cNvPr id="1031" name="Picture 39"/>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762000" y="6388864"/>
            <a:ext cx="1219200" cy="38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5724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spd="med">
    <p:wipe dir="d"/>
  </p:transition>
  <p:txStyles>
    <p:title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p:titleStyle>
    <p:bodyStyle>
      <a:lvl1pPr marL="342900" indent="-342900" algn="l" rtl="0" eaLnBrk="0" fontAlgn="base" hangingPunct="0">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0" fontAlgn="base" hangingPunct="0">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0" fontAlgn="base" hangingPunct="0">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0" fontAlgn="base" hangingPunct="0">
        <a:spcBef>
          <a:spcPct val="20000"/>
        </a:spcBef>
        <a:spcAft>
          <a:spcPct val="0"/>
        </a:spcAft>
        <a:buClr>
          <a:srgbClr val="0067C6"/>
        </a:buClr>
        <a:buChar char="•"/>
        <a:defRPr sz="2000">
          <a:solidFill>
            <a:srgbClr val="292929"/>
          </a:solidFill>
          <a:latin typeface="+mn-lt"/>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61.wmf"/><Relationship Id="rId4" Type="http://schemas.openxmlformats.org/officeDocument/2006/relationships/image" Target="../media/image60.wmf"/></Relationships>
</file>

<file path=ppt/slides/_rels/slide10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w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97052" y="3431274"/>
            <a:ext cx="7924800" cy="1143000"/>
          </a:xfrm>
        </p:spPr>
        <p:txBody>
          <a:bodyPr/>
          <a:lstStyle/>
          <a:p>
            <a:r>
              <a:rPr lang="en-US" sz="2800" dirty="0"/>
              <a:t>Advanced Product Quality Planning (APQP) and Production Part Approval Process (PPAP)</a:t>
            </a:r>
          </a:p>
        </p:txBody>
      </p:sp>
      <p:sp>
        <p:nvSpPr>
          <p:cNvPr id="2" name="Subtitle 1"/>
          <p:cNvSpPr>
            <a:spLocks noGrp="1"/>
          </p:cNvSpPr>
          <p:nvPr>
            <p:ph type="subTitle" idx="1"/>
          </p:nvPr>
        </p:nvSpPr>
        <p:spPr/>
        <p:txBody>
          <a:bodyPr/>
          <a:lstStyle/>
          <a:p>
            <a:r>
              <a:rPr lang="en-US" dirty="0"/>
              <a:t>Supplier Overview Training</a:t>
            </a:r>
          </a:p>
          <a:p>
            <a:r>
              <a:rPr lang="fr-FR" dirty="0"/>
              <a:t>Document CQD-116; </a:t>
            </a:r>
            <a:r>
              <a:rPr lang="fr-FR" dirty="0" err="1"/>
              <a:t>Rev</a:t>
            </a:r>
            <a:r>
              <a:rPr lang="fr-FR" dirty="0"/>
              <a:t> 1</a:t>
            </a:r>
            <a:r>
              <a:rPr lang="fr-FR"/>
              <a:t>; 4/14/18</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695" b="16145"/>
          <a:stretch/>
        </p:blipFill>
        <p:spPr bwMode="auto">
          <a:xfrm>
            <a:off x="381000" y="0"/>
            <a:ext cx="8763000" cy="322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47893"/>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381000" y="525463"/>
            <a:ext cx="87630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200" dirty="0">
                <a:solidFill>
                  <a:srgbClr val="1B65A6"/>
                </a:solidFill>
              </a:rPr>
              <a:t>Feedback, Assessment, Corrective actions</a:t>
            </a:r>
          </a:p>
        </p:txBody>
      </p:sp>
      <p:sp>
        <p:nvSpPr>
          <p:cNvPr id="25603" name="Rectangle 2"/>
          <p:cNvSpPr>
            <a:spLocks noChangeArrowheads="1"/>
          </p:cNvSpPr>
          <p:nvPr/>
        </p:nvSpPr>
        <p:spPr bwMode="auto">
          <a:xfrm>
            <a:off x="3352800" y="1198562"/>
            <a:ext cx="12112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67C6"/>
              </a:buClr>
            </a:pPr>
            <a:r>
              <a:rPr lang="en-US" sz="2000" b="1" dirty="0">
                <a:solidFill>
                  <a:srgbClr val="292929"/>
                </a:solidFill>
              </a:rPr>
              <a:t>INPUTS:</a:t>
            </a:r>
          </a:p>
        </p:txBody>
      </p:sp>
      <p:sp>
        <p:nvSpPr>
          <p:cNvPr id="25604" name="Rectangle 13"/>
          <p:cNvSpPr>
            <a:spLocks noChangeArrowheads="1"/>
          </p:cNvSpPr>
          <p:nvPr/>
        </p:nvSpPr>
        <p:spPr bwMode="auto">
          <a:xfrm>
            <a:off x="6324600" y="1185863"/>
            <a:ext cx="17795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0067C6"/>
              </a:buClr>
            </a:pPr>
            <a:r>
              <a:rPr lang="en-US" sz="2000" b="1" dirty="0">
                <a:solidFill>
                  <a:srgbClr val="292929"/>
                </a:solidFill>
              </a:rPr>
              <a:t>OUTPUTS:</a:t>
            </a:r>
          </a:p>
        </p:txBody>
      </p:sp>
      <p:sp>
        <p:nvSpPr>
          <p:cNvPr id="15368" name="Rectangle 3"/>
          <p:cNvSpPr>
            <a:spLocks noChangeArrowheads="1"/>
          </p:cNvSpPr>
          <p:nvPr/>
        </p:nvSpPr>
        <p:spPr bwMode="auto">
          <a:xfrm>
            <a:off x="192088" y="3268663"/>
            <a:ext cx="2182292" cy="1684337"/>
          </a:xfrm>
          <a:prstGeom prst="rect">
            <a:avLst/>
          </a:prstGeom>
          <a:ln/>
        </p:spPr>
        <p:style>
          <a:lnRef idx="1">
            <a:schemeClr val="accent1"/>
          </a:lnRef>
          <a:fillRef idx="3">
            <a:schemeClr val="accent1"/>
          </a:fillRef>
          <a:effectRef idx="2">
            <a:schemeClr val="accent1"/>
          </a:effectRef>
          <a:fontRef idx="minor">
            <a:schemeClr val="lt1"/>
          </a:fontRef>
        </p:style>
        <p:txBody>
          <a:bodyPr lIns="95782" tIns="47891" rIns="95782" bIns="47891"/>
          <a:lstStyle/>
          <a:p>
            <a:pPr algn="ctr" eaLnBrk="0" hangingPunct="0">
              <a:buClr>
                <a:srgbClr val="0067C6"/>
              </a:buClr>
              <a:defRPr/>
            </a:pPr>
            <a:r>
              <a:rPr lang="en-US" sz="1800" b="1" dirty="0">
                <a:solidFill>
                  <a:schemeClr val="bg1"/>
                </a:solidFill>
                <a:latin typeface="+mn-lt"/>
                <a:ea typeface="+mn-ea"/>
              </a:rPr>
              <a:t>Evaluate outputs, effectiveness of the product quality planning efforts. </a:t>
            </a:r>
          </a:p>
        </p:txBody>
      </p:sp>
      <p:sp>
        <p:nvSpPr>
          <p:cNvPr id="25606" name="Rectangle 3"/>
          <p:cNvSpPr>
            <a:spLocks noChangeArrowheads="1"/>
          </p:cNvSpPr>
          <p:nvPr/>
        </p:nvSpPr>
        <p:spPr bwMode="auto">
          <a:xfrm>
            <a:off x="2673349" y="1565274"/>
            <a:ext cx="302736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Production Trial Run</a:t>
            </a:r>
          </a:p>
          <a:p>
            <a:pPr marL="231775" indent="-231775" eaLnBrk="0" hangingPunct="0">
              <a:buClr>
                <a:srgbClr val="0067C6"/>
              </a:buClr>
              <a:buFontTx/>
              <a:buChar char="•"/>
            </a:pPr>
            <a:r>
              <a:rPr lang="en-US" dirty="0">
                <a:solidFill>
                  <a:srgbClr val="292929"/>
                </a:solidFill>
              </a:rPr>
              <a:t>Measurement Systems Evaluation</a:t>
            </a:r>
          </a:p>
          <a:p>
            <a:pPr marL="231775" indent="-231775" eaLnBrk="0" hangingPunct="0">
              <a:buClr>
                <a:srgbClr val="0067C6"/>
              </a:buClr>
              <a:buFontTx/>
              <a:buChar char="•"/>
            </a:pPr>
            <a:r>
              <a:rPr lang="en-US" dirty="0">
                <a:solidFill>
                  <a:srgbClr val="292929"/>
                </a:solidFill>
              </a:rPr>
              <a:t>Preliminary Process Capability Study</a:t>
            </a:r>
          </a:p>
          <a:p>
            <a:pPr marL="231775" indent="-231775" eaLnBrk="0" hangingPunct="0">
              <a:buClr>
                <a:srgbClr val="0067C6"/>
              </a:buClr>
              <a:buFontTx/>
              <a:buChar char="•"/>
            </a:pPr>
            <a:r>
              <a:rPr lang="en-US" dirty="0">
                <a:solidFill>
                  <a:srgbClr val="292929"/>
                </a:solidFill>
              </a:rPr>
              <a:t>Production Part Approval</a:t>
            </a:r>
          </a:p>
          <a:p>
            <a:pPr marL="231775" indent="-231775" eaLnBrk="0" hangingPunct="0">
              <a:buClr>
                <a:srgbClr val="0067C6"/>
              </a:buClr>
              <a:buFontTx/>
              <a:buChar char="•"/>
            </a:pPr>
            <a:r>
              <a:rPr lang="en-US" dirty="0">
                <a:solidFill>
                  <a:srgbClr val="292929"/>
                </a:solidFill>
              </a:rPr>
              <a:t>Production Validation Testing</a:t>
            </a:r>
          </a:p>
          <a:p>
            <a:pPr marL="231775" indent="-231775" eaLnBrk="0" hangingPunct="0">
              <a:buClr>
                <a:srgbClr val="0067C6"/>
              </a:buClr>
              <a:buFontTx/>
              <a:buChar char="•"/>
            </a:pPr>
            <a:r>
              <a:rPr lang="en-US" dirty="0">
                <a:solidFill>
                  <a:srgbClr val="292929"/>
                </a:solidFill>
              </a:rPr>
              <a:t>Packaging Evaluation</a:t>
            </a:r>
          </a:p>
          <a:p>
            <a:pPr marL="231775" indent="-231775" eaLnBrk="0" hangingPunct="0">
              <a:buClr>
                <a:srgbClr val="0067C6"/>
              </a:buClr>
              <a:buFontTx/>
              <a:buChar char="•"/>
            </a:pPr>
            <a:r>
              <a:rPr lang="en-US" dirty="0">
                <a:solidFill>
                  <a:srgbClr val="292929"/>
                </a:solidFill>
              </a:rPr>
              <a:t>Production Control Plan</a:t>
            </a:r>
          </a:p>
          <a:p>
            <a:pPr marL="231775" indent="-231775" eaLnBrk="0" hangingPunct="0">
              <a:buClr>
                <a:srgbClr val="0067C6"/>
              </a:buClr>
              <a:buFontTx/>
              <a:buChar char="•"/>
            </a:pPr>
            <a:r>
              <a:rPr lang="en-US" dirty="0">
                <a:solidFill>
                  <a:srgbClr val="292929"/>
                </a:solidFill>
              </a:rPr>
              <a:t>Quality Planning Sign-Off and Management Support</a:t>
            </a:r>
          </a:p>
        </p:txBody>
      </p:sp>
      <p:sp>
        <p:nvSpPr>
          <p:cNvPr id="14" name="Right Arrow 13"/>
          <p:cNvSpPr/>
          <p:nvPr/>
        </p:nvSpPr>
        <p:spPr bwMode="auto">
          <a:xfrm>
            <a:off x="5072063" y="4953000"/>
            <a:ext cx="1460500" cy="725488"/>
          </a:xfrm>
          <a:prstGeom prst="rightArrow">
            <a:avLst>
              <a:gd name="adj1" fmla="val 47594"/>
              <a:gd name="adj2" fmla="val 53618"/>
            </a:avLst>
          </a:prstGeom>
          <a:solidFill>
            <a:schemeClr val="tx2">
              <a:lumMod val="40000"/>
              <a:lumOff val="60000"/>
            </a:schemeClr>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pic>
        <p:nvPicPr>
          <p:cNvPr id="25608" name="Picture 1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2482"/>
          <a:stretch/>
        </p:blipFill>
        <p:spPr bwMode="auto">
          <a:xfrm>
            <a:off x="192088" y="1203657"/>
            <a:ext cx="218229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3"/>
          <p:cNvSpPr>
            <a:spLocks noChangeArrowheads="1"/>
          </p:cNvSpPr>
          <p:nvPr/>
        </p:nvSpPr>
        <p:spPr bwMode="auto">
          <a:xfrm>
            <a:off x="5879485" y="1606172"/>
            <a:ext cx="303371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defRPr/>
            </a:pPr>
            <a:r>
              <a:rPr lang="en-US" dirty="0">
                <a:solidFill>
                  <a:schemeClr val="tx1"/>
                </a:solidFill>
              </a:rPr>
              <a:t>Reduced Variation</a:t>
            </a:r>
          </a:p>
          <a:p>
            <a:pPr marL="231775" indent="-231775" eaLnBrk="0" hangingPunct="0">
              <a:buClr>
                <a:srgbClr val="0067C6"/>
              </a:buClr>
              <a:buFontTx/>
              <a:buChar char="•"/>
              <a:defRPr/>
            </a:pPr>
            <a:r>
              <a:rPr lang="en-US" dirty="0">
                <a:solidFill>
                  <a:schemeClr val="tx1"/>
                </a:solidFill>
              </a:rPr>
              <a:t>Improved Customer Satisfaction</a:t>
            </a:r>
          </a:p>
          <a:p>
            <a:pPr marL="231775" indent="-231775" eaLnBrk="0" hangingPunct="0">
              <a:buClr>
                <a:srgbClr val="0067C6"/>
              </a:buClr>
              <a:buFontTx/>
              <a:buChar char="•"/>
              <a:defRPr/>
            </a:pPr>
            <a:r>
              <a:rPr lang="en-US" dirty="0">
                <a:solidFill>
                  <a:schemeClr val="tx1"/>
                </a:solidFill>
              </a:rPr>
              <a:t>Improved Delivery and Service</a:t>
            </a:r>
          </a:p>
          <a:p>
            <a:pPr marL="231775" indent="-231775" eaLnBrk="0" hangingPunct="0">
              <a:buClr>
                <a:srgbClr val="0067C6"/>
              </a:buClr>
              <a:buFontTx/>
              <a:buChar char="•"/>
              <a:defRPr/>
            </a:pPr>
            <a:r>
              <a:rPr lang="en-US" dirty="0">
                <a:solidFill>
                  <a:schemeClr val="tx1"/>
                </a:solidFill>
              </a:rPr>
              <a:t>Effective use of best practice, lessons learned</a:t>
            </a:r>
          </a:p>
          <a:p>
            <a:pPr marL="231775" indent="-231775" eaLnBrk="0" hangingPunct="0">
              <a:buClr>
                <a:srgbClr val="0067C6"/>
              </a:buClr>
              <a:buFontTx/>
              <a:buChar char="•"/>
              <a:defRPr/>
            </a:pPr>
            <a:r>
              <a:rPr lang="de-CH" dirty="0">
                <a:solidFill>
                  <a:schemeClr val="tx1"/>
                </a:solidFill>
              </a:rPr>
              <a:t>Maximum ROI</a:t>
            </a:r>
          </a:p>
          <a:p>
            <a:pPr marL="231775" indent="-231775" eaLnBrk="0" hangingPunct="0">
              <a:buClr>
                <a:srgbClr val="0067C6"/>
              </a:buClr>
              <a:buFontTx/>
              <a:buChar char="•"/>
              <a:defRPr/>
            </a:pPr>
            <a:r>
              <a:rPr lang="de-CH" dirty="0">
                <a:solidFill>
                  <a:schemeClr val="tx1"/>
                </a:solidFill>
              </a:rPr>
              <a:t>Minimum </a:t>
            </a:r>
            <a:r>
              <a:rPr lang="de-CH" dirty="0" err="1">
                <a:solidFill>
                  <a:schemeClr val="tx1"/>
                </a:solidFill>
              </a:rPr>
              <a:t>Waste</a:t>
            </a:r>
            <a:r>
              <a:rPr lang="de-CH" dirty="0">
                <a:solidFill>
                  <a:schemeClr val="tx1"/>
                </a:solidFill>
              </a:rPr>
              <a:t> </a:t>
            </a:r>
          </a:p>
          <a:p>
            <a:pPr marL="231775" indent="-231775" eaLnBrk="0" hangingPunct="0">
              <a:buClr>
                <a:srgbClr val="0067C6"/>
              </a:buClr>
              <a:buFontTx/>
              <a:buChar char="•"/>
              <a:defRPr/>
            </a:pPr>
            <a:r>
              <a:rPr lang="de-CH" dirty="0">
                <a:solidFill>
                  <a:schemeClr val="tx1"/>
                </a:solidFill>
              </a:rPr>
              <a:t>Minimum CONC</a:t>
            </a:r>
          </a:p>
          <a:p>
            <a:pPr eaLnBrk="0" hangingPunct="0">
              <a:buClr>
                <a:srgbClr val="0067C6"/>
              </a:buClr>
              <a:defRPr/>
            </a:pPr>
            <a:endParaRPr lang="de-CH" dirty="0">
              <a:solidFill>
                <a:schemeClr val="tx1"/>
              </a:solidFill>
            </a:endParaRPr>
          </a:p>
        </p:txBody>
      </p:sp>
    </p:spTree>
    <p:extLst>
      <p:ext uri="{BB962C8B-B14F-4D97-AF65-F5344CB8AC3E}">
        <p14:creationId xmlns:p14="http://schemas.microsoft.com/office/powerpoint/2010/main" val="2083304142"/>
      </p:ext>
    </p:extLst>
  </p:cSld>
  <p:clrMapOvr>
    <a:masterClrMapping/>
  </p:clrMapOvr>
  <p:transition spd="med">
    <p:wipe di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t>Material Results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08" y="1226062"/>
            <a:ext cx="7883692" cy="47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4296" name="AutoShape 8"/>
          <p:cNvSpPr>
            <a:spLocks noChangeArrowheads="1"/>
          </p:cNvSpPr>
          <p:nvPr/>
        </p:nvSpPr>
        <p:spPr bwMode="gray">
          <a:xfrm>
            <a:off x="873292" y="3429000"/>
            <a:ext cx="7543800" cy="16764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base">
              <a:lnSpc>
                <a:spcPct val="110000"/>
              </a:lnSpc>
              <a:spcBef>
                <a:spcPct val="20000"/>
              </a:spcBef>
              <a:spcAft>
                <a:spcPct val="0"/>
              </a:spcAft>
              <a:buClr>
                <a:srgbClr val="3367CD"/>
              </a:buClr>
            </a:pPr>
            <a:r>
              <a:rPr lang="en-US" sz="1600" dirty="0">
                <a:solidFill>
                  <a:srgbClr val="FFFFFF"/>
                </a:solidFill>
                <a:latin typeface="Verdana" pitchFamily="34" charset="0"/>
              </a:rPr>
              <a:t>Material Results shall include:</a:t>
            </a:r>
          </a:p>
          <a:p>
            <a:pPr marL="285750" indent="-285750" fontAlgn="base">
              <a:lnSpc>
                <a:spcPct val="110000"/>
              </a:lnSpc>
              <a:spcBef>
                <a:spcPct val="20000"/>
              </a:spcBef>
              <a:spcAft>
                <a:spcPct val="0"/>
              </a:spcAft>
              <a:buClr>
                <a:srgbClr val="FFFFFF"/>
              </a:buClr>
              <a:buFont typeface="Wingdings" panose="05000000000000000000" pitchFamily="2" charset="2"/>
              <a:buChar char="ü"/>
            </a:pPr>
            <a:r>
              <a:rPr lang="en-US" sz="1600" dirty="0">
                <a:solidFill>
                  <a:srgbClr val="FFFFFF"/>
                </a:solidFill>
                <a:latin typeface="Verdana" pitchFamily="34" charset="0"/>
              </a:rPr>
              <a:t>The name of the laboratory that conducted the test</a:t>
            </a:r>
          </a:p>
          <a:p>
            <a:pPr marL="285750" indent="-285750" fontAlgn="base">
              <a:lnSpc>
                <a:spcPct val="110000"/>
              </a:lnSpc>
              <a:spcBef>
                <a:spcPct val="20000"/>
              </a:spcBef>
              <a:spcAft>
                <a:spcPct val="0"/>
              </a:spcAft>
              <a:buClr>
                <a:srgbClr val="FFFFFF"/>
              </a:buClr>
              <a:buFont typeface="Wingdings" panose="05000000000000000000" pitchFamily="2" charset="2"/>
              <a:buChar char="ü"/>
            </a:pPr>
            <a:r>
              <a:rPr lang="en-US" sz="1600" dirty="0">
                <a:solidFill>
                  <a:srgbClr val="FFFFFF"/>
                </a:solidFill>
                <a:latin typeface="Verdana" pitchFamily="34" charset="0"/>
              </a:rPr>
              <a:t>The type of test that was conducted</a:t>
            </a:r>
          </a:p>
          <a:p>
            <a:pPr marL="285750" indent="-285750" fontAlgn="base">
              <a:lnSpc>
                <a:spcPct val="110000"/>
              </a:lnSpc>
              <a:spcBef>
                <a:spcPct val="20000"/>
              </a:spcBef>
              <a:spcAft>
                <a:spcPct val="0"/>
              </a:spcAft>
              <a:buClr>
                <a:srgbClr val="FFFFFF"/>
              </a:buClr>
              <a:buFont typeface="Wingdings" panose="05000000000000000000" pitchFamily="2" charset="2"/>
              <a:buChar char="ü"/>
            </a:pPr>
            <a:r>
              <a:rPr lang="en-US" sz="1600" dirty="0">
                <a:solidFill>
                  <a:srgbClr val="FFFFFF"/>
                </a:solidFill>
                <a:latin typeface="Verdana" pitchFamily="34" charset="0"/>
              </a:rPr>
              <a:t>The number, date, and specification to which the part was tested</a:t>
            </a:r>
          </a:p>
          <a:p>
            <a:pPr marL="285750" indent="-285750" fontAlgn="base">
              <a:lnSpc>
                <a:spcPct val="110000"/>
              </a:lnSpc>
              <a:spcBef>
                <a:spcPct val="20000"/>
              </a:spcBef>
              <a:spcAft>
                <a:spcPct val="0"/>
              </a:spcAft>
              <a:buClr>
                <a:srgbClr val="FFFFFF"/>
              </a:buClr>
              <a:buFont typeface="Wingdings" panose="05000000000000000000" pitchFamily="2" charset="2"/>
              <a:buChar char="ü"/>
            </a:pPr>
            <a:r>
              <a:rPr lang="en-US" sz="1600" dirty="0">
                <a:solidFill>
                  <a:srgbClr val="FFFFFF"/>
                </a:solidFill>
                <a:latin typeface="Verdana" pitchFamily="34" charset="0"/>
              </a:rPr>
              <a:t>The actual test results</a:t>
            </a:r>
          </a:p>
        </p:txBody>
      </p:sp>
    </p:spTree>
    <p:extLst>
      <p:ext uri="{BB962C8B-B14F-4D97-AF65-F5344CB8AC3E}">
        <p14:creationId xmlns:p14="http://schemas.microsoft.com/office/powerpoint/2010/main" val="3691932714"/>
      </p:ext>
    </p:extLst>
  </p:cSld>
  <p:clrMapOvr>
    <a:masterClrMapping/>
  </p:clrMapOvr>
  <p:transition spd="med">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1251199"/>
            <a:ext cx="8116350" cy="514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4" name="Rectangle 2"/>
          <p:cNvSpPr>
            <a:spLocks noGrp="1" noChangeArrowheads="1"/>
          </p:cNvSpPr>
          <p:nvPr>
            <p:ph type="title"/>
          </p:nvPr>
        </p:nvSpPr>
        <p:spPr/>
        <p:txBody>
          <a:bodyPr/>
          <a:lstStyle/>
          <a:p>
            <a:pPr eaLnBrk="1" hangingPunct="1"/>
            <a:r>
              <a:rPr lang="en-US" dirty="0"/>
              <a:t>Performance Test Results</a:t>
            </a:r>
          </a:p>
        </p:txBody>
      </p:sp>
      <p:sp>
        <p:nvSpPr>
          <p:cNvPr id="523271" name="AutoShape 7"/>
          <p:cNvSpPr>
            <a:spLocks noChangeArrowheads="1"/>
          </p:cNvSpPr>
          <p:nvPr/>
        </p:nvSpPr>
        <p:spPr bwMode="gray">
          <a:xfrm>
            <a:off x="1543575" y="3200400"/>
            <a:ext cx="6553200" cy="19050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base">
              <a:lnSpc>
                <a:spcPct val="110000"/>
              </a:lnSpc>
              <a:spcBef>
                <a:spcPct val="20000"/>
              </a:spcBef>
              <a:spcAft>
                <a:spcPct val="0"/>
              </a:spcAft>
              <a:buClr>
                <a:srgbClr val="3367CD"/>
              </a:buClr>
              <a:defRPr/>
            </a:pPr>
            <a:r>
              <a:rPr lang="en-US" sz="1600" dirty="0">
                <a:solidFill>
                  <a:srgbClr val="FFFFFF"/>
                </a:solidFill>
                <a:cs typeface="Arial" charset="0"/>
              </a:rPr>
              <a:t>Performance Test Results shall include:</a:t>
            </a:r>
          </a:p>
          <a:p>
            <a:pPr marL="285750" indent="-285750" fontAlgn="base">
              <a:lnSpc>
                <a:spcPct val="110000"/>
              </a:lnSpc>
              <a:spcBef>
                <a:spcPct val="20000"/>
              </a:spcBef>
              <a:spcAft>
                <a:spcPct val="0"/>
              </a:spcAft>
              <a:buClr>
                <a:srgbClr val="FFFFFF"/>
              </a:buClr>
              <a:buFont typeface="Wingdings" panose="05000000000000000000" pitchFamily="2" charset="2"/>
              <a:buChar char="ü"/>
              <a:defRPr/>
            </a:pPr>
            <a:r>
              <a:rPr lang="en-US" sz="1600" dirty="0">
                <a:solidFill>
                  <a:srgbClr val="FFFFFF"/>
                </a:solidFill>
                <a:cs typeface="Arial" charset="0"/>
              </a:rPr>
              <a:t>The name of the laboratory that conducted the test</a:t>
            </a:r>
          </a:p>
          <a:p>
            <a:pPr marL="285750" indent="-285750" fontAlgn="base">
              <a:lnSpc>
                <a:spcPct val="110000"/>
              </a:lnSpc>
              <a:spcBef>
                <a:spcPct val="20000"/>
              </a:spcBef>
              <a:spcAft>
                <a:spcPct val="0"/>
              </a:spcAft>
              <a:buClr>
                <a:srgbClr val="FFFFFF"/>
              </a:buClr>
              <a:buFont typeface="Wingdings" panose="05000000000000000000" pitchFamily="2" charset="2"/>
              <a:buChar char="ü"/>
              <a:defRPr/>
            </a:pPr>
            <a:r>
              <a:rPr lang="en-US" sz="1600" dirty="0">
                <a:solidFill>
                  <a:srgbClr val="FFFFFF"/>
                </a:solidFill>
                <a:cs typeface="Arial" charset="0"/>
              </a:rPr>
              <a:t>The type of test that was conducted</a:t>
            </a:r>
          </a:p>
          <a:p>
            <a:pPr marL="285750" indent="-285750" fontAlgn="base">
              <a:lnSpc>
                <a:spcPct val="110000"/>
              </a:lnSpc>
              <a:spcBef>
                <a:spcPct val="20000"/>
              </a:spcBef>
              <a:spcAft>
                <a:spcPct val="0"/>
              </a:spcAft>
              <a:buClr>
                <a:srgbClr val="FFFFFF"/>
              </a:buClr>
              <a:buFont typeface="Wingdings" panose="05000000000000000000" pitchFamily="2" charset="2"/>
              <a:buChar char="ü"/>
              <a:defRPr/>
            </a:pPr>
            <a:r>
              <a:rPr lang="en-US" sz="1600" dirty="0">
                <a:solidFill>
                  <a:srgbClr val="FFFFFF"/>
                </a:solidFill>
                <a:cs typeface="Arial" charset="0"/>
              </a:rPr>
              <a:t>A description of the test</a:t>
            </a:r>
          </a:p>
          <a:p>
            <a:pPr marL="285750" indent="-285750" fontAlgn="base">
              <a:lnSpc>
                <a:spcPct val="110000"/>
              </a:lnSpc>
              <a:spcBef>
                <a:spcPct val="20000"/>
              </a:spcBef>
              <a:spcAft>
                <a:spcPct val="0"/>
              </a:spcAft>
              <a:buClr>
                <a:srgbClr val="FFFFFF"/>
              </a:buClr>
              <a:buFont typeface="Wingdings" panose="05000000000000000000" pitchFamily="2" charset="2"/>
              <a:buChar char="ü"/>
              <a:defRPr/>
            </a:pPr>
            <a:r>
              <a:rPr lang="en-US" sz="1600" dirty="0">
                <a:solidFill>
                  <a:srgbClr val="FFFFFF"/>
                </a:solidFill>
                <a:cs typeface="Arial" charset="0"/>
              </a:rPr>
              <a:t>The parameters tested</a:t>
            </a:r>
          </a:p>
          <a:p>
            <a:pPr marL="285750" indent="-285750" fontAlgn="base">
              <a:lnSpc>
                <a:spcPct val="110000"/>
              </a:lnSpc>
              <a:spcBef>
                <a:spcPct val="20000"/>
              </a:spcBef>
              <a:spcAft>
                <a:spcPct val="0"/>
              </a:spcAft>
              <a:buClr>
                <a:srgbClr val="FFFFFF"/>
              </a:buClr>
              <a:buFont typeface="Wingdings" panose="05000000000000000000" pitchFamily="2" charset="2"/>
              <a:buChar char="ü"/>
              <a:defRPr/>
            </a:pPr>
            <a:r>
              <a:rPr lang="en-US" sz="1600" dirty="0">
                <a:solidFill>
                  <a:srgbClr val="FFFFFF"/>
                </a:solidFill>
                <a:cs typeface="Arial" charset="0"/>
              </a:rPr>
              <a:t>The actual test results</a:t>
            </a:r>
          </a:p>
        </p:txBody>
      </p:sp>
    </p:spTree>
    <p:extLst>
      <p:ext uri="{BB962C8B-B14F-4D97-AF65-F5344CB8AC3E}">
        <p14:creationId xmlns:p14="http://schemas.microsoft.com/office/powerpoint/2010/main" val="1555324127"/>
      </p:ext>
    </p:extLst>
  </p:cSld>
  <p:clrMapOvr>
    <a:masterClrMapping/>
  </p:clrMapOvr>
  <p:transition spd="med">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PPAP Element #11: Initial Process Studies </a:t>
            </a:r>
          </a:p>
        </p:txBody>
      </p:sp>
      <p:sp>
        <p:nvSpPr>
          <p:cNvPr id="7" name="Content Placeholder 6"/>
          <p:cNvSpPr>
            <a:spLocks noGrp="1"/>
          </p:cNvSpPr>
          <p:nvPr>
            <p:ph idx="1"/>
          </p:nvPr>
        </p:nvSpPr>
        <p:spPr/>
        <p:txBody>
          <a:bodyPr>
            <a:normAutofit fontScale="70000" lnSpcReduction="20000"/>
          </a:bodyPr>
          <a:lstStyle/>
          <a:p>
            <a:r>
              <a:rPr lang="en-US" dirty="0"/>
              <a:t>Capability studies are measures of how well the process is meeting the design requirements.</a:t>
            </a:r>
          </a:p>
          <a:p>
            <a:pPr lvl="1"/>
            <a:r>
              <a:rPr lang="en-US" dirty="0"/>
              <a:t>Is the process employed Stable and Capable?</a:t>
            </a:r>
          </a:p>
          <a:p>
            <a:r>
              <a:rPr lang="en-US" dirty="0"/>
              <a:t>MSA before </a:t>
            </a:r>
            <a:r>
              <a:rPr lang="en-US" dirty="0" err="1"/>
              <a:t>Cpk</a:t>
            </a:r>
            <a:endParaRPr lang="en-US" dirty="0"/>
          </a:p>
          <a:p>
            <a:pPr lvl="1"/>
            <a:r>
              <a:rPr lang="en-US" dirty="0"/>
              <a:t>MSA must be acceptable and should represent tools/process used for Initial Process Studies</a:t>
            </a:r>
          </a:p>
          <a:p>
            <a:r>
              <a:rPr lang="en-US" dirty="0"/>
              <a:t>&gt;1.67 </a:t>
            </a:r>
            <a:r>
              <a:rPr lang="en-US" dirty="0" err="1"/>
              <a:t>Cpk</a:t>
            </a:r>
            <a:r>
              <a:rPr lang="en-US" dirty="0"/>
              <a:t> for SCs, &gt;1.33 for other characteristics</a:t>
            </a:r>
          </a:p>
          <a:p>
            <a:r>
              <a:rPr lang="en-US" dirty="0" err="1"/>
              <a:t>Cpk</a:t>
            </a:r>
            <a:r>
              <a:rPr lang="en-US" dirty="0"/>
              <a:t> &amp; </a:t>
            </a:r>
            <a:r>
              <a:rPr lang="en-US" dirty="0" err="1"/>
              <a:t>Ppk</a:t>
            </a:r>
            <a:r>
              <a:rPr lang="en-US" dirty="0"/>
              <a:t> minimums are higher for initial release vs.  ongoing </a:t>
            </a:r>
          </a:p>
          <a:p>
            <a:endParaRPr lang="en-US" dirty="0"/>
          </a:p>
        </p:txBody>
      </p:sp>
      <p:pic>
        <p:nvPicPr>
          <p:cNvPr id="21507" name="Picture 3"/>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105400" y="1905790"/>
            <a:ext cx="3657600" cy="165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5461888" y="4114714"/>
            <a:ext cx="2944623" cy="198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002100"/>
      </p:ext>
    </p:extLst>
  </p:cSld>
  <p:clrMapOvr>
    <a:masterClrMapping/>
  </p:clrMapOvr>
  <p:transition spd="med">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847725" y="136525"/>
            <a:ext cx="7881938" cy="960438"/>
          </a:xfrm>
        </p:spPr>
        <p:txBody>
          <a:bodyPr/>
          <a:lstStyle/>
          <a:p>
            <a:r>
              <a:rPr lang="en-US" dirty="0"/>
              <a:t>PPAP Element #11: Initial Process Study</a:t>
            </a:r>
            <a:br>
              <a:rPr lang="en-US" dirty="0"/>
            </a:br>
            <a:r>
              <a:rPr lang="en-US" dirty="0"/>
              <a:t>Purposes of Initial Process Study</a:t>
            </a:r>
          </a:p>
        </p:txBody>
      </p:sp>
      <p:sp>
        <p:nvSpPr>
          <p:cNvPr id="349187" name="Rectangle 3"/>
          <p:cNvSpPr>
            <a:spLocks noGrp="1" noChangeArrowheads="1"/>
          </p:cNvSpPr>
          <p:nvPr>
            <p:ph type="body" idx="1"/>
          </p:nvPr>
        </p:nvSpPr>
        <p:spPr>
          <a:xfrm>
            <a:off x="828679" y="1447800"/>
            <a:ext cx="7967663" cy="4114800"/>
          </a:xfrm>
        </p:spPr>
        <p:txBody>
          <a:bodyPr/>
          <a:lstStyle/>
          <a:p>
            <a:pPr>
              <a:spcBef>
                <a:spcPct val="50000"/>
              </a:spcBef>
            </a:pPr>
            <a:r>
              <a:rPr lang="en-US" sz="2300" dirty="0"/>
              <a:t>To evaluate how well a process can produce product that meets specifications</a:t>
            </a:r>
          </a:p>
          <a:p>
            <a:pPr>
              <a:spcBef>
                <a:spcPct val="50000"/>
              </a:spcBef>
            </a:pPr>
            <a:r>
              <a:rPr lang="en-US" sz="2300" dirty="0"/>
              <a:t>To provide guidance about how to improve capability</a:t>
            </a:r>
          </a:p>
          <a:p>
            <a:pPr lvl="1">
              <a:spcBef>
                <a:spcPct val="50000"/>
              </a:spcBef>
            </a:pPr>
            <a:r>
              <a:rPr lang="en-US" sz="2000" dirty="0"/>
              <a:t>better process centering</a:t>
            </a:r>
          </a:p>
          <a:p>
            <a:pPr lvl="1">
              <a:spcBef>
                <a:spcPct val="50000"/>
              </a:spcBef>
            </a:pPr>
            <a:r>
              <a:rPr lang="en-US" sz="2000" dirty="0"/>
              <a:t>reduced variation</a:t>
            </a:r>
          </a:p>
          <a:p>
            <a:pPr>
              <a:spcBef>
                <a:spcPct val="50000"/>
              </a:spcBef>
            </a:pPr>
            <a:r>
              <a:rPr lang="en-US" sz="2300" dirty="0"/>
              <a:t>Capability studies can be used to identify a problem or to verify permanent corrective actions in the problem solving process.</a:t>
            </a:r>
          </a:p>
        </p:txBody>
      </p:sp>
    </p:spTree>
    <p:extLst>
      <p:ext uri="{BB962C8B-B14F-4D97-AF65-F5344CB8AC3E}">
        <p14:creationId xmlns:p14="http://schemas.microsoft.com/office/powerpoint/2010/main" val="7015895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44550" y="444500"/>
            <a:ext cx="7513638" cy="617538"/>
          </a:xfrm>
        </p:spPr>
        <p:txBody>
          <a:bodyPr/>
          <a:lstStyle/>
          <a:p>
            <a:pPr eaLnBrk="1" hangingPunct="1"/>
            <a:r>
              <a:rPr lang="en-US" dirty="0"/>
              <a:t>Process Capability:</a:t>
            </a:r>
            <a:br>
              <a:rPr lang="en-US" dirty="0"/>
            </a:br>
            <a:r>
              <a:rPr lang="en-US" dirty="0"/>
              <a:t>The Two Voices</a:t>
            </a:r>
          </a:p>
        </p:txBody>
      </p:sp>
      <p:pic>
        <p:nvPicPr>
          <p:cNvPr id="15363" name="Picture 3" descr="slide 1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75" y="1524000"/>
            <a:ext cx="63976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4229100" y="43434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defRPr>
            </a:lvl9pPr>
          </a:lstStyle>
          <a:p>
            <a:pPr algn="ctr">
              <a:lnSpc>
                <a:spcPct val="100000"/>
              </a:lnSpc>
              <a:spcBef>
                <a:spcPct val="50000"/>
              </a:spcBef>
              <a:buClrTx/>
            </a:pPr>
            <a:r>
              <a:rPr lang="en-US" sz="1800">
                <a:solidFill>
                  <a:schemeClr val="tx1"/>
                </a:solidFill>
                <a:latin typeface="Symbol" pitchFamily="18" charset="2"/>
              </a:rPr>
              <a:t>m</a:t>
            </a:r>
          </a:p>
        </p:txBody>
      </p:sp>
      <p:sp>
        <p:nvSpPr>
          <p:cNvPr id="15365" name="Line 5"/>
          <p:cNvSpPr>
            <a:spLocks noChangeShapeType="1"/>
          </p:cNvSpPr>
          <p:nvPr/>
        </p:nvSpPr>
        <p:spPr bwMode="auto">
          <a:xfrm>
            <a:off x="4572000"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Tree>
    <p:extLst>
      <p:ext uri="{BB962C8B-B14F-4D97-AF65-F5344CB8AC3E}">
        <p14:creationId xmlns:p14="http://schemas.microsoft.com/office/powerpoint/2010/main" val="3929522744"/>
      </p:ext>
    </p:extLst>
  </p:cSld>
  <p:clrMapOvr>
    <a:masterClrMapping/>
  </p:clrMapOvr>
  <p:transition spd="med">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Examples of </a:t>
            </a:r>
            <a:r>
              <a:rPr lang="en-US" i="1" dirty="0"/>
              <a:t>Non-Capable</a:t>
            </a:r>
            <a:r>
              <a:rPr lang="en-US" dirty="0"/>
              <a:t> Processes</a:t>
            </a:r>
          </a:p>
        </p:txBody>
      </p:sp>
      <p:pic>
        <p:nvPicPr>
          <p:cNvPr id="16387" name="Picture 3" descr="slide 1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1481138"/>
            <a:ext cx="822801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463550" y="4648200"/>
            <a:ext cx="2216150" cy="1066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lnSpc>
                <a:spcPct val="100000"/>
              </a:lnSpc>
              <a:spcBef>
                <a:spcPct val="30000"/>
              </a:spcBef>
              <a:buClrTx/>
            </a:pPr>
            <a:r>
              <a:rPr lang="en-US" sz="1800" b="1">
                <a:solidFill>
                  <a:schemeClr val="tx1"/>
                </a:solidFill>
              </a:rPr>
              <a:t>Product produced beyond both </a:t>
            </a:r>
            <a:br>
              <a:rPr lang="en-US" sz="1800" b="1">
                <a:solidFill>
                  <a:schemeClr val="tx1"/>
                </a:solidFill>
              </a:rPr>
            </a:br>
            <a:r>
              <a:rPr lang="en-US" sz="1800" b="1">
                <a:solidFill>
                  <a:schemeClr val="tx1"/>
                </a:solidFill>
              </a:rPr>
              <a:t>Upper and Lower Spec Limits.</a:t>
            </a:r>
          </a:p>
        </p:txBody>
      </p:sp>
      <p:sp>
        <p:nvSpPr>
          <p:cNvPr id="16389" name="Rectangle 5"/>
          <p:cNvSpPr>
            <a:spLocks noChangeArrowheads="1"/>
          </p:cNvSpPr>
          <p:nvPr/>
        </p:nvSpPr>
        <p:spPr bwMode="auto">
          <a:xfrm>
            <a:off x="3359150" y="4648200"/>
            <a:ext cx="2216150" cy="1066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lnSpc>
                <a:spcPct val="100000"/>
              </a:lnSpc>
              <a:spcBef>
                <a:spcPct val="30000"/>
              </a:spcBef>
              <a:buClrTx/>
            </a:pPr>
            <a:r>
              <a:rPr lang="en-US" sz="1800" b="1">
                <a:solidFill>
                  <a:schemeClr val="tx1"/>
                </a:solidFill>
              </a:rPr>
              <a:t>Product produced above the </a:t>
            </a:r>
            <a:br>
              <a:rPr lang="en-US" sz="1800" b="1">
                <a:solidFill>
                  <a:schemeClr val="tx1"/>
                </a:solidFill>
              </a:rPr>
            </a:br>
            <a:r>
              <a:rPr lang="en-US" sz="1800" b="1">
                <a:solidFill>
                  <a:schemeClr val="tx1"/>
                </a:solidFill>
              </a:rPr>
              <a:t>Upper Spec Limit.</a:t>
            </a:r>
          </a:p>
        </p:txBody>
      </p:sp>
      <p:sp>
        <p:nvSpPr>
          <p:cNvPr id="16390" name="Rectangle 6"/>
          <p:cNvSpPr>
            <a:spLocks noChangeArrowheads="1"/>
          </p:cNvSpPr>
          <p:nvPr/>
        </p:nvSpPr>
        <p:spPr bwMode="auto">
          <a:xfrm>
            <a:off x="6419850" y="4648200"/>
            <a:ext cx="2216150" cy="1066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lnSpc>
                <a:spcPct val="100000"/>
              </a:lnSpc>
              <a:spcBef>
                <a:spcPct val="30000"/>
              </a:spcBef>
              <a:buClrTx/>
            </a:pPr>
            <a:r>
              <a:rPr lang="en-US" sz="1800" b="1" dirty="0">
                <a:solidFill>
                  <a:schemeClr val="tx1"/>
                </a:solidFill>
              </a:rPr>
              <a:t>Product produced below the </a:t>
            </a:r>
            <a:br>
              <a:rPr lang="en-US" sz="1800" b="1" dirty="0">
                <a:solidFill>
                  <a:schemeClr val="tx1"/>
                </a:solidFill>
              </a:rPr>
            </a:br>
            <a:r>
              <a:rPr lang="en-US" sz="1800" b="1" dirty="0">
                <a:solidFill>
                  <a:schemeClr val="tx1"/>
                </a:solidFill>
              </a:rPr>
              <a:t>Lower Spec Limit.</a:t>
            </a:r>
          </a:p>
        </p:txBody>
      </p:sp>
    </p:spTree>
    <p:extLst>
      <p:ext uri="{BB962C8B-B14F-4D97-AF65-F5344CB8AC3E}">
        <p14:creationId xmlns:p14="http://schemas.microsoft.com/office/powerpoint/2010/main" val="2173439995"/>
      </p:ext>
    </p:extLst>
  </p:cSld>
  <p:clrMapOvr>
    <a:masterClrMapping/>
  </p:clrMapOvr>
  <p:transition spd="med">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847729" y="411171"/>
            <a:ext cx="7915275" cy="617537"/>
          </a:xfrm>
        </p:spPr>
        <p:txBody>
          <a:bodyPr/>
          <a:lstStyle/>
          <a:p>
            <a:r>
              <a:rPr lang="en-US" dirty="0"/>
              <a:t>Capability Studies</a:t>
            </a:r>
          </a:p>
        </p:txBody>
      </p:sp>
      <p:sp>
        <p:nvSpPr>
          <p:cNvPr id="377859" name="Rectangle 3"/>
          <p:cNvSpPr>
            <a:spLocks noGrp="1" noChangeArrowheads="1"/>
          </p:cNvSpPr>
          <p:nvPr>
            <p:ph type="body" idx="1"/>
          </p:nvPr>
        </p:nvSpPr>
        <p:spPr>
          <a:xfrm>
            <a:off x="4618038" y="1477971"/>
            <a:ext cx="3992562" cy="1951037"/>
          </a:xfrm>
        </p:spPr>
        <p:txBody>
          <a:bodyPr/>
          <a:lstStyle/>
          <a:p>
            <a:pPr marL="0" indent="0">
              <a:lnSpc>
                <a:spcPct val="100000"/>
              </a:lnSpc>
              <a:buFontTx/>
              <a:buNone/>
            </a:pPr>
            <a:r>
              <a:rPr lang="en-US" sz="2100" dirty="0"/>
              <a:t>A </a:t>
            </a:r>
            <a:r>
              <a:rPr lang="en-US" sz="2100" b="1" dirty="0"/>
              <a:t>short-term</a:t>
            </a:r>
            <a:r>
              <a:rPr lang="en-US" sz="2100" dirty="0"/>
              <a:t> capability study covers a relative short period of time during which extraneous sources of variation have been excluded. (Guideline: 30-50 data points.)</a:t>
            </a:r>
          </a:p>
        </p:txBody>
      </p:sp>
      <p:grpSp>
        <p:nvGrpSpPr>
          <p:cNvPr id="377860" name="Group 4"/>
          <p:cNvGrpSpPr>
            <a:grpSpLocks/>
          </p:cNvGrpSpPr>
          <p:nvPr/>
        </p:nvGrpSpPr>
        <p:grpSpPr bwMode="auto">
          <a:xfrm>
            <a:off x="969963" y="1287471"/>
            <a:ext cx="3086100" cy="2389187"/>
            <a:chOff x="611" y="721"/>
            <a:chExt cx="1944" cy="1505"/>
          </a:xfrm>
        </p:grpSpPr>
        <p:sp>
          <p:nvSpPr>
            <p:cNvPr id="377861" name="Freeform 5"/>
            <p:cNvSpPr>
              <a:spLocks/>
            </p:cNvSpPr>
            <p:nvPr/>
          </p:nvSpPr>
          <p:spPr bwMode="auto">
            <a:xfrm>
              <a:off x="611" y="721"/>
              <a:ext cx="1944" cy="1505"/>
            </a:xfrm>
            <a:custGeom>
              <a:avLst/>
              <a:gdLst>
                <a:gd name="T0" fmla="*/ 0 w 2287"/>
                <a:gd name="T1" fmla="*/ 1582 h 1582"/>
                <a:gd name="T2" fmla="*/ 2287 w 2287"/>
                <a:gd name="T3" fmla="*/ 1582 h 1582"/>
                <a:gd name="T4" fmla="*/ 2287 w 2287"/>
                <a:gd name="T5" fmla="*/ 0 h 1582"/>
                <a:gd name="T6" fmla="*/ 0 w 2287"/>
                <a:gd name="T7" fmla="*/ 0 h 1582"/>
                <a:gd name="T8" fmla="*/ 0 w 2287"/>
                <a:gd name="T9" fmla="*/ 1582 h 1582"/>
                <a:gd name="T10" fmla="*/ 0 w 2287"/>
                <a:gd name="T11" fmla="*/ 1582 h 1582"/>
              </a:gdLst>
              <a:ahLst/>
              <a:cxnLst>
                <a:cxn ang="0">
                  <a:pos x="T0" y="T1"/>
                </a:cxn>
                <a:cxn ang="0">
                  <a:pos x="T2" y="T3"/>
                </a:cxn>
                <a:cxn ang="0">
                  <a:pos x="T4" y="T5"/>
                </a:cxn>
                <a:cxn ang="0">
                  <a:pos x="T6" y="T7"/>
                </a:cxn>
                <a:cxn ang="0">
                  <a:pos x="T8" y="T9"/>
                </a:cxn>
                <a:cxn ang="0">
                  <a:pos x="T10" y="T11"/>
                </a:cxn>
              </a:cxnLst>
              <a:rect l="0" t="0" r="r" b="b"/>
              <a:pathLst>
                <a:path w="2287" h="1582">
                  <a:moveTo>
                    <a:pt x="0" y="1582"/>
                  </a:moveTo>
                  <a:lnTo>
                    <a:pt x="2287" y="1582"/>
                  </a:lnTo>
                  <a:lnTo>
                    <a:pt x="2287" y="0"/>
                  </a:lnTo>
                  <a:lnTo>
                    <a:pt x="0" y="0"/>
                  </a:lnTo>
                  <a:lnTo>
                    <a:pt x="0" y="1582"/>
                  </a:lnTo>
                  <a:lnTo>
                    <a:pt x="0" y="158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862" name="Freeform 6"/>
            <p:cNvSpPr>
              <a:spLocks/>
            </p:cNvSpPr>
            <p:nvPr/>
          </p:nvSpPr>
          <p:spPr bwMode="auto">
            <a:xfrm>
              <a:off x="909" y="964"/>
              <a:ext cx="1309" cy="947"/>
            </a:xfrm>
            <a:custGeom>
              <a:avLst/>
              <a:gdLst>
                <a:gd name="T0" fmla="*/ 0 w 1309"/>
                <a:gd name="T1" fmla="*/ 947 h 947"/>
                <a:gd name="T2" fmla="*/ 1309 w 1309"/>
                <a:gd name="T3" fmla="*/ 947 h 947"/>
                <a:gd name="T4" fmla="*/ 1309 w 1309"/>
                <a:gd name="T5" fmla="*/ 0 h 947"/>
                <a:gd name="T6" fmla="*/ 0 w 1309"/>
                <a:gd name="T7" fmla="*/ 0 h 947"/>
                <a:gd name="T8" fmla="*/ 0 w 1309"/>
                <a:gd name="T9" fmla="*/ 947 h 947"/>
                <a:gd name="T10" fmla="*/ 0 w 1309"/>
                <a:gd name="T11" fmla="*/ 947 h 947"/>
              </a:gdLst>
              <a:ahLst/>
              <a:cxnLst>
                <a:cxn ang="0">
                  <a:pos x="T0" y="T1"/>
                </a:cxn>
                <a:cxn ang="0">
                  <a:pos x="T2" y="T3"/>
                </a:cxn>
                <a:cxn ang="0">
                  <a:pos x="T4" y="T5"/>
                </a:cxn>
                <a:cxn ang="0">
                  <a:pos x="T6" y="T7"/>
                </a:cxn>
                <a:cxn ang="0">
                  <a:pos x="T8" y="T9"/>
                </a:cxn>
                <a:cxn ang="0">
                  <a:pos x="T10" y="T11"/>
                </a:cxn>
              </a:cxnLst>
              <a:rect l="0" t="0" r="r" b="b"/>
              <a:pathLst>
                <a:path w="1309" h="947">
                  <a:moveTo>
                    <a:pt x="0" y="947"/>
                  </a:moveTo>
                  <a:lnTo>
                    <a:pt x="1309" y="947"/>
                  </a:lnTo>
                  <a:lnTo>
                    <a:pt x="1309" y="0"/>
                  </a:lnTo>
                  <a:lnTo>
                    <a:pt x="0" y="0"/>
                  </a:lnTo>
                  <a:lnTo>
                    <a:pt x="0" y="947"/>
                  </a:lnTo>
                  <a:lnTo>
                    <a:pt x="0" y="94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863" name="Rectangle 7"/>
            <p:cNvSpPr>
              <a:spLocks noChangeArrowheads="1"/>
            </p:cNvSpPr>
            <p:nvPr/>
          </p:nvSpPr>
          <p:spPr bwMode="auto">
            <a:xfrm>
              <a:off x="2088"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64" name="Rectangle 8"/>
            <p:cNvSpPr>
              <a:spLocks noChangeArrowheads="1"/>
            </p:cNvSpPr>
            <p:nvPr/>
          </p:nvSpPr>
          <p:spPr bwMode="auto">
            <a:xfrm>
              <a:off x="2104"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5</a:t>
              </a:r>
              <a:endParaRPr lang="en-US" sz="2400" u="none">
                <a:effectLst/>
                <a:latin typeface="Times New Roman" pitchFamily="18" charset="0"/>
              </a:endParaRPr>
            </a:p>
          </p:txBody>
        </p:sp>
        <p:sp>
          <p:nvSpPr>
            <p:cNvPr id="377865" name="Rectangle 9"/>
            <p:cNvSpPr>
              <a:spLocks noChangeArrowheads="1"/>
            </p:cNvSpPr>
            <p:nvPr/>
          </p:nvSpPr>
          <p:spPr bwMode="auto">
            <a:xfrm>
              <a:off x="2131"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866" name="Rectangle 10"/>
            <p:cNvSpPr>
              <a:spLocks noChangeArrowheads="1"/>
            </p:cNvSpPr>
            <p:nvPr/>
          </p:nvSpPr>
          <p:spPr bwMode="auto">
            <a:xfrm>
              <a:off x="1699"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67" name="Rectangle 11"/>
            <p:cNvSpPr>
              <a:spLocks noChangeArrowheads="1"/>
            </p:cNvSpPr>
            <p:nvPr/>
          </p:nvSpPr>
          <p:spPr bwMode="auto">
            <a:xfrm>
              <a:off x="1715"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868" name="Rectangle 12"/>
            <p:cNvSpPr>
              <a:spLocks noChangeArrowheads="1"/>
            </p:cNvSpPr>
            <p:nvPr/>
          </p:nvSpPr>
          <p:spPr bwMode="auto">
            <a:xfrm>
              <a:off x="1742"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869" name="Rectangle 13"/>
            <p:cNvSpPr>
              <a:spLocks noChangeArrowheads="1"/>
            </p:cNvSpPr>
            <p:nvPr/>
          </p:nvSpPr>
          <p:spPr bwMode="auto">
            <a:xfrm>
              <a:off x="1320"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5</a:t>
              </a:r>
              <a:endParaRPr lang="en-US" sz="2400" u="none">
                <a:effectLst/>
                <a:latin typeface="Times New Roman" pitchFamily="18" charset="0"/>
              </a:endParaRPr>
            </a:p>
          </p:txBody>
        </p:sp>
        <p:sp>
          <p:nvSpPr>
            <p:cNvPr id="377870" name="Rectangle 14"/>
            <p:cNvSpPr>
              <a:spLocks noChangeArrowheads="1"/>
            </p:cNvSpPr>
            <p:nvPr/>
          </p:nvSpPr>
          <p:spPr bwMode="auto">
            <a:xfrm>
              <a:off x="1347"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871" name="Rectangle 15"/>
            <p:cNvSpPr>
              <a:spLocks noChangeArrowheads="1"/>
            </p:cNvSpPr>
            <p:nvPr/>
          </p:nvSpPr>
          <p:spPr bwMode="auto">
            <a:xfrm>
              <a:off x="947" y="196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872" name="Line 16"/>
            <p:cNvSpPr>
              <a:spLocks noChangeShapeType="1"/>
            </p:cNvSpPr>
            <p:nvPr/>
          </p:nvSpPr>
          <p:spPr bwMode="auto">
            <a:xfrm>
              <a:off x="2120" y="1911"/>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3" name="Line 17"/>
            <p:cNvSpPr>
              <a:spLocks noChangeShapeType="1"/>
            </p:cNvSpPr>
            <p:nvPr/>
          </p:nvSpPr>
          <p:spPr bwMode="auto">
            <a:xfrm>
              <a:off x="1736" y="1911"/>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4" name="Line 18"/>
            <p:cNvSpPr>
              <a:spLocks noChangeShapeType="1"/>
            </p:cNvSpPr>
            <p:nvPr/>
          </p:nvSpPr>
          <p:spPr bwMode="auto">
            <a:xfrm>
              <a:off x="1347" y="1911"/>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5" name="Line 19"/>
            <p:cNvSpPr>
              <a:spLocks noChangeShapeType="1"/>
            </p:cNvSpPr>
            <p:nvPr/>
          </p:nvSpPr>
          <p:spPr bwMode="auto">
            <a:xfrm>
              <a:off x="963" y="1911"/>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76" name="Rectangle 20"/>
            <p:cNvSpPr>
              <a:spLocks noChangeArrowheads="1"/>
            </p:cNvSpPr>
            <p:nvPr/>
          </p:nvSpPr>
          <p:spPr bwMode="auto">
            <a:xfrm>
              <a:off x="785" y="99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77" name="Rectangle 21"/>
            <p:cNvSpPr>
              <a:spLocks noChangeArrowheads="1"/>
            </p:cNvSpPr>
            <p:nvPr/>
          </p:nvSpPr>
          <p:spPr bwMode="auto">
            <a:xfrm>
              <a:off x="801" y="99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5</a:t>
              </a:r>
              <a:endParaRPr lang="en-US" sz="2400" u="none">
                <a:effectLst/>
                <a:latin typeface="Times New Roman" pitchFamily="18" charset="0"/>
              </a:endParaRPr>
            </a:p>
          </p:txBody>
        </p:sp>
        <p:sp>
          <p:nvSpPr>
            <p:cNvPr id="377878" name="Rectangle 22"/>
            <p:cNvSpPr>
              <a:spLocks noChangeArrowheads="1"/>
            </p:cNvSpPr>
            <p:nvPr/>
          </p:nvSpPr>
          <p:spPr bwMode="auto">
            <a:xfrm>
              <a:off x="785" y="1137"/>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79" name="Rectangle 23"/>
            <p:cNvSpPr>
              <a:spLocks noChangeArrowheads="1"/>
            </p:cNvSpPr>
            <p:nvPr/>
          </p:nvSpPr>
          <p:spPr bwMode="auto">
            <a:xfrm>
              <a:off x="801" y="1137"/>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4</a:t>
              </a:r>
              <a:endParaRPr lang="en-US" sz="2400" u="none">
                <a:effectLst/>
                <a:latin typeface="Times New Roman" pitchFamily="18" charset="0"/>
              </a:endParaRPr>
            </a:p>
          </p:txBody>
        </p:sp>
        <p:sp>
          <p:nvSpPr>
            <p:cNvPr id="377880" name="Rectangle 24"/>
            <p:cNvSpPr>
              <a:spLocks noChangeArrowheads="1"/>
            </p:cNvSpPr>
            <p:nvPr/>
          </p:nvSpPr>
          <p:spPr bwMode="auto">
            <a:xfrm>
              <a:off x="785" y="128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81" name="Rectangle 25"/>
            <p:cNvSpPr>
              <a:spLocks noChangeArrowheads="1"/>
            </p:cNvSpPr>
            <p:nvPr/>
          </p:nvSpPr>
          <p:spPr bwMode="auto">
            <a:xfrm>
              <a:off x="801" y="128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3</a:t>
              </a:r>
              <a:endParaRPr lang="en-US" sz="2400" u="none">
                <a:effectLst/>
                <a:latin typeface="Times New Roman" pitchFamily="18" charset="0"/>
              </a:endParaRPr>
            </a:p>
          </p:txBody>
        </p:sp>
        <p:sp>
          <p:nvSpPr>
            <p:cNvPr id="377882" name="Rectangle 26"/>
            <p:cNvSpPr>
              <a:spLocks noChangeArrowheads="1"/>
            </p:cNvSpPr>
            <p:nvPr/>
          </p:nvSpPr>
          <p:spPr bwMode="auto">
            <a:xfrm>
              <a:off x="785" y="143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83" name="Rectangle 27"/>
            <p:cNvSpPr>
              <a:spLocks noChangeArrowheads="1"/>
            </p:cNvSpPr>
            <p:nvPr/>
          </p:nvSpPr>
          <p:spPr bwMode="auto">
            <a:xfrm>
              <a:off x="801" y="143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2</a:t>
              </a:r>
              <a:endParaRPr lang="en-US" sz="2400" u="none">
                <a:effectLst/>
                <a:latin typeface="Times New Roman" pitchFamily="18" charset="0"/>
              </a:endParaRPr>
            </a:p>
          </p:txBody>
        </p:sp>
        <p:sp>
          <p:nvSpPr>
            <p:cNvPr id="377884" name="Rectangle 28"/>
            <p:cNvSpPr>
              <a:spLocks noChangeArrowheads="1"/>
            </p:cNvSpPr>
            <p:nvPr/>
          </p:nvSpPr>
          <p:spPr bwMode="auto">
            <a:xfrm>
              <a:off x="796" y="158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85" name="Rectangle 29"/>
            <p:cNvSpPr>
              <a:spLocks noChangeArrowheads="1"/>
            </p:cNvSpPr>
            <p:nvPr/>
          </p:nvSpPr>
          <p:spPr bwMode="auto">
            <a:xfrm>
              <a:off x="812" y="158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86" name="Rectangle 30"/>
            <p:cNvSpPr>
              <a:spLocks noChangeArrowheads="1"/>
            </p:cNvSpPr>
            <p:nvPr/>
          </p:nvSpPr>
          <p:spPr bwMode="auto">
            <a:xfrm>
              <a:off x="785" y="172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887" name="Rectangle 31"/>
            <p:cNvSpPr>
              <a:spLocks noChangeArrowheads="1"/>
            </p:cNvSpPr>
            <p:nvPr/>
          </p:nvSpPr>
          <p:spPr bwMode="auto">
            <a:xfrm>
              <a:off x="801" y="172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888" name="Rectangle 32"/>
            <p:cNvSpPr>
              <a:spLocks noChangeArrowheads="1"/>
            </p:cNvSpPr>
            <p:nvPr/>
          </p:nvSpPr>
          <p:spPr bwMode="auto">
            <a:xfrm>
              <a:off x="801" y="1874"/>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9</a:t>
              </a:r>
              <a:endParaRPr lang="en-US" sz="2400" u="none">
                <a:effectLst/>
                <a:latin typeface="Times New Roman" pitchFamily="18" charset="0"/>
              </a:endParaRPr>
            </a:p>
          </p:txBody>
        </p:sp>
        <p:sp>
          <p:nvSpPr>
            <p:cNvPr id="377889" name="Line 33"/>
            <p:cNvSpPr>
              <a:spLocks noChangeShapeType="1"/>
            </p:cNvSpPr>
            <p:nvPr/>
          </p:nvSpPr>
          <p:spPr bwMode="auto">
            <a:xfrm flipH="1">
              <a:off x="866" y="1012"/>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0" name="Line 34"/>
            <p:cNvSpPr>
              <a:spLocks noChangeShapeType="1"/>
            </p:cNvSpPr>
            <p:nvPr/>
          </p:nvSpPr>
          <p:spPr bwMode="auto">
            <a:xfrm flipH="1">
              <a:off x="866" y="1159"/>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1" name="Line 35"/>
            <p:cNvSpPr>
              <a:spLocks noChangeShapeType="1"/>
            </p:cNvSpPr>
            <p:nvPr/>
          </p:nvSpPr>
          <p:spPr bwMode="auto">
            <a:xfrm flipH="1">
              <a:off x="866" y="1305"/>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2" name="Line 36"/>
            <p:cNvSpPr>
              <a:spLocks noChangeShapeType="1"/>
            </p:cNvSpPr>
            <p:nvPr/>
          </p:nvSpPr>
          <p:spPr bwMode="auto">
            <a:xfrm flipH="1">
              <a:off x="866" y="1451"/>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3" name="Line 37"/>
            <p:cNvSpPr>
              <a:spLocks noChangeShapeType="1"/>
            </p:cNvSpPr>
            <p:nvPr/>
          </p:nvSpPr>
          <p:spPr bwMode="auto">
            <a:xfrm flipH="1">
              <a:off x="866" y="1603"/>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4" name="Line 38"/>
            <p:cNvSpPr>
              <a:spLocks noChangeShapeType="1"/>
            </p:cNvSpPr>
            <p:nvPr/>
          </p:nvSpPr>
          <p:spPr bwMode="auto">
            <a:xfrm flipH="1">
              <a:off x="866" y="1749"/>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5" name="Line 39"/>
            <p:cNvSpPr>
              <a:spLocks noChangeShapeType="1"/>
            </p:cNvSpPr>
            <p:nvPr/>
          </p:nvSpPr>
          <p:spPr bwMode="auto">
            <a:xfrm flipH="1">
              <a:off x="866" y="1895"/>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896" name="Rectangle 40"/>
            <p:cNvSpPr>
              <a:spLocks noChangeArrowheads="1"/>
            </p:cNvSpPr>
            <p:nvPr/>
          </p:nvSpPr>
          <p:spPr bwMode="auto">
            <a:xfrm>
              <a:off x="1299" y="2052"/>
              <a:ext cx="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O</a:t>
              </a:r>
              <a:endParaRPr lang="en-US" sz="2400" u="none">
                <a:effectLst/>
                <a:latin typeface="Times New Roman" pitchFamily="18" charset="0"/>
              </a:endParaRPr>
            </a:p>
          </p:txBody>
        </p:sp>
        <p:sp>
          <p:nvSpPr>
            <p:cNvPr id="377897" name="Rectangle 41"/>
            <p:cNvSpPr>
              <a:spLocks noChangeArrowheads="1"/>
            </p:cNvSpPr>
            <p:nvPr/>
          </p:nvSpPr>
          <p:spPr bwMode="auto">
            <a:xfrm>
              <a:off x="1342" y="205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b</a:t>
              </a:r>
              <a:endParaRPr lang="en-US" sz="2400" u="none">
                <a:effectLst/>
                <a:latin typeface="Times New Roman" pitchFamily="18" charset="0"/>
              </a:endParaRPr>
            </a:p>
          </p:txBody>
        </p:sp>
        <p:sp>
          <p:nvSpPr>
            <p:cNvPr id="377898" name="Rectangle 42"/>
            <p:cNvSpPr>
              <a:spLocks noChangeArrowheads="1"/>
            </p:cNvSpPr>
            <p:nvPr/>
          </p:nvSpPr>
          <p:spPr bwMode="auto">
            <a:xfrm>
              <a:off x="1374" y="2052"/>
              <a:ext cx="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s</a:t>
              </a:r>
              <a:endParaRPr lang="en-US" sz="2400" u="none">
                <a:effectLst/>
                <a:latin typeface="Times New Roman" pitchFamily="18" charset="0"/>
              </a:endParaRPr>
            </a:p>
          </p:txBody>
        </p:sp>
        <p:sp>
          <p:nvSpPr>
            <p:cNvPr id="377899" name="Rectangle 43"/>
            <p:cNvSpPr>
              <a:spLocks noChangeArrowheads="1"/>
            </p:cNvSpPr>
            <p:nvPr/>
          </p:nvSpPr>
          <p:spPr bwMode="auto">
            <a:xfrm>
              <a:off x="1407" y="2052"/>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e</a:t>
              </a:r>
              <a:endParaRPr lang="en-US" sz="2400" u="none">
                <a:effectLst/>
                <a:latin typeface="Times New Roman" pitchFamily="18" charset="0"/>
              </a:endParaRPr>
            </a:p>
          </p:txBody>
        </p:sp>
        <p:sp>
          <p:nvSpPr>
            <p:cNvPr id="377900" name="Rectangle 44"/>
            <p:cNvSpPr>
              <a:spLocks noChangeArrowheads="1"/>
            </p:cNvSpPr>
            <p:nvPr/>
          </p:nvSpPr>
          <p:spPr bwMode="auto">
            <a:xfrm>
              <a:off x="1439" y="2052"/>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r</a:t>
              </a:r>
              <a:endParaRPr lang="en-US" sz="2400" u="none">
                <a:effectLst/>
                <a:latin typeface="Times New Roman" pitchFamily="18" charset="0"/>
              </a:endParaRPr>
            </a:p>
          </p:txBody>
        </p:sp>
        <p:sp>
          <p:nvSpPr>
            <p:cNvPr id="377901" name="Rectangle 45"/>
            <p:cNvSpPr>
              <a:spLocks noChangeArrowheads="1"/>
            </p:cNvSpPr>
            <p:nvPr/>
          </p:nvSpPr>
          <p:spPr bwMode="auto">
            <a:xfrm>
              <a:off x="1461" y="205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v</a:t>
              </a:r>
              <a:endParaRPr lang="en-US" sz="2400" u="none">
                <a:effectLst/>
                <a:latin typeface="Times New Roman" pitchFamily="18" charset="0"/>
              </a:endParaRPr>
            </a:p>
          </p:txBody>
        </p:sp>
        <p:sp>
          <p:nvSpPr>
            <p:cNvPr id="377902" name="Rectangle 46"/>
            <p:cNvSpPr>
              <a:spLocks noChangeArrowheads="1"/>
            </p:cNvSpPr>
            <p:nvPr/>
          </p:nvSpPr>
          <p:spPr bwMode="auto">
            <a:xfrm>
              <a:off x="1493" y="2052"/>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a</a:t>
              </a:r>
              <a:endParaRPr lang="en-US" sz="2400" u="none">
                <a:effectLst/>
                <a:latin typeface="Times New Roman" pitchFamily="18" charset="0"/>
              </a:endParaRPr>
            </a:p>
          </p:txBody>
        </p:sp>
        <p:sp>
          <p:nvSpPr>
            <p:cNvPr id="377903" name="Rectangle 47"/>
            <p:cNvSpPr>
              <a:spLocks noChangeArrowheads="1"/>
            </p:cNvSpPr>
            <p:nvPr/>
          </p:nvSpPr>
          <p:spPr bwMode="auto">
            <a:xfrm>
              <a:off x="1526" y="2052"/>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t</a:t>
              </a:r>
              <a:endParaRPr lang="en-US" sz="2400" u="none">
                <a:effectLst/>
                <a:latin typeface="Times New Roman" pitchFamily="18" charset="0"/>
              </a:endParaRPr>
            </a:p>
          </p:txBody>
        </p:sp>
        <p:sp>
          <p:nvSpPr>
            <p:cNvPr id="377904" name="Rectangle 48"/>
            <p:cNvSpPr>
              <a:spLocks noChangeArrowheads="1"/>
            </p:cNvSpPr>
            <p:nvPr/>
          </p:nvSpPr>
          <p:spPr bwMode="auto">
            <a:xfrm>
              <a:off x="1542" y="2052"/>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7905" name="Rectangle 49"/>
            <p:cNvSpPr>
              <a:spLocks noChangeArrowheads="1"/>
            </p:cNvSpPr>
            <p:nvPr/>
          </p:nvSpPr>
          <p:spPr bwMode="auto">
            <a:xfrm>
              <a:off x="1553" y="205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o</a:t>
              </a:r>
              <a:endParaRPr lang="en-US" sz="2400" u="none">
                <a:effectLst/>
                <a:latin typeface="Times New Roman" pitchFamily="18" charset="0"/>
              </a:endParaRPr>
            </a:p>
          </p:txBody>
        </p:sp>
        <p:sp>
          <p:nvSpPr>
            <p:cNvPr id="377906" name="Rectangle 50"/>
            <p:cNvSpPr>
              <a:spLocks noChangeArrowheads="1"/>
            </p:cNvSpPr>
            <p:nvPr/>
          </p:nvSpPr>
          <p:spPr bwMode="auto">
            <a:xfrm>
              <a:off x="1585" y="205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n</a:t>
              </a:r>
              <a:endParaRPr lang="en-US" sz="2400" u="none">
                <a:effectLst/>
                <a:latin typeface="Times New Roman" pitchFamily="18" charset="0"/>
              </a:endParaRPr>
            </a:p>
          </p:txBody>
        </p:sp>
        <p:sp>
          <p:nvSpPr>
            <p:cNvPr id="377907" name="Rectangle 51"/>
            <p:cNvSpPr>
              <a:spLocks noChangeArrowheads="1"/>
            </p:cNvSpPr>
            <p:nvPr/>
          </p:nvSpPr>
          <p:spPr bwMode="auto">
            <a:xfrm>
              <a:off x="1618" y="2052"/>
              <a:ext cx="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 </a:t>
              </a:r>
              <a:endParaRPr lang="en-US" sz="2400" u="none">
                <a:effectLst/>
                <a:latin typeface="Times New Roman" pitchFamily="18" charset="0"/>
              </a:endParaRPr>
            </a:p>
          </p:txBody>
        </p:sp>
        <p:sp>
          <p:nvSpPr>
            <p:cNvPr id="377908" name="Rectangle 52"/>
            <p:cNvSpPr>
              <a:spLocks noChangeArrowheads="1"/>
            </p:cNvSpPr>
            <p:nvPr/>
          </p:nvSpPr>
          <p:spPr bwMode="auto">
            <a:xfrm>
              <a:off x="1634" y="2052"/>
              <a:ext cx="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N</a:t>
              </a:r>
              <a:endParaRPr lang="en-US" sz="2400" u="none">
                <a:effectLst/>
                <a:latin typeface="Times New Roman" pitchFamily="18" charset="0"/>
              </a:endParaRPr>
            </a:p>
          </p:txBody>
        </p:sp>
        <p:sp>
          <p:nvSpPr>
            <p:cNvPr id="377909" name="Rectangle 53"/>
            <p:cNvSpPr>
              <a:spLocks noChangeArrowheads="1"/>
            </p:cNvSpPr>
            <p:nvPr/>
          </p:nvSpPr>
          <p:spPr bwMode="auto">
            <a:xfrm>
              <a:off x="1672" y="205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u</a:t>
              </a:r>
              <a:endParaRPr lang="en-US" sz="2400" u="none">
                <a:effectLst/>
                <a:latin typeface="Times New Roman" pitchFamily="18" charset="0"/>
              </a:endParaRPr>
            </a:p>
          </p:txBody>
        </p:sp>
        <p:sp>
          <p:nvSpPr>
            <p:cNvPr id="377910" name="Rectangle 54"/>
            <p:cNvSpPr>
              <a:spLocks noChangeArrowheads="1"/>
            </p:cNvSpPr>
            <p:nvPr/>
          </p:nvSpPr>
          <p:spPr bwMode="auto">
            <a:xfrm>
              <a:off x="1704" y="2052"/>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m</a:t>
              </a:r>
              <a:endParaRPr lang="en-US" sz="2400" u="none">
                <a:effectLst/>
                <a:latin typeface="Times New Roman" pitchFamily="18" charset="0"/>
              </a:endParaRPr>
            </a:p>
          </p:txBody>
        </p:sp>
        <p:sp>
          <p:nvSpPr>
            <p:cNvPr id="377911" name="Rectangle 55"/>
            <p:cNvSpPr>
              <a:spLocks noChangeArrowheads="1"/>
            </p:cNvSpPr>
            <p:nvPr/>
          </p:nvSpPr>
          <p:spPr bwMode="auto">
            <a:xfrm>
              <a:off x="1747" y="205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b</a:t>
              </a:r>
              <a:endParaRPr lang="en-US" sz="2400" u="none">
                <a:effectLst/>
                <a:latin typeface="Times New Roman" pitchFamily="18" charset="0"/>
              </a:endParaRPr>
            </a:p>
          </p:txBody>
        </p:sp>
        <p:sp>
          <p:nvSpPr>
            <p:cNvPr id="377912" name="Rectangle 56"/>
            <p:cNvSpPr>
              <a:spLocks noChangeArrowheads="1"/>
            </p:cNvSpPr>
            <p:nvPr/>
          </p:nvSpPr>
          <p:spPr bwMode="auto">
            <a:xfrm>
              <a:off x="1780" y="2052"/>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e</a:t>
              </a:r>
              <a:endParaRPr lang="en-US" sz="2400" u="none">
                <a:effectLst/>
                <a:latin typeface="Times New Roman" pitchFamily="18" charset="0"/>
              </a:endParaRPr>
            </a:p>
          </p:txBody>
        </p:sp>
        <p:sp>
          <p:nvSpPr>
            <p:cNvPr id="377913" name="Rectangle 57"/>
            <p:cNvSpPr>
              <a:spLocks noChangeArrowheads="1"/>
            </p:cNvSpPr>
            <p:nvPr/>
          </p:nvSpPr>
          <p:spPr bwMode="auto">
            <a:xfrm>
              <a:off x="1812" y="2052"/>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r</a:t>
              </a:r>
              <a:endParaRPr lang="en-US" sz="2400" u="none">
                <a:effectLst/>
                <a:latin typeface="Times New Roman" pitchFamily="18" charset="0"/>
              </a:endParaRPr>
            </a:p>
          </p:txBody>
        </p:sp>
        <p:sp>
          <p:nvSpPr>
            <p:cNvPr id="377914" name="Line 58"/>
            <p:cNvSpPr>
              <a:spLocks noChangeShapeType="1"/>
            </p:cNvSpPr>
            <p:nvPr/>
          </p:nvSpPr>
          <p:spPr bwMode="auto">
            <a:xfrm>
              <a:off x="936" y="1911"/>
              <a:ext cx="12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915" name="Rectangle 59"/>
            <p:cNvSpPr>
              <a:spLocks noChangeArrowheads="1"/>
            </p:cNvSpPr>
            <p:nvPr/>
          </p:nvSpPr>
          <p:spPr bwMode="auto">
            <a:xfrm rot="16200000">
              <a:off x="703" y="1572"/>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7916" name="Rectangle 60"/>
            <p:cNvSpPr>
              <a:spLocks noChangeArrowheads="1"/>
            </p:cNvSpPr>
            <p:nvPr/>
          </p:nvSpPr>
          <p:spPr bwMode="auto">
            <a:xfrm rot="16200000">
              <a:off x="697" y="1553"/>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n</a:t>
              </a:r>
              <a:endParaRPr lang="en-US" sz="2400" u="none">
                <a:effectLst/>
                <a:latin typeface="Times New Roman" pitchFamily="18" charset="0"/>
              </a:endParaRPr>
            </a:p>
          </p:txBody>
        </p:sp>
        <p:sp>
          <p:nvSpPr>
            <p:cNvPr id="377917" name="Rectangle 61"/>
            <p:cNvSpPr>
              <a:spLocks noChangeArrowheads="1"/>
            </p:cNvSpPr>
            <p:nvPr/>
          </p:nvSpPr>
          <p:spPr bwMode="auto">
            <a:xfrm rot="16200000">
              <a:off x="697" y="1520"/>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d</a:t>
              </a:r>
              <a:endParaRPr lang="en-US" sz="2400" u="none">
                <a:effectLst/>
                <a:latin typeface="Times New Roman" pitchFamily="18" charset="0"/>
              </a:endParaRPr>
            </a:p>
          </p:txBody>
        </p:sp>
        <p:sp>
          <p:nvSpPr>
            <p:cNvPr id="377918" name="Rectangle 62"/>
            <p:cNvSpPr>
              <a:spLocks noChangeArrowheads="1"/>
            </p:cNvSpPr>
            <p:nvPr/>
          </p:nvSpPr>
          <p:spPr bwMode="auto">
            <a:xfrm rot="16200000">
              <a:off x="706" y="1498"/>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7919" name="Rectangle 63"/>
            <p:cNvSpPr>
              <a:spLocks noChangeArrowheads="1"/>
            </p:cNvSpPr>
            <p:nvPr/>
          </p:nvSpPr>
          <p:spPr bwMode="auto">
            <a:xfrm rot="16200000">
              <a:off x="697" y="1478"/>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v</a:t>
              </a:r>
              <a:endParaRPr lang="en-US" sz="2400" u="none">
                <a:effectLst/>
                <a:latin typeface="Times New Roman" pitchFamily="18" charset="0"/>
              </a:endParaRPr>
            </a:p>
          </p:txBody>
        </p:sp>
        <p:sp>
          <p:nvSpPr>
            <p:cNvPr id="377920" name="Rectangle 64"/>
            <p:cNvSpPr>
              <a:spLocks noChangeArrowheads="1"/>
            </p:cNvSpPr>
            <p:nvPr/>
          </p:nvSpPr>
          <p:spPr bwMode="auto">
            <a:xfrm rot="16200000">
              <a:off x="706" y="1454"/>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7921" name="Rectangle 65"/>
            <p:cNvSpPr>
              <a:spLocks noChangeArrowheads="1"/>
            </p:cNvSpPr>
            <p:nvPr/>
          </p:nvSpPr>
          <p:spPr bwMode="auto">
            <a:xfrm rot="16200000">
              <a:off x="697" y="1434"/>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d</a:t>
              </a:r>
              <a:endParaRPr lang="en-US" sz="2400" u="none">
                <a:effectLst/>
                <a:latin typeface="Times New Roman" pitchFamily="18" charset="0"/>
              </a:endParaRPr>
            </a:p>
          </p:txBody>
        </p:sp>
        <p:sp>
          <p:nvSpPr>
            <p:cNvPr id="377922" name="Rectangle 66"/>
            <p:cNvSpPr>
              <a:spLocks noChangeArrowheads="1"/>
            </p:cNvSpPr>
            <p:nvPr/>
          </p:nvSpPr>
          <p:spPr bwMode="auto">
            <a:xfrm rot="16200000">
              <a:off x="697" y="1401"/>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u</a:t>
              </a:r>
              <a:endParaRPr lang="en-US" sz="2400" u="none">
                <a:effectLst/>
                <a:latin typeface="Times New Roman" pitchFamily="18" charset="0"/>
              </a:endParaRPr>
            </a:p>
          </p:txBody>
        </p:sp>
        <p:sp>
          <p:nvSpPr>
            <p:cNvPr id="377923" name="Rectangle 67"/>
            <p:cNvSpPr>
              <a:spLocks noChangeArrowheads="1"/>
            </p:cNvSpPr>
            <p:nvPr/>
          </p:nvSpPr>
          <p:spPr bwMode="auto">
            <a:xfrm rot="16200000">
              <a:off x="699" y="137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a</a:t>
              </a:r>
              <a:endParaRPr lang="en-US" sz="2400" u="none">
                <a:effectLst/>
                <a:latin typeface="Times New Roman" pitchFamily="18" charset="0"/>
              </a:endParaRPr>
            </a:p>
          </p:txBody>
        </p:sp>
        <p:sp>
          <p:nvSpPr>
            <p:cNvPr id="377924" name="Rectangle 68"/>
            <p:cNvSpPr>
              <a:spLocks noChangeArrowheads="1"/>
            </p:cNvSpPr>
            <p:nvPr/>
          </p:nvSpPr>
          <p:spPr bwMode="auto">
            <a:xfrm rot="16200000">
              <a:off x="706" y="1346"/>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l</a:t>
              </a:r>
              <a:endParaRPr lang="en-US" sz="2400" u="none">
                <a:effectLst/>
                <a:latin typeface="Times New Roman" pitchFamily="18" charset="0"/>
              </a:endParaRPr>
            </a:p>
          </p:txBody>
        </p:sp>
        <p:sp>
          <p:nvSpPr>
            <p:cNvPr id="377925" name="Rectangle 69"/>
            <p:cNvSpPr>
              <a:spLocks noChangeArrowheads="1"/>
            </p:cNvSpPr>
            <p:nvPr/>
          </p:nvSpPr>
          <p:spPr bwMode="auto">
            <a:xfrm rot="16200000">
              <a:off x="707" y="1335"/>
              <a:ext cx="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 </a:t>
              </a:r>
              <a:endParaRPr lang="en-US" sz="2400" u="none">
                <a:effectLst/>
                <a:latin typeface="Times New Roman" pitchFamily="18" charset="0"/>
              </a:endParaRPr>
            </a:p>
          </p:txBody>
        </p:sp>
        <p:sp>
          <p:nvSpPr>
            <p:cNvPr id="377926" name="Rectangle 70"/>
            <p:cNvSpPr>
              <a:spLocks noChangeArrowheads="1"/>
            </p:cNvSpPr>
            <p:nvPr/>
          </p:nvSpPr>
          <p:spPr bwMode="auto">
            <a:xfrm rot="16200000">
              <a:off x="688" y="1300"/>
              <a:ext cx="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V</a:t>
              </a:r>
              <a:endParaRPr lang="en-US" sz="2400" u="none">
                <a:effectLst/>
                <a:latin typeface="Times New Roman" pitchFamily="18" charset="0"/>
              </a:endParaRPr>
            </a:p>
          </p:txBody>
        </p:sp>
        <p:sp>
          <p:nvSpPr>
            <p:cNvPr id="377927" name="Rectangle 71"/>
            <p:cNvSpPr>
              <a:spLocks noChangeArrowheads="1"/>
            </p:cNvSpPr>
            <p:nvPr/>
          </p:nvSpPr>
          <p:spPr bwMode="auto">
            <a:xfrm rot="16200000">
              <a:off x="699" y="1268"/>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a</a:t>
              </a:r>
              <a:endParaRPr lang="en-US" sz="2400" u="none">
                <a:effectLst/>
                <a:latin typeface="Times New Roman" pitchFamily="18" charset="0"/>
              </a:endParaRPr>
            </a:p>
          </p:txBody>
        </p:sp>
        <p:sp>
          <p:nvSpPr>
            <p:cNvPr id="377928" name="Rectangle 72"/>
            <p:cNvSpPr>
              <a:spLocks noChangeArrowheads="1"/>
            </p:cNvSpPr>
            <p:nvPr/>
          </p:nvSpPr>
          <p:spPr bwMode="auto">
            <a:xfrm rot="16200000">
              <a:off x="706" y="1243"/>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l</a:t>
              </a:r>
              <a:endParaRPr lang="en-US" sz="2400" u="none">
                <a:effectLst/>
                <a:latin typeface="Times New Roman" pitchFamily="18" charset="0"/>
              </a:endParaRPr>
            </a:p>
          </p:txBody>
        </p:sp>
        <p:sp>
          <p:nvSpPr>
            <p:cNvPr id="377929" name="Rectangle 73"/>
            <p:cNvSpPr>
              <a:spLocks noChangeArrowheads="1"/>
            </p:cNvSpPr>
            <p:nvPr/>
          </p:nvSpPr>
          <p:spPr bwMode="auto">
            <a:xfrm rot="16200000">
              <a:off x="697" y="1222"/>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u</a:t>
              </a:r>
              <a:endParaRPr lang="en-US" sz="2400" u="none">
                <a:effectLst/>
                <a:latin typeface="Times New Roman" pitchFamily="18" charset="0"/>
              </a:endParaRPr>
            </a:p>
          </p:txBody>
        </p:sp>
        <p:sp>
          <p:nvSpPr>
            <p:cNvPr id="377930" name="Rectangle 74"/>
            <p:cNvSpPr>
              <a:spLocks noChangeArrowheads="1"/>
            </p:cNvSpPr>
            <p:nvPr/>
          </p:nvSpPr>
          <p:spPr bwMode="auto">
            <a:xfrm rot="16200000">
              <a:off x="699" y="1192"/>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e</a:t>
              </a:r>
              <a:endParaRPr lang="en-US" sz="2400" u="none">
                <a:effectLst/>
                <a:latin typeface="Times New Roman" pitchFamily="18" charset="0"/>
              </a:endParaRPr>
            </a:p>
          </p:txBody>
        </p:sp>
        <p:sp>
          <p:nvSpPr>
            <p:cNvPr id="377931" name="Line 75"/>
            <p:cNvSpPr>
              <a:spLocks noChangeShapeType="1"/>
            </p:cNvSpPr>
            <p:nvPr/>
          </p:nvSpPr>
          <p:spPr bwMode="auto">
            <a:xfrm flipV="1">
              <a:off x="909" y="980"/>
              <a:ext cx="1" cy="9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932" name="Freeform 76"/>
            <p:cNvSpPr>
              <a:spLocks/>
            </p:cNvSpPr>
            <p:nvPr/>
          </p:nvSpPr>
          <p:spPr bwMode="auto">
            <a:xfrm>
              <a:off x="969" y="1045"/>
              <a:ext cx="1189" cy="731"/>
            </a:xfrm>
            <a:custGeom>
              <a:avLst/>
              <a:gdLst>
                <a:gd name="T0" fmla="*/ 16 w 1189"/>
                <a:gd name="T1" fmla="*/ 216 h 731"/>
                <a:gd name="T2" fmla="*/ 38 w 1189"/>
                <a:gd name="T3" fmla="*/ 276 h 731"/>
                <a:gd name="T4" fmla="*/ 65 w 1189"/>
                <a:gd name="T5" fmla="*/ 363 h 731"/>
                <a:gd name="T6" fmla="*/ 86 w 1189"/>
                <a:gd name="T7" fmla="*/ 352 h 731"/>
                <a:gd name="T8" fmla="*/ 108 w 1189"/>
                <a:gd name="T9" fmla="*/ 189 h 731"/>
                <a:gd name="T10" fmla="*/ 129 w 1189"/>
                <a:gd name="T11" fmla="*/ 303 h 731"/>
                <a:gd name="T12" fmla="*/ 156 w 1189"/>
                <a:gd name="T13" fmla="*/ 189 h 731"/>
                <a:gd name="T14" fmla="*/ 178 w 1189"/>
                <a:gd name="T15" fmla="*/ 114 h 731"/>
                <a:gd name="T16" fmla="*/ 200 w 1189"/>
                <a:gd name="T17" fmla="*/ 352 h 731"/>
                <a:gd name="T18" fmla="*/ 221 w 1189"/>
                <a:gd name="T19" fmla="*/ 439 h 731"/>
                <a:gd name="T20" fmla="*/ 248 w 1189"/>
                <a:gd name="T21" fmla="*/ 363 h 731"/>
                <a:gd name="T22" fmla="*/ 270 w 1189"/>
                <a:gd name="T23" fmla="*/ 292 h 731"/>
                <a:gd name="T24" fmla="*/ 292 w 1189"/>
                <a:gd name="T25" fmla="*/ 292 h 731"/>
                <a:gd name="T26" fmla="*/ 319 w 1189"/>
                <a:gd name="T27" fmla="*/ 498 h 731"/>
                <a:gd name="T28" fmla="*/ 340 w 1189"/>
                <a:gd name="T29" fmla="*/ 406 h 731"/>
                <a:gd name="T30" fmla="*/ 362 w 1189"/>
                <a:gd name="T31" fmla="*/ 352 h 731"/>
                <a:gd name="T32" fmla="*/ 384 w 1189"/>
                <a:gd name="T33" fmla="*/ 319 h 731"/>
                <a:gd name="T34" fmla="*/ 411 w 1189"/>
                <a:gd name="T35" fmla="*/ 406 h 731"/>
                <a:gd name="T36" fmla="*/ 432 w 1189"/>
                <a:gd name="T37" fmla="*/ 525 h 731"/>
                <a:gd name="T38" fmla="*/ 454 w 1189"/>
                <a:gd name="T39" fmla="*/ 395 h 731"/>
                <a:gd name="T40" fmla="*/ 481 w 1189"/>
                <a:gd name="T41" fmla="*/ 336 h 731"/>
                <a:gd name="T42" fmla="*/ 503 w 1189"/>
                <a:gd name="T43" fmla="*/ 336 h 731"/>
                <a:gd name="T44" fmla="*/ 524 w 1189"/>
                <a:gd name="T45" fmla="*/ 379 h 731"/>
                <a:gd name="T46" fmla="*/ 546 w 1189"/>
                <a:gd name="T47" fmla="*/ 422 h 731"/>
                <a:gd name="T48" fmla="*/ 573 w 1189"/>
                <a:gd name="T49" fmla="*/ 27 h 731"/>
                <a:gd name="T50" fmla="*/ 594 w 1189"/>
                <a:gd name="T51" fmla="*/ 103 h 731"/>
                <a:gd name="T52" fmla="*/ 616 w 1189"/>
                <a:gd name="T53" fmla="*/ 59 h 731"/>
                <a:gd name="T54" fmla="*/ 643 w 1189"/>
                <a:gd name="T55" fmla="*/ 249 h 731"/>
                <a:gd name="T56" fmla="*/ 665 w 1189"/>
                <a:gd name="T57" fmla="*/ 319 h 731"/>
                <a:gd name="T58" fmla="*/ 686 w 1189"/>
                <a:gd name="T59" fmla="*/ 406 h 731"/>
                <a:gd name="T60" fmla="*/ 708 w 1189"/>
                <a:gd name="T61" fmla="*/ 336 h 731"/>
                <a:gd name="T62" fmla="*/ 735 w 1189"/>
                <a:gd name="T63" fmla="*/ 319 h 731"/>
                <a:gd name="T64" fmla="*/ 757 w 1189"/>
                <a:gd name="T65" fmla="*/ 336 h 731"/>
                <a:gd name="T66" fmla="*/ 778 w 1189"/>
                <a:gd name="T67" fmla="*/ 379 h 731"/>
                <a:gd name="T68" fmla="*/ 805 w 1189"/>
                <a:gd name="T69" fmla="*/ 731 h 731"/>
                <a:gd name="T70" fmla="*/ 827 w 1189"/>
                <a:gd name="T71" fmla="*/ 363 h 731"/>
                <a:gd name="T72" fmla="*/ 849 w 1189"/>
                <a:gd name="T73" fmla="*/ 406 h 731"/>
                <a:gd name="T74" fmla="*/ 870 w 1189"/>
                <a:gd name="T75" fmla="*/ 336 h 731"/>
                <a:gd name="T76" fmla="*/ 897 w 1189"/>
                <a:gd name="T77" fmla="*/ 352 h 731"/>
                <a:gd name="T78" fmla="*/ 919 w 1189"/>
                <a:gd name="T79" fmla="*/ 276 h 731"/>
                <a:gd name="T80" fmla="*/ 940 w 1189"/>
                <a:gd name="T81" fmla="*/ 292 h 731"/>
                <a:gd name="T82" fmla="*/ 968 w 1189"/>
                <a:gd name="T83" fmla="*/ 130 h 731"/>
                <a:gd name="T84" fmla="*/ 989 w 1189"/>
                <a:gd name="T85" fmla="*/ 319 h 731"/>
                <a:gd name="T86" fmla="*/ 1011 w 1189"/>
                <a:gd name="T87" fmla="*/ 379 h 731"/>
                <a:gd name="T88" fmla="*/ 1032 w 1189"/>
                <a:gd name="T89" fmla="*/ 292 h 731"/>
                <a:gd name="T90" fmla="*/ 1059 w 1189"/>
                <a:gd name="T91" fmla="*/ 249 h 731"/>
                <a:gd name="T92" fmla="*/ 1081 w 1189"/>
                <a:gd name="T93" fmla="*/ 216 h 731"/>
                <a:gd name="T94" fmla="*/ 1103 w 1189"/>
                <a:gd name="T95" fmla="*/ 292 h 731"/>
                <a:gd name="T96" fmla="*/ 1124 w 1189"/>
                <a:gd name="T97" fmla="*/ 260 h 731"/>
                <a:gd name="T98" fmla="*/ 1151 w 1189"/>
                <a:gd name="T99" fmla="*/ 216 h 731"/>
                <a:gd name="T100" fmla="*/ 1173 w 1189"/>
                <a:gd name="T101" fmla="*/ 4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9" h="731">
                  <a:moveTo>
                    <a:pt x="0" y="146"/>
                  </a:moveTo>
                  <a:lnTo>
                    <a:pt x="10" y="206"/>
                  </a:lnTo>
                  <a:lnTo>
                    <a:pt x="16" y="216"/>
                  </a:lnTo>
                  <a:lnTo>
                    <a:pt x="21" y="206"/>
                  </a:lnTo>
                  <a:lnTo>
                    <a:pt x="32" y="146"/>
                  </a:lnTo>
                  <a:lnTo>
                    <a:pt x="38" y="276"/>
                  </a:lnTo>
                  <a:lnTo>
                    <a:pt x="48" y="157"/>
                  </a:lnTo>
                  <a:lnTo>
                    <a:pt x="54" y="292"/>
                  </a:lnTo>
                  <a:lnTo>
                    <a:pt x="65" y="363"/>
                  </a:lnTo>
                  <a:lnTo>
                    <a:pt x="70" y="276"/>
                  </a:lnTo>
                  <a:lnTo>
                    <a:pt x="75" y="352"/>
                  </a:lnTo>
                  <a:lnTo>
                    <a:pt x="86" y="352"/>
                  </a:lnTo>
                  <a:lnTo>
                    <a:pt x="92" y="276"/>
                  </a:lnTo>
                  <a:lnTo>
                    <a:pt x="102" y="379"/>
                  </a:lnTo>
                  <a:lnTo>
                    <a:pt x="108" y="189"/>
                  </a:lnTo>
                  <a:lnTo>
                    <a:pt x="119" y="233"/>
                  </a:lnTo>
                  <a:lnTo>
                    <a:pt x="124" y="336"/>
                  </a:lnTo>
                  <a:lnTo>
                    <a:pt x="129" y="303"/>
                  </a:lnTo>
                  <a:lnTo>
                    <a:pt x="140" y="352"/>
                  </a:lnTo>
                  <a:lnTo>
                    <a:pt x="146" y="206"/>
                  </a:lnTo>
                  <a:lnTo>
                    <a:pt x="156" y="189"/>
                  </a:lnTo>
                  <a:lnTo>
                    <a:pt x="162" y="276"/>
                  </a:lnTo>
                  <a:lnTo>
                    <a:pt x="167" y="157"/>
                  </a:lnTo>
                  <a:lnTo>
                    <a:pt x="178" y="114"/>
                  </a:lnTo>
                  <a:lnTo>
                    <a:pt x="184" y="644"/>
                  </a:lnTo>
                  <a:lnTo>
                    <a:pt x="194" y="406"/>
                  </a:lnTo>
                  <a:lnTo>
                    <a:pt x="200" y="352"/>
                  </a:lnTo>
                  <a:lnTo>
                    <a:pt x="211" y="406"/>
                  </a:lnTo>
                  <a:lnTo>
                    <a:pt x="216" y="439"/>
                  </a:lnTo>
                  <a:lnTo>
                    <a:pt x="221" y="439"/>
                  </a:lnTo>
                  <a:lnTo>
                    <a:pt x="232" y="379"/>
                  </a:lnTo>
                  <a:lnTo>
                    <a:pt x="238" y="395"/>
                  </a:lnTo>
                  <a:lnTo>
                    <a:pt x="248" y="363"/>
                  </a:lnTo>
                  <a:lnTo>
                    <a:pt x="254" y="363"/>
                  </a:lnTo>
                  <a:lnTo>
                    <a:pt x="265" y="379"/>
                  </a:lnTo>
                  <a:lnTo>
                    <a:pt x="270" y="292"/>
                  </a:lnTo>
                  <a:lnTo>
                    <a:pt x="275" y="319"/>
                  </a:lnTo>
                  <a:lnTo>
                    <a:pt x="286" y="319"/>
                  </a:lnTo>
                  <a:lnTo>
                    <a:pt x="292" y="292"/>
                  </a:lnTo>
                  <a:lnTo>
                    <a:pt x="302" y="319"/>
                  </a:lnTo>
                  <a:lnTo>
                    <a:pt x="308" y="319"/>
                  </a:lnTo>
                  <a:lnTo>
                    <a:pt x="319" y="498"/>
                  </a:lnTo>
                  <a:lnTo>
                    <a:pt x="324" y="525"/>
                  </a:lnTo>
                  <a:lnTo>
                    <a:pt x="330" y="379"/>
                  </a:lnTo>
                  <a:lnTo>
                    <a:pt x="340" y="406"/>
                  </a:lnTo>
                  <a:lnTo>
                    <a:pt x="346" y="379"/>
                  </a:lnTo>
                  <a:lnTo>
                    <a:pt x="357" y="216"/>
                  </a:lnTo>
                  <a:lnTo>
                    <a:pt x="362" y="352"/>
                  </a:lnTo>
                  <a:lnTo>
                    <a:pt x="373" y="319"/>
                  </a:lnTo>
                  <a:lnTo>
                    <a:pt x="378" y="233"/>
                  </a:lnTo>
                  <a:lnTo>
                    <a:pt x="384" y="319"/>
                  </a:lnTo>
                  <a:lnTo>
                    <a:pt x="394" y="379"/>
                  </a:lnTo>
                  <a:lnTo>
                    <a:pt x="400" y="466"/>
                  </a:lnTo>
                  <a:lnTo>
                    <a:pt x="411" y="406"/>
                  </a:lnTo>
                  <a:lnTo>
                    <a:pt x="416" y="455"/>
                  </a:lnTo>
                  <a:lnTo>
                    <a:pt x="427" y="395"/>
                  </a:lnTo>
                  <a:lnTo>
                    <a:pt x="432" y="525"/>
                  </a:lnTo>
                  <a:lnTo>
                    <a:pt x="438" y="173"/>
                  </a:lnTo>
                  <a:lnTo>
                    <a:pt x="448" y="206"/>
                  </a:lnTo>
                  <a:lnTo>
                    <a:pt x="454" y="395"/>
                  </a:lnTo>
                  <a:lnTo>
                    <a:pt x="465" y="422"/>
                  </a:lnTo>
                  <a:lnTo>
                    <a:pt x="470" y="336"/>
                  </a:lnTo>
                  <a:lnTo>
                    <a:pt x="481" y="336"/>
                  </a:lnTo>
                  <a:lnTo>
                    <a:pt x="486" y="352"/>
                  </a:lnTo>
                  <a:lnTo>
                    <a:pt x="492" y="379"/>
                  </a:lnTo>
                  <a:lnTo>
                    <a:pt x="503" y="336"/>
                  </a:lnTo>
                  <a:lnTo>
                    <a:pt x="508" y="379"/>
                  </a:lnTo>
                  <a:lnTo>
                    <a:pt x="519" y="439"/>
                  </a:lnTo>
                  <a:lnTo>
                    <a:pt x="524" y="379"/>
                  </a:lnTo>
                  <a:lnTo>
                    <a:pt x="535" y="292"/>
                  </a:lnTo>
                  <a:lnTo>
                    <a:pt x="540" y="379"/>
                  </a:lnTo>
                  <a:lnTo>
                    <a:pt x="546" y="422"/>
                  </a:lnTo>
                  <a:lnTo>
                    <a:pt x="557" y="303"/>
                  </a:lnTo>
                  <a:lnTo>
                    <a:pt x="562" y="216"/>
                  </a:lnTo>
                  <a:lnTo>
                    <a:pt x="573" y="27"/>
                  </a:lnTo>
                  <a:lnTo>
                    <a:pt x="578" y="27"/>
                  </a:lnTo>
                  <a:lnTo>
                    <a:pt x="589" y="0"/>
                  </a:lnTo>
                  <a:lnTo>
                    <a:pt x="594" y="103"/>
                  </a:lnTo>
                  <a:lnTo>
                    <a:pt x="600" y="59"/>
                  </a:lnTo>
                  <a:lnTo>
                    <a:pt x="611" y="0"/>
                  </a:lnTo>
                  <a:lnTo>
                    <a:pt x="616" y="59"/>
                  </a:lnTo>
                  <a:lnTo>
                    <a:pt x="627" y="11"/>
                  </a:lnTo>
                  <a:lnTo>
                    <a:pt x="632" y="276"/>
                  </a:lnTo>
                  <a:lnTo>
                    <a:pt x="643" y="249"/>
                  </a:lnTo>
                  <a:lnTo>
                    <a:pt x="649" y="395"/>
                  </a:lnTo>
                  <a:lnTo>
                    <a:pt x="654" y="439"/>
                  </a:lnTo>
                  <a:lnTo>
                    <a:pt x="665" y="319"/>
                  </a:lnTo>
                  <a:lnTo>
                    <a:pt x="670" y="455"/>
                  </a:lnTo>
                  <a:lnTo>
                    <a:pt x="681" y="395"/>
                  </a:lnTo>
                  <a:lnTo>
                    <a:pt x="686" y="406"/>
                  </a:lnTo>
                  <a:lnTo>
                    <a:pt x="697" y="352"/>
                  </a:lnTo>
                  <a:lnTo>
                    <a:pt x="703" y="336"/>
                  </a:lnTo>
                  <a:lnTo>
                    <a:pt x="708" y="336"/>
                  </a:lnTo>
                  <a:lnTo>
                    <a:pt x="719" y="319"/>
                  </a:lnTo>
                  <a:lnTo>
                    <a:pt x="724" y="352"/>
                  </a:lnTo>
                  <a:lnTo>
                    <a:pt x="735" y="319"/>
                  </a:lnTo>
                  <a:lnTo>
                    <a:pt x="740" y="379"/>
                  </a:lnTo>
                  <a:lnTo>
                    <a:pt x="751" y="276"/>
                  </a:lnTo>
                  <a:lnTo>
                    <a:pt x="757" y="336"/>
                  </a:lnTo>
                  <a:lnTo>
                    <a:pt x="762" y="395"/>
                  </a:lnTo>
                  <a:lnTo>
                    <a:pt x="773" y="292"/>
                  </a:lnTo>
                  <a:lnTo>
                    <a:pt x="778" y="379"/>
                  </a:lnTo>
                  <a:lnTo>
                    <a:pt x="789" y="379"/>
                  </a:lnTo>
                  <a:lnTo>
                    <a:pt x="795" y="216"/>
                  </a:lnTo>
                  <a:lnTo>
                    <a:pt x="805" y="731"/>
                  </a:lnTo>
                  <a:lnTo>
                    <a:pt x="811" y="525"/>
                  </a:lnTo>
                  <a:lnTo>
                    <a:pt x="816" y="260"/>
                  </a:lnTo>
                  <a:lnTo>
                    <a:pt x="827" y="363"/>
                  </a:lnTo>
                  <a:lnTo>
                    <a:pt x="832" y="303"/>
                  </a:lnTo>
                  <a:lnTo>
                    <a:pt x="843" y="319"/>
                  </a:lnTo>
                  <a:lnTo>
                    <a:pt x="849" y="406"/>
                  </a:lnTo>
                  <a:lnTo>
                    <a:pt x="859" y="336"/>
                  </a:lnTo>
                  <a:lnTo>
                    <a:pt x="865" y="352"/>
                  </a:lnTo>
                  <a:lnTo>
                    <a:pt x="870" y="336"/>
                  </a:lnTo>
                  <a:lnTo>
                    <a:pt x="881" y="233"/>
                  </a:lnTo>
                  <a:lnTo>
                    <a:pt x="886" y="319"/>
                  </a:lnTo>
                  <a:lnTo>
                    <a:pt x="897" y="352"/>
                  </a:lnTo>
                  <a:lnTo>
                    <a:pt x="903" y="352"/>
                  </a:lnTo>
                  <a:lnTo>
                    <a:pt x="913" y="352"/>
                  </a:lnTo>
                  <a:lnTo>
                    <a:pt x="919" y="276"/>
                  </a:lnTo>
                  <a:lnTo>
                    <a:pt x="924" y="319"/>
                  </a:lnTo>
                  <a:lnTo>
                    <a:pt x="935" y="303"/>
                  </a:lnTo>
                  <a:lnTo>
                    <a:pt x="940" y="292"/>
                  </a:lnTo>
                  <a:lnTo>
                    <a:pt x="951" y="319"/>
                  </a:lnTo>
                  <a:lnTo>
                    <a:pt x="957" y="699"/>
                  </a:lnTo>
                  <a:lnTo>
                    <a:pt x="968" y="130"/>
                  </a:lnTo>
                  <a:lnTo>
                    <a:pt x="973" y="11"/>
                  </a:lnTo>
                  <a:lnTo>
                    <a:pt x="978" y="27"/>
                  </a:lnTo>
                  <a:lnTo>
                    <a:pt x="989" y="319"/>
                  </a:lnTo>
                  <a:lnTo>
                    <a:pt x="995" y="319"/>
                  </a:lnTo>
                  <a:lnTo>
                    <a:pt x="1005" y="303"/>
                  </a:lnTo>
                  <a:lnTo>
                    <a:pt x="1011" y="379"/>
                  </a:lnTo>
                  <a:lnTo>
                    <a:pt x="1022" y="352"/>
                  </a:lnTo>
                  <a:lnTo>
                    <a:pt x="1027" y="336"/>
                  </a:lnTo>
                  <a:lnTo>
                    <a:pt x="1032" y="292"/>
                  </a:lnTo>
                  <a:lnTo>
                    <a:pt x="1043" y="303"/>
                  </a:lnTo>
                  <a:lnTo>
                    <a:pt x="1049" y="292"/>
                  </a:lnTo>
                  <a:lnTo>
                    <a:pt x="1059" y="249"/>
                  </a:lnTo>
                  <a:lnTo>
                    <a:pt x="1065" y="249"/>
                  </a:lnTo>
                  <a:lnTo>
                    <a:pt x="1070" y="216"/>
                  </a:lnTo>
                  <a:lnTo>
                    <a:pt x="1081" y="216"/>
                  </a:lnTo>
                  <a:lnTo>
                    <a:pt x="1086" y="276"/>
                  </a:lnTo>
                  <a:lnTo>
                    <a:pt x="1097" y="379"/>
                  </a:lnTo>
                  <a:lnTo>
                    <a:pt x="1103" y="292"/>
                  </a:lnTo>
                  <a:lnTo>
                    <a:pt x="1114" y="233"/>
                  </a:lnTo>
                  <a:lnTo>
                    <a:pt x="1119" y="336"/>
                  </a:lnTo>
                  <a:lnTo>
                    <a:pt x="1124" y="260"/>
                  </a:lnTo>
                  <a:lnTo>
                    <a:pt x="1135" y="406"/>
                  </a:lnTo>
                  <a:lnTo>
                    <a:pt x="1141" y="699"/>
                  </a:lnTo>
                  <a:lnTo>
                    <a:pt x="1151" y="216"/>
                  </a:lnTo>
                  <a:lnTo>
                    <a:pt x="1157" y="260"/>
                  </a:lnTo>
                  <a:lnTo>
                    <a:pt x="1168" y="303"/>
                  </a:lnTo>
                  <a:lnTo>
                    <a:pt x="1173" y="455"/>
                  </a:lnTo>
                  <a:lnTo>
                    <a:pt x="1178" y="352"/>
                  </a:lnTo>
                  <a:lnTo>
                    <a:pt x="1189" y="18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33" name="Freeform 77"/>
            <p:cNvSpPr>
              <a:spLocks/>
            </p:cNvSpPr>
            <p:nvPr/>
          </p:nvSpPr>
          <p:spPr bwMode="auto">
            <a:xfrm>
              <a:off x="963" y="1359"/>
              <a:ext cx="773" cy="1"/>
            </a:xfrm>
            <a:custGeom>
              <a:avLst/>
              <a:gdLst>
                <a:gd name="T0" fmla="*/ 16 w 773"/>
                <a:gd name="T1" fmla="*/ 33 w 773"/>
                <a:gd name="T2" fmla="*/ 49 w 773"/>
                <a:gd name="T3" fmla="*/ 65 w 773"/>
                <a:gd name="T4" fmla="*/ 81 w 773"/>
                <a:gd name="T5" fmla="*/ 98 w 773"/>
                <a:gd name="T6" fmla="*/ 108 w 773"/>
                <a:gd name="T7" fmla="*/ 125 w 773"/>
                <a:gd name="T8" fmla="*/ 141 w 773"/>
                <a:gd name="T9" fmla="*/ 157 w 773"/>
                <a:gd name="T10" fmla="*/ 173 w 773"/>
                <a:gd name="T11" fmla="*/ 190 w 773"/>
                <a:gd name="T12" fmla="*/ 200 w 773"/>
                <a:gd name="T13" fmla="*/ 217 w 773"/>
                <a:gd name="T14" fmla="*/ 233 w 773"/>
                <a:gd name="T15" fmla="*/ 249 w 773"/>
                <a:gd name="T16" fmla="*/ 265 w 773"/>
                <a:gd name="T17" fmla="*/ 281 w 773"/>
                <a:gd name="T18" fmla="*/ 298 w 773"/>
                <a:gd name="T19" fmla="*/ 308 w 773"/>
                <a:gd name="T20" fmla="*/ 325 w 773"/>
                <a:gd name="T21" fmla="*/ 341 w 773"/>
                <a:gd name="T22" fmla="*/ 357 w 773"/>
                <a:gd name="T23" fmla="*/ 373 w 773"/>
                <a:gd name="T24" fmla="*/ 390 w 773"/>
                <a:gd name="T25" fmla="*/ 406 w 773"/>
                <a:gd name="T26" fmla="*/ 417 w 773"/>
                <a:gd name="T27" fmla="*/ 433 w 773"/>
                <a:gd name="T28" fmla="*/ 449 w 773"/>
                <a:gd name="T29" fmla="*/ 465 w 773"/>
                <a:gd name="T30" fmla="*/ 481 w 773"/>
                <a:gd name="T31" fmla="*/ 498 w 773"/>
                <a:gd name="T32" fmla="*/ 514 w 773"/>
                <a:gd name="T33" fmla="*/ 525 w 773"/>
                <a:gd name="T34" fmla="*/ 541 w 773"/>
                <a:gd name="T35" fmla="*/ 557 w 773"/>
                <a:gd name="T36" fmla="*/ 573 w 773"/>
                <a:gd name="T37" fmla="*/ 590 w 773"/>
                <a:gd name="T38" fmla="*/ 606 w 773"/>
                <a:gd name="T39" fmla="*/ 622 w 773"/>
                <a:gd name="T40" fmla="*/ 633 w 773"/>
                <a:gd name="T41" fmla="*/ 649 w 773"/>
                <a:gd name="T42" fmla="*/ 665 w 773"/>
                <a:gd name="T43" fmla="*/ 682 w 773"/>
                <a:gd name="T44" fmla="*/ 698 w 773"/>
                <a:gd name="T45" fmla="*/ 714 w 773"/>
                <a:gd name="T46" fmla="*/ 730 w 773"/>
                <a:gd name="T47" fmla="*/ 741 w 773"/>
                <a:gd name="T48" fmla="*/ 757 w 773"/>
                <a:gd name="T49" fmla="*/ 773 w 7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773">
                  <a:moveTo>
                    <a:pt x="0" y="0"/>
                  </a:moveTo>
                  <a:lnTo>
                    <a:pt x="11" y="0"/>
                  </a:lnTo>
                  <a:lnTo>
                    <a:pt x="11" y="0"/>
                  </a:lnTo>
                  <a:lnTo>
                    <a:pt x="16" y="0"/>
                  </a:lnTo>
                  <a:lnTo>
                    <a:pt x="16" y="0"/>
                  </a:lnTo>
                  <a:lnTo>
                    <a:pt x="27" y="0"/>
                  </a:lnTo>
                  <a:lnTo>
                    <a:pt x="27" y="0"/>
                  </a:lnTo>
                  <a:lnTo>
                    <a:pt x="33" y="0"/>
                  </a:lnTo>
                  <a:lnTo>
                    <a:pt x="33" y="0"/>
                  </a:lnTo>
                  <a:lnTo>
                    <a:pt x="44" y="0"/>
                  </a:lnTo>
                  <a:lnTo>
                    <a:pt x="44" y="0"/>
                  </a:lnTo>
                  <a:lnTo>
                    <a:pt x="49" y="0"/>
                  </a:lnTo>
                  <a:lnTo>
                    <a:pt x="49" y="0"/>
                  </a:lnTo>
                  <a:lnTo>
                    <a:pt x="54" y="0"/>
                  </a:lnTo>
                  <a:lnTo>
                    <a:pt x="54" y="0"/>
                  </a:lnTo>
                  <a:lnTo>
                    <a:pt x="65" y="0"/>
                  </a:lnTo>
                  <a:lnTo>
                    <a:pt x="65" y="0"/>
                  </a:lnTo>
                  <a:lnTo>
                    <a:pt x="71" y="0"/>
                  </a:lnTo>
                  <a:lnTo>
                    <a:pt x="71" y="0"/>
                  </a:lnTo>
                  <a:lnTo>
                    <a:pt x="81" y="0"/>
                  </a:lnTo>
                  <a:lnTo>
                    <a:pt x="81" y="0"/>
                  </a:lnTo>
                  <a:lnTo>
                    <a:pt x="87" y="0"/>
                  </a:lnTo>
                  <a:lnTo>
                    <a:pt x="87" y="0"/>
                  </a:lnTo>
                  <a:lnTo>
                    <a:pt x="98" y="0"/>
                  </a:lnTo>
                  <a:lnTo>
                    <a:pt x="98" y="0"/>
                  </a:lnTo>
                  <a:lnTo>
                    <a:pt x="103" y="0"/>
                  </a:lnTo>
                  <a:lnTo>
                    <a:pt x="103" y="0"/>
                  </a:lnTo>
                  <a:lnTo>
                    <a:pt x="108" y="0"/>
                  </a:lnTo>
                  <a:lnTo>
                    <a:pt x="108" y="0"/>
                  </a:lnTo>
                  <a:lnTo>
                    <a:pt x="119" y="0"/>
                  </a:lnTo>
                  <a:lnTo>
                    <a:pt x="119" y="0"/>
                  </a:lnTo>
                  <a:lnTo>
                    <a:pt x="125" y="0"/>
                  </a:lnTo>
                  <a:lnTo>
                    <a:pt x="125" y="0"/>
                  </a:lnTo>
                  <a:lnTo>
                    <a:pt x="135" y="0"/>
                  </a:lnTo>
                  <a:lnTo>
                    <a:pt x="135" y="0"/>
                  </a:lnTo>
                  <a:lnTo>
                    <a:pt x="141" y="0"/>
                  </a:lnTo>
                  <a:lnTo>
                    <a:pt x="141" y="0"/>
                  </a:lnTo>
                  <a:lnTo>
                    <a:pt x="152" y="0"/>
                  </a:lnTo>
                  <a:lnTo>
                    <a:pt x="152" y="0"/>
                  </a:lnTo>
                  <a:lnTo>
                    <a:pt x="157" y="0"/>
                  </a:lnTo>
                  <a:lnTo>
                    <a:pt x="157" y="0"/>
                  </a:lnTo>
                  <a:lnTo>
                    <a:pt x="162" y="0"/>
                  </a:lnTo>
                  <a:lnTo>
                    <a:pt x="162" y="0"/>
                  </a:lnTo>
                  <a:lnTo>
                    <a:pt x="173" y="0"/>
                  </a:lnTo>
                  <a:lnTo>
                    <a:pt x="173" y="0"/>
                  </a:lnTo>
                  <a:lnTo>
                    <a:pt x="179" y="0"/>
                  </a:lnTo>
                  <a:lnTo>
                    <a:pt x="179" y="0"/>
                  </a:lnTo>
                  <a:lnTo>
                    <a:pt x="190" y="0"/>
                  </a:lnTo>
                  <a:lnTo>
                    <a:pt x="190" y="0"/>
                  </a:lnTo>
                  <a:lnTo>
                    <a:pt x="195" y="0"/>
                  </a:lnTo>
                  <a:lnTo>
                    <a:pt x="195" y="0"/>
                  </a:lnTo>
                  <a:lnTo>
                    <a:pt x="200" y="0"/>
                  </a:lnTo>
                  <a:lnTo>
                    <a:pt x="200" y="0"/>
                  </a:lnTo>
                  <a:lnTo>
                    <a:pt x="211" y="0"/>
                  </a:lnTo>
                  <a:lnTo>
                    <a:pt x="211" y="0"/>
                  </a:lnTo>
                  <a:lnTo>
                    <a:pt x="217" y="0"/>
                  </a:lnTo>
                  <a:lnTo>
                    <a:pt x="217" y="0"/>
                  </a:lnTo>
                  <a:lnTo>
                    <a:pt x="227" y="0"/>
                  </a:lnTo>
                  <a:lnTo>
                    <a:pt x="227" y="0"/>
                  </a:lnTo>
                  <a:lnTo>
                    <a:pt x="233" y="0"/>
                  </a:lnTo>
                  <a:lnTo>
                    <a:pt x="233" y="0"/>
                  </a:lnTo>
                  <a:lnTo>
                    <a:pt x="244" y="0"/>
                  </a:lnTo>
                  <a:lnTo>
                    <a:pt x="244" y="0"/>
                  </a:lnTo>
                  <a:lnTo>
                    <a:pt x="249" y="0"/>
                  </a:lnTo>
                  <a:lnTo>
                    <a:pt x="249" y="0"/>
                  </a:lnTo>
                  <a:lnTo>
                    <a:pt x="254" y="0"/>
                  </a:lnTo>
                  <a:lnTo>
                    <a:pt x="254" y="0"/>
                  </a:lnTo>
                  <a:lnTo>
                    <a:pt x="265" y="0"/>
                  </a:lnTo>
                  <a:lnTo>
                    <a:pt x="265" y="0"/>
                  </a:lnTo>
                  <a:lnTo>
                    <a:pt x="271" y="0"/>
                  </a:lnTo>
                  <a:lnTo>
                    <a:pt x="271" y="0"/>
                  </a:lnTo>
                  <a:lnTo>
                    <a:pt x="281" y="0"/>
                  </a:lnTo>
                  <a:lnTo>
                    <a:pt x="281" y="0"/>
                  </a:lnTo>
                  <a:lnTo>
                    <a:pt x="287" y="0"/>
                  </a:lnTo>
                  <a:lnTo>
                    <a:pt x="287" y="0"/>
                  </a:lnTo>
                  <a:lnTo>
                    <a:pt x="298" y="0"/>
                  </a:lnTo>
                  <a:lnTo>
                    <a:pt x="298" y="0"/>
                  </a:lnTo>
                  <a:lnTo>
                    <a:pt x="303" y="0"/>
                  </a:lnTo>
                  <a:lnTo>
                    <a:pt x="303" y="0"/>
                  </a:lnTo>
                  <a:lnTo>
                    <a:pt x="308" y="0"/>
                  </a:lnTo>
                  <a:lnTo>
                    <a:pt x="308" y="0"/>
                  </a:lnTo>
                  <a:lnTo>
                    <a:pt x="319" y="0"/>
                  </a:lnTo>
                  <a:lnTo>
                    <a:pt x="319" y="0"/>
                  </a:lnTo>
                  <a:lnTo>
                    <a:pt x="325" y="0"/>
                  </a:lnTo>
                  <a:lnTo>
                    <a:pt x="325" y="0"/>
                  </a:lnTo>
                  <a:lnTo>
                    <a:pt x="336" y="0"/>
                  </a:lnTo>
                  <a:lnTo>
                    <a:pt x="336" y="0"/>
                  </a:lnTo>
                  <a:lnTo>
                    <a:pt x="341" y="0"/>
                  </a:lnTo>
                  <a:lnTo>
                    <a:pt x="341" y="0"/>
                  </a:lnTo>
                  <a:lnTo>
                    <a:pt x="352" y="0"/>
                  </a:lnTo>
                  <a:lnTo>
                    <a:pt x="352" y="0"/>
                  </a:lnTo>
                  <a:lnTo>
                    <a:pt x="357" y="0"/>
                  </a:lnTo>
                  <a:lnTo>
                    <a:pt x="357" y="0"/>
                  </a:lnTo>
                  <a:lnTo>
                    <a:pt x="363" y="0"/>
                  </a:lnTo>
                  <a:lnTo>
                    <a:pt x="363" y="0"/>
                  </a:lnTo>
                  <a:lnTo>
                    <a:pt x="373" y="0"/>
                  </a:lnTo>
                  <a:lnTo>
                    <a:pt x="373" y="0"/>
                  </a:lnTo>
                  <a:lnTo>
                    <a:pt x="379" y="0"/>
                  </a:lnTo>
                  <a:lnTo>
                    <a:pt x="379" y="0"/>
                  </a:lnTo>
                  <a:lnTo>
                    <a:pt x="390" y="0"/>
                  </a:lnTo>
                  <a:lnTo>
                    <a:pt x="390" y="0"/>
                  </a:lnTo>
                  <a:lnTo>
                    <a:pt x="395" y="0"/>
                  </a:lnTo>
                  <a:lnTo>
                    <a:pt x="395" y="0"/>
                  </a:lnTo>
                  <a:lnTo>
                    <a:pt x="406" y="0"/>
                  </a:lnTo>
                  <a:lnTo>
                    <a:pt x="406" y="0"/>
                  </a:lnTo>
                  <a:lnTo>
                    <a:pt x="411" y="0"/>
                  </a:lnTo>
                  <a:lnTo>
                    <a:pt x="411" y="0"/>
                  </a:lnTo>
                  <a:lnTo>
                    <a:pt x="417" y="0"/>
                  </a:lnTo>
                  <a:lnTo>
                    <a:pt x="417" y="0"/>
                  </a:lnTo>
                  <a:lnTo>
                    <a:pt x="427" y="0"/>
                  </a:lnTo>
                  <a:lnTo>
                    <a:pt x="427" y="0"/>
                  </a:lnTo>
                  <a:lnTo>
                    <a:pt x="433" y="0"/>
                  </a:lnTo>
                  <a:lnTo>
                    <a:pt x="433" y="0"/>
                  </a:lnTo>
                  <a:lnTo>
                    <a:pt x="444" y="0"/>
                  </a:lnTo>
                  <a:lnTo>
                    <a:pt x="444" y="0"/>
                  </a:lnTo>
                  <a:lnTo>
                    <a:pt x="449" y="0"/>
                  </a:lnTo>
                  <a:lnTo>
                    <a:pt x="449" y="0"/>
                  </a:lnTo>
                  <a:lnTo>
                    <a:pt x="460" y="0"/>
                  </a:lnTo>
                  <a:lnTo>
                    <a:pt x="460" y="0"/>
                  </a:lnTo>
                  <a:lnTo>
                    <a:pt x="465" y="0"/>
                  </a:lnTo>
                  <a:lnTo>
                    <a:pt x="465" y="0"/>
                  </a:lnTo>
                  <a:lnTo>
                    <a:pt x="471" y="0"/>
                  </a:lnTo>
                  <a:lnTo>
                    <a:pt x="471" y="0"/>
                  </a:lnTo>
                  <a:lnTo>
                    <a:pt x="481" y="0"/>
                  </a:lnTo>
                  <a:lnTo>
                    <a:pt x="481" y="0"/>
                  </a:lnTo>
                  <a:lnTo>
                    <a:pt x="487" y="0"/>
                  </a:lnTo>
                  <a:lnTo>
                    <a:pt x="487" y="0"/>
                  </a:lnTo>
                  <a:lnTo>
                    <a:pt x="498" y="0"/>
                  </a:lnTo>
                  <a:lnTo>
                    <a:pt x="498" y="0"/>
                  </a:lnTo>
                  <a:lnTo>
                    <a:pt x="503" y="0"/>
                  </a:lnTo>
                  <a:lnTo>
                    <a:pt x="503" y="0"/>
                  </a:lnTo>
                  <a:lnTo>
                    <a:pt x="514" y="0"/>
                  </a:lnTo>
                  <a:lnTo>
                    <a:pt x="514" y="0"/>
                  </a:lnTo>
                  <a:lnTo>
                    <a:pt x="519" y="0"/>
                  </a:lnTo>
                  <a:lnTo>
                    <a:pt x="519" y="0"/>
                  </a:lnTo>
                  <a:lnTo>
                    <a:pt x="525" y="0"/>
                  </a:lnTo>
                  <a:lnTo>
                    <a:pt x="525" y="0"/>
                  </a:lnTo>
                  <a:lnTo>
                    <a:pt x="536" y="0"/>
                  </a:lnTo>
                  <a:lnTo>
                    <a:pt x="536" y="0"/>
                  </a:lnTo>
                  <a:lnTo>
                    <a:pt x="541" y="0"/>
                  </a:lnTo>
                  <a:lnTo>
                    <a:pt x="541" y="0"/>
                  </a:lnTo>
                  <a:lnTo>
                    <a:pt x="552" y="0"/>
                  </a:lnTo>
                  <a:lnTo>
                    <a:pt x="552" y="0"/>
                  </a:lnTo>
                  <a:lnTo>
                    <a:pt x="557" y="0"/>
                  </a:lnTo>
                  <a:lnTo>
                    <a:pt x="557" y="0"/>
                  </a:lnTo>
                  <a:lnTo>
                    <a:pt x="568" y="0"/>
                  </a:lnTo>
                  <a:lnTo>
                    <a:pt x="568" y="0"/>
                  </a:lnTo>
                  <a:lnTo>
                    <a:pt x="573" y="0"/>
                  </a:lnTo>
                  <a:lnTo>
                    <a:pt x="573" y="0"/>
                  </a:lnTo>
                  <a:lnTo>
                    <a:pt x="579" y="0"/>
                  </a:lnTo>
                  <a:lnTo>
                    <a:pt x="579" y="0"/>
                  </a:lnTo>
                  <a:lnTo>
                    <a:pt x="590" y="0"/>
                  </a:lnTo>
                  <a:lnTo>
                    <a:pt x="590" y="0"/>
                  </a:lnTo>
                  <a:lnTo>
                    <a:pt x="595" y="0"/>
                  </a:lnTo>
                  <a:lnTo>
                    <a:pt x="595" y="0"/>
                  </a:lnTo>
                  <a:lnTo>
                    <a:pt x="606" y="0"/>
                  </a:lnTo>
                  <a:lnTo>
                    <a:pt x="606" y="0"/>
                  </a:lnTo>
                  <a:lnTo>
                    <a:pt x="611" y="0"/>
                  </a:lnTo>
                  <a:lnTo>
                    <a:pt x="611" y="0"/>
                  </a:lnTo>
                  <a:lnTo>
                    <a:pt x="622" y="0"/>
                  </a:lnTo>
                  <a:lnTo>
                    <a:pt x="622" y="0"/>
                  </a:lnTo>
                  <a:lnTo>
                    <a:pt x="627" y="0"/>
                  </a:lnTo>
                  <a:lnTo>
                    <a:pt x="627" y="0"/>
                  </a:lnTo>
                  <a:lnTo>
                    <a:pt x="633" y="0"/>
                  </a:lnTo>
                  <a:lnTo>
                    <a:pt x="633" y="0"/>
                  </a:lnTo>
                  <a:lnTo>
                    <a:pt x="644" y="0"/>
                  </a:lnTo>
                  <a:lnTo>
                    <a:pt x="644" y="0"/>
                  </a:lnTo>
                  <a:lnTo>
                    <a:pt x="649" y="0"/>
                  </a:lnTo>
                  <a:lnTo>
                    <a:pt x="649" y="0"/>
                  </a:lnTo>
                  <a:lnTo>
                    <a:pt x="660" y="0"/>
                  </a:lnTo>
                  <a:lnTo>
                    <a:pt x="660" y="0"/>
                  </a:lnTo>
                  <a:lnTo>
                    <a:pt x="665" y="0"/>
                  </a:lnTo>
                  <a:lnTo>
                    <a:pt x="665" y="0"/>
                  </a:lnTo>
                  <a:lnTo>
                    <a:pt x="676" y="0"/>
                  </a:lnTo>
                  <a:lnTo>
                    <a:pt x="676" y="0"/>
                  </a:lnTo>
                  <a:lnTo>
                    <a:pt x="682" y="0"/>
                  </a:lnTo>
                  <a:lnTo>
                    <a:pt x="682" y="0"/>
                  </a:lnTo>
                  <a:lnTo>
                    <a:pt x="687" y="0"/>
                  </a:lnTo>
                  <a:lnTo>
                    <a:pt x="687" y="0"/>
                  </a:lnTo>
                  <a:lnTo>
                    <a:pt x="698" y="0"/>
                  </a:lnTo>
                  <a:lnTo>
                    <a:pt x="698" y="0"/>
                  </a:lnTo>
                  <a:lnTo>
                    <a:pt x="703" y="0"/>
                  </a:lnTo>
                  <a:lnTo>
                    <a:pt x="703" y="0"/>
                  </a:lnTo>
                  <a:lnTo>
                    <a:pt x="714" y="0"/>
                  </a:lnTo>
                  <a:lnTo>
                    <a:pt x="714" y="0"/>
                  </a:lnTo>
                  <a:lnTo>
                    <a:pt x="719" y="0"/>
                  </a:lnTo>
                  <a:lnTo>
                    <a:pt x="719" y="0"/>
                  </a:lnTo>
                  <a:lnTo>
                    <a:pt x="730" y="0"/>
                  </a:lnTo>
                  <a:lnTo>
                    <a:pt x="730" y="0"/>
                  </a:lnTo>
                  <a:lnTo>
                    <a:pt x="736" y="0"/>
                  </a:lnTo>
                  <a:lnTo>
                    <a:pt x="736" y="0"/>
                  </a:lnTo>
                  <a:lnTo>
                    <a:pt x="741" y="0"/>
                  </a:lnTo>
                  <a:lnTo>
                    <a:pt x="741" y="0"/>
                  </a:lnTo>
                  <a:lnTo>
                    <a:pt x="752" y="0"/>
                  </a:lnTo>
                  <a:lnTo>
                    <a:pt x="752" y="0"/>
                  </a:lnTo>
                  <a:lnTo>
                    <a:pt x="757" y="0"/>
                  </a:lnTo>
                  <a:lnTo>
                    <a:pt x="757" y="0"/>
                  </a:lnTo>
                  <a:lnTo>
                    <a:pt x="768" y="0"/>
                  </a:lnTo>
                  <a:lnTo>
                    <a:pt x="768" y="0"/>
                  </a:lnTo>
                  <a:lnTo>
                    <a:pt x="773" y="0"/>
                  </a:lnTo>
                </a:path>
              </a:pathLst>
            </a:custGeom>
            <a:noFill/>
            <a:ln w="793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34" name="Freeform 78"/>
            <p:cNvSpPr>
              <a:spLocks/>
            </p:cNvSpPr>
            <p:nvPr/>
          </p:nvSpPr>
          <p:spPr bwMode="auto">
            <a:xfrm>
              <a:off x="1736" y="1359"/>
              <a:ext cx="428" cy="1"/>
            </a:xfrm>
            <a:custGeom>
              <a:avLst/>
              <a:gdLst>
                <a:gd name="T0" fmla="*/ 0 w 428"/>
                <a:gd name="T1" fmla="*/ 11 w 428"/>
                <a:gd name="T2" fmla="*/ 17 w 428"/>
                <a:gd name="T3" fmla="*/ 22 w 428"/>
                <a:gd name="T4" fmla="*/ 33 w 428"/>
                <a:gd name="T5" fmla="*/ 38 w 428"/>
                <a:gd name="T6" fmla="*/ 49 w 428"/>
                <a:gd name="T7" fmla="*/ 55 w 428"/>
                <a:gd name="T8" fmla="*/ 65 w 428"/>
                <a:gd name="T9" fmla="*/ 71 w 428"/>
                <a:gd name="T10" fmla="*/ 76 w 428"/>
                <a:gd name="T11" fmla="*/ 87 w 428"/>
                <a:gd name="T12" fmla="*/ 92 w 428"/>
                <a:gd name="T13" fmla="*/ 103 w 428"/>
                <a:gd name="T14" fmla="*/ 109 w 428"/>
                <a:gd name="T15" fmla="*/ 119 w 428"/>
                <a:gd name="T16" fmla="*/ 125 w 428"/>
                <a:gd name="T17" fmla="*/ 130 w 428"/>
                <a:gd name="T18" fmla="*/ 141 w 428"/>
                <a:gd name="T19" fmla="*/ 146 w 428"/>
                <a:gd name="T20" fmla="*/ 157 w 428"/>
                <a:gd name="T21" fmla="*/ 163 w 428"/>
                <a:gd name="T22" fmla="*/ 173 w 428"/>
                <a:gd name="T23" fmla="*/ 179 w 428"/>
                <a:gd name="T24" fmla="*/ 184 w 428"/>
                <a:gd name="T25" fmla="*/ 195 w 428"/>
                <a:gd name="T26" fmla="*/ 201 w 428"/>
                <a:gd name="T27" fmla="*/ 211 w 428"/>
                <a:gd name="T28" fmla="*/ 217 w 428"/>
                <a:gd name="T29" fmla="*/ 228 w 428"/>
                <a:gd name="T30" fmla="*/ 233 w 428"/>
                <a:gd name="T31" fmla="*/ 238 w 428"/>
                <a:gd name="T32" fmla="*/ 249 w 428"/>
                <a:gd name="T33" fmla="*/ 255 w 428"/>
                <a:gd name="T34" fmla="*/ 265 w 428"/>
                <a:gd name="T35" fmla="*/ 271 w 428"/>
                <a:gd name="T36" fmla="*/ 276 w 428"/>
                <a:gd name="T37" fmla="*/ 287 w 428"/>
                <a:gd name="T38" fmla="*/ 292 w 428"/>
                <a:gd name="T39" fmla="*/ 303 w 428"/>
                <a:gd name="T40" fmla="*/ 309 w 428"/>
                <a:gd name="T41" fmla="*/ 319 w 428"/>
                <a:gd name="T42" fmla="*/ 325 w 428"/>
                <a:gd name="T43" fmla="*/ 330 w 428"/>
                <a:gd name="T44" fmla="*/ 341 w 428"/>
                <a:gd name="T45" fmla="*/ 347 w 428"/>
                <a:gd name="T46" fmla="*/ 357 w 428"/>
                <a:gd name="T47" fmla="*/ 363 w 428"/>
                <a:gd name="T48" fmla="*/ 374 w 428"/>
                <a:gd name="T49" fmla="*/ 379 w 428"/>
                <a:gd name="T50" fmla="*/ 384 w 428"/>
                <a:gd name="T51" fmla="*/ 395 w 428"/>
                <a:gd name="T52" fmla="*/ 401 w 428"/>
                <a:gd name="T53" fmla="*/ 411 w 428"/>
                <a:gd name="T54" fmla="*/ 417 w 4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428">
                  <a:moveTo>
                    <a:pt x="0" y="0"/>
                  </a:moveTo>
                  <a:lnTo>
                    <a:pt x="0" y="0"/>
                  </a:lnTo>
                  <a:lnTo>
                    <a:pt x="11" y="0"/>
                  </a:lnTo>
                  <a:lnTo>
                    <a:pt x="11" y="0"/>
                  </a:lnTo>
                  <a:lnTo>
                    <a:pt x="17" y="0"/>
                  </a:lnTo>
                  <a:lnTo>
                    <a:pt x="17" y="0"/>
                  </a:lnTo>
                  <a:lnTo>
                    <a:pt x="22" y="0"/>
                  </a:lnTo>
                  <a:lnTo>
                    <a:pt x="22" y="0"/>
                  </a:lnTo>
                  <a:lnTo>
                    <a:pt x="33" y="0"/>
                  </a:lnTo>
                  <a:lnTo>
                    <a:pt x="33" y="0"/>
                  </a:lnTo>
                  <a:lnTo>
                    <a:pt x="38" y="0"/>
                  </a:lnTo>
                  <a:lnTo>
                    <a:pt x="38" y="0"/>
                  </a:lnTo>
                  <a:lnTo>
                    <a:pt x="49" y="0"/>
                  </a:lnTo>
                  <a:lnTo>
                    <a:pt x="49" y="0"/>
                  </a:lnTo>
                  <a:lnTo>
                    <a:pt x="55" y="0"/>
                  </a:lnTo>
                  <a:lnTo>
                    <a:pt x="55" y="0"/>
                  </a:lnTo>
                  <a:lnTo>
                    <a:pt x="65" y="0"/>
                  </a:lnTo>
                  <a:lnTo>
                    <a:pt x="65" y="0"/>
                  </a:lnTo>
                  <a:lnTo>
                    <a:pt x="71" y="0"/>
                  </a:lnTo>
                  <a:lnTo>
                    <a:pt x="71" y="0"/>
                  </a:lnTo>
                  <a:lnTo>
                    <a:pt x="76" y="0"/>
                  </a:lnTo>
                  <a:lnTo>
                    <a:pt x="76" y="0"/>
                  </a:lnTo>
                  <a:lnTo>
                    <a:pt x="87" y="0"/>
                  </a:lnTo>
                  <a:lnTo>
                    <a:pt x="87" y="0"/>
                  </a:lnTo>
                  <a:lnTo>
                    <a:pt x="92" y="0"/>
                  </a:lnTo>
                  <a:lnTo>
                    <a:pt x="92" y="0"/>
                  </a:lnTo>
                  <a:lnTo>
                    <a:pt x="103" y="0"/>
                  </a:lnTo>
                  <a:lnTo>
                    <a:pt x="103" y="0"/>
                  </a:lnTo>
                  <a:lnTo>
                    <a:pt x="109" y="0"/>
                  </a:lnTo>
                  <a:lnTo>
                    <a:pt x="109" y="0"/>
                  </a:lnTo>
                  <a:lnTo>
                    <a:pt x="119" y="0"/>
                  </a:lnTo>
                  <a:lnTo>
                    <a:pt x="119" y="0"/>
                  </a:lnTo>
                  <a:lnTo>
                    <a:pt x="125" y="0"/>
                  </a:lnTo>
                  <a:lnTo>
                    <a:pt x="125" y="0"/>
                  </a:lnTo>
                  <a:lnTo>
                    <a:pt x="130" y="0"/>
                  </a:lnTo>
                  <a:lnTo>
                    <a:pt x="130" y="0"/>
                  </a:lnTo>
                  <a:lnTo>
                    <a:pt x="141" y="0"/>
                  </a:lnTo>
                  <a:lnTo>
                    <a:pt x="141" y="0"/>
                  </a:lnTo>
                  <a:lnTo>
                    <a:pt x="146" y="0"/>
                  </a:lnTo>
                  <a:lnTo>
                    <a:pt x="146" y="0"/>
                  </a:lnTo>
                  <a:lnTo>
                    <a:pt x="157" y="0"/>
                  </a:lnTo>
                  <a:lnTo>
                    <a:pt x="157" y="0"/>
                  </a:lnTo>
                  <a:lnTo>
                    <a:pt x="163" y="0"/>
                  </a:lnTo>
                  <a:lnTo>
                    <a:pt x="163" y="0"/>
                  </a:lnTo>
                  <a:lnTo>
                    <a:pt x="173" y="0"/>
                  </a:lnTo>
                  <a:lnTo>
                    <a:pt x="173" y="0"/>
                  </a:lnTo>
                  <a:lnTo>
                    <a:pt x="179" y="0"/>
                  </a:lnTo>
                  <a:lnTo>
                    <a:pt x="179" y="0"/>
                  </a:lnTo>
                  <a:lnTo>
                    <a:pt x="184" y="0"/>
                  </a:lnTo>
                  <a:lnTo>
                    <a:pt x="184" y="0"/>
                  </a:lnTo>
                  <a:lnTo>
                    <a:pt x="195" y="0"/>
                  </a:lnTo>
                  <a:lnTo>
                    <a:pt x="195" y="0"/>
                  </a:lnTo>
                  <a:lnTo>
                    <a:pt x="201" y="0"/>
                  </a:lnTo>
                  <a:lnTo>
                    <a:pt x="201" y="0"/>
                  </a:lnTo>
                  <a:lnTo>
                    <a:pt x="211" y="0"/>
                  </a:lnTo>
                  <a:lnTo>
                    <a:pt x="211" y="0"/>
                  </a:lnTo>
                  <a:lnTo>
                    <a:pt x="217" y="0"/>
                  </a:lnTo>
                  <a:lnTo>
                    <a:pt x="217" y="0"/>
                  </a:lnTo>
                  <a:lnTo>
                    <a:pt x="228" y="0"/>
                  </a:lnTo>
                  <a:lnTo>
                    <a:pt x="228" y="0"/>
                  </a:lnTo>
                  <a:lnTo>
                    <a:pt x="233" y="0"/>
                  </a:lnTo>
                  <a:lnTo>
                    <a:pt x="233" y="0"/>
                  </a:lnTo>
                  <a:lnTo>
                    <a:pt x="238" y="0"/>
                  </a:lnTo>
                  <a:lnTo>
                    <a:pt x="238" y="0"/>
                  </a:lnTo>
                  <a:lnTo>
                    <a:pt x="249" y="0"/>
                  </a:lnTo>
                  <a:lnTo>
                    <a:pt x="249" y="0"/>
                  </a:lnTo>
                  <a:lnTo>
                    <a:pt x="255" y="0"/>
                  </a:lnTo>
                  <a:lnTo>
                    <a:pt x="255" y="0"/>
                  </a:lnTo>
                  <a:lnTo>
                    <a:pt x="265" y="0"/>
                  </a:lnTo>
                  <a:lnTo>
                    <a:pt x="265" y="0"/>
                  </a:lnTo>
                  <a:lnTo>
                    <a:pt x="271" y="0"/>
                  </a:lnTo>
                  <a:lnTo>
                    <a:pt x="271" y="0"/>
                  </a:lnTo>
                  <a:lnTo>
                    <a:pt x="276" y="0"/>
                  </a:lnTo>
                  <a:lnTo>
                    <a:pt x="276" y="0"/>
                  </a:lnTo>
                  <a:lnTo>
                    <a:pt x="287" y="0"/>
                  </a:lnTo>
                  <a:lnTo>
                    <a:pt x="287" y="0"/>
                  </a:lnTo>
                  <a:lnTo>
                    <a:pt x="292" y="0"/>
                  </a:lnTo>
                  <a:lnTo>
                    <a:pt x="292" y="0"/>
                  </a:lnTo>
                  <a:lnTo>
                    <a:pt x="303" y="0"/>
                  </a:lnTo>
                  <a:lnTo>
                    <a:pt x="303" y="0"/>
                  </a:lnTo>
                  <a:lnTo>
                    <a:pt x="309" y="0"/>
                  </a:lnTo>
                  <a:lnTo>
                    <a:pt x="309" y="0"/>
                  </a:lnTo>
                  <a:lnTo>
                    <a:pt x="319" y="0"/>
                  </a:lnTo>
                  <a:lnTo>
                    <a:pt x="319" y="0"/>
                  </a:lnTo>
                  <a:lnTo>
                    <a:pt x="325" y="0"/>
                  </a:lnTo>
                  <a:lnTo>
                    <a:pt x="325" y="0"/>
                  </a:lnTo>
                  <a:lnTo>
                    <a:pt x="330" y="0"/>
                  </a:lnTo>
                  <a:lnTo>
                    <a:pt x="330" y="0"/>
                  </a:lnTo>
                  <a:lnTo>
                    <a:pt x="341" y="0"/>
                  </a:lnTo>
                  <a:lnTo>
                    <a:pt x="341" y="0"/>
                  </a:lnTo>
                  <a:lnTo>
                    <a:pt x="347" y="0"/>
                  </a:lnTo>
                  <a:lnTo>
                    <a:pt x="347" y="0"/>
                  </a:lnTo>
                  <a:lnTo>
                    <a:pt x="357" y="0"/>
                  </a:lnTo>
                  <a:lnTo>
                    <a:pt x="357" y="0"/>
                  </a:lnTo>
                  <a:lnTo>
                    <a:pt x="363" y="0"/>
                  </a:lnTo>
                  <a:lnTo>
                    <a:pt x="363" y="0"/>
                  </a:lnTo>
                  <a:lnTo>
                    <a:pt x="374" y="0"/>
                  </a:lnTo>
                  <a:lnTo>
                    <a:pt x="374" y="0"/>
                  </a:lnTo>
                  <a:lnTo>
                    <a:pt x="379" y="0"/>
                  </a:lnTo>
                  <a:lnTo>
                    <a:pt x="379" y="0"/>
                  </a:lnTo>
                  <a:lnTo>
                    <a:pt x="384" y="0"/>
                  </a:lnTo>
                  <a:lnTo>
                    <a:pt x="384" y="0"/>
                  </a:lnTo>
                  <a:lnTo>
                    <a:pt x="395" y="0"/>
                  </a:lnTo>
                  <a:lnTo>
                    <a:pt x="395" y="0"/>
                  </a:lnTo>
                  <a:lnTo>
                    <a:pt x="401" y="0"/>
                  </a:lnTo>
                  <a:lnTo>
                    <a:pt x="401" y="0"/>
                  </a:lnTo>
                  <a:lnTo>
                    <a:pt x="411" y="0"/>
                  </a:lnTo>
                  <a:lnTo>
                    <a:pt x="411" y="0"/>
                  </a:lnTo>
                  <a:lnTo>
                    <a:pt x="417" y="0"/>
                  </a:lnTo>
                  <a:lnTo>
                    <a:pt x="417" y="0"/>
                  </a:lnTo>
                  <a:lnTo>
                    <a:pt x="428" y="0"/>
                  </a:lnTo>
                </a:path>
              </a:pathLst>
            </a:custGeom>
            <a:noFill/>
            <a:ln w="793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35" name="Freeform 79"/>
            <p:cNvSpPr>
              <a:spLocks/>
            </p:cNvSpPr>
            <p:nvPr/>
          </p:nvSpPr>
          <p:spPr bwMode="auto">
            <a:xfrm>
              <a:off x="963" y="1131"/>
              <a:ext cx="773" cy="1"/>
            </a:xfrm>
            <a:custGeom>
              <a:avLst/>
              <a:gdLst>
                <a:gd name="T0" fmla="*/ 16 w 773"/>
                <a:gd name="T1" fmla="*/ 33 w 773"/>
                <a:gd name="T2" fmla="*/ 49 w 773"/>
                <a:gd name="T3" fmla="*/ 65 w 773"/>
                <a:gd name="T4" fmla="*/ 81 w 773"/>
                <a:gd name="T5" fmla="*/ 98 w 773"/>
                <a:gd name="T6" fmla="*/ 108 w 773"/>
                <a:gd name="T7" fmla="*/ 125 w 773"/>
                <a:gd name="T8" fmla="*/ 141 w 773"/>
                <a:gd name="T9" fmla="*/ 157 w 773"/>
                <a:gd name="T10" fmla="*/ 173 w 773"/>
                <a:gd name="T11" fmla="*/ 190 w 773"/>
                <a:gd name="T12" fmla="*/ 200 w 773"/>
                <a:gd name="T13" fmla="*/ 217 w 773"/>
                <a:gd name="T14" fmla="*/ 233 w 773"/>
                <a:gd name="T15" fmla="*/ 249 w 773"/>
                <a:gd name="T16" fmla="*/ 265 w 773"/>
                <a:gd name="T17" fmla="*/ 281 w 773"/>
                <a:gd name="T18" fmla="*/ 298 w 773"/>
                <a:gd name="T19" fmla="*/ 308 w 773"/>
                <a:gd name="T20" fmla="*/ 325 w 773"/>
                <a:gd name="T21" fmla="*/ 341 w 773"/>
                <a:gd name="T22" fmla="*/ 357 w 773"/>
                <a:gd name="T23" fmla="*/ 373 w 773"/>
                <a:gd name="T24" fmla="*/ 390 w 773"/>
                <a:gd name="T25" fmla="*/ 406 w 773"/>
                <a:gd name="T26" fmla="*/ 417 w 773"/>
                <a:gd name="T27" fmla="*/ 433 w 773"/>
                <a:gd name="T28" fmla="*/ 449 w 773"/>
                <a:gd name="T29" fmla="*/ 465 w 773"/>
                <a:gd name="T30" fmla="*/ 481 w 773"/>
                <a:gd name="T31" fmla="*/ 498 w 773"/>
                <a:gd name="T32" fmla="*/ 514 w 773"/>
                <a:gd name="T33" fmla="*/ 525 w 773"/>
                <a:gd name="T34" fmla="*/ 541 w 773"/>
                <a:gd name="T35" fmla="*/ 557 w 773"/>
                <a:gd name="T36" fmla="*/ 573 w 773"/>
                <a:gd name="T37" fmla="*/ 590 w 773"/>
                <a:gd name="T38" fmla="*/ 606 w 773"/>
                <a:gd name="T39" fmla="*/ 622 w 773"/>
                <a:gd name="T40" fmla="*/ 633 w 773"/>
                <a:gd name="T41" fmla="*/ 649 w 773"/>
                <a:gd name="T42" fmla="*/ 665 w 773"/>
                <a:gd name="T43" fmla="*/ 682 w 773"/>
                <a:gd name="T44" fmla="*/ 698 w 773"/>
                <a:gd name="T45" fmla="*/ 714 w 773"/>
                <a:gd name="T46" fmla="*/ 730 w 773"/>
                <a:gd name="T47" fmla="*/ 741 w 773"/>
                <a:gd name="T48" fmla="*/ 757 w 773"/>
                <a:gd name="T49" fmla="*/ 773 w 7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773">
                  <a:moveTo>
                    <a:pt x="0" y="0"/>
                  </a:moveTo>
                  <a:lnTo>
                    <a:pt x="11" y="0"/>
                  </a:lnTo>
                  <a:lnTo>
                    <a:pt x="11" y="0"/>
                  </a:lnTo>
                  <a:lnTo>
                    <a:pt x="16" y="0"/>
                  </a:lnTo>
                  <a:lnTo>
                    <a:pt x="16" y="0"/>
                  </a:lnTo>
                  <a:lnTo>
                    <a:pt x="27" y="0"/>
                  </a:lnTo>
                  <a:lnTo>
                    <a:pt x="27" y="0"/>
                  </a:lnTo>
                  <a:lnTo>
                    <a:pt x="33" y="0"/>
                  </a:lnTo>
                  <a:lnTo>
                    <a:pt x="33" y="0"/>
                  </a:lnTo>
                  <a:lnTo>
                    <a:pt x="44" y="0"/>
                  </a:lnTo>
                  <a:lnTo>
                    <a:pt x="44" y="0"/>
                  </a:lnTo>
                  <a:lnTo>
                    <a:pt x="49" y="0"/>
                  </a:lnTo>
                  <a:lnTo>
                    <a:pt x="49" y="0"/>
                  </a:lnTo>
                  <a:lnTo>
                    <a:pt x="54" y="0"/>
                  </a:lnTo>
                  <a:lnTo>
                    <a:pt x="54" y="0"/>
                  </a:lnTo>
                  <a:lnTo>
                    <a:pt x="65" y="0"/>
                  </a:lnTo>
                  <a:lnTo>
                    <a:pt x="65" y="0"/>
                  </a:lnTo>
                  <a:lnTo>
                    <a:pt x="71" y="0"/>
                  </a:lnTo>
                  <a:lnTo>
                    <a:pt x="71" y="0"/>
                  </a:lnTo>
                  <a:lnTo>
                    <a:pt x="81" y="0"/>
                  </a:lnTo>
                  <a:lnTo>
                    <a:pt x="81" y="0"/>
                  </a:lnTo>
                  <a:lnTo>
                    <a:pt x="87" y="0"/>
                  </a:lnTo>
                  <a:lnTo>
                    <a:pt x="87" y="0"/>
                  </a:lnTo>
                  <a:lnTo>
                    <a:pt x="98" y="0"/>
                  </a:lnTo>
                  <a:lnTo>
                    <a:pt x="98" y="0"/>
                  </a:lnTo>
                  <a:lnTo>
                    <a:pt x="103" y="0"/>
                  </a:lnTo>
                  <a:lnTo>
                    <a:pt x="103" y="0"/>
                  </a:lnTo>
                  <a:lnTo>
                    <a:pt x="108" y="0"/>
                  </a:lnTo>
                  <a:lnTo>
                    <a:pt x="108" y="0"/>
                  </a:lnTo>
                  <a:lnTo>
                    <a:pt x="119" y="0"/>
                  </a:lnTo>
                  <a:lnTo>
                    <a:pt x="119" y="0"/>
                  </a:lnTo>
                  <a:lnTo>
                    <a:pt x="125" y="0"/>
                  </a:lnTo>
                  <a:lnTo>
                    <a:pt x="125" y="0"/>
                  </a:lnTo>
                  <a:lnTo>
                    <a:pt x="135" y="0"/>
                  </a:lnTo>
                  <a:lnTo>
                    <a:pt x="135" y="0"/>
                  </a:lnTo>
                  <a:lnTo>
                    <a:pt x="141" y="0"/>
                  </a:lnTo>
                  <a:lnTo>
                    <a:pt x="141" y="0"/>
                  </a:lnTo>
                  <a:lnTo>
                    <a:pt x="152" y="0"/>
                  </a:lnTo>
                  <a:lnTo>
                    <a:pt x="152" y="0"/>
                  </a:lnTo>
                  <a:lnTo>
                    <a:pt x="157" y="0"/>
                  </a:lnTo>
                  <a:lnTo>
                    <a:pt x="157" y="0"/>
                  </a:lnTo>
                  <a:lnTo>
                    <a:pt x="162" y="0"/>
                  </a:lnTo>
                  <a:lnTo>
                    <a:pt x="162" y="0"/>
                  </a:lnTo>
                  <a:lnTo>
                    <a:pt x="173" y="0"/>
                  </a:lnTo>
                  <a:lnTo>
                    <a:pt x="173" y="0"/>
                  </a:lnTo>
                  <a:lnTo>
                    <a:pt x="179" y="0"/>
                  </a:lnTo>
                  <a:lnTo>
                    <a:pt x="179" y="0"/>
                  </a:lnTo>
                  <a:lnTo>
                    <a:pt x="190" y="0"/>
                  </a:lnTo>
                  <a:lnTo>
                    <a:pt x="190" y="0"/>
                  </a:lnTo>
                  <a:lnTo>
                    <a:pt x="195" y="0"/>
                  </a:lnTo>
                  <a:lnTo>
                    <a:pt x="195" y="0"/>
                  </a:lnTo>
                  <a:lnTo>
                    <a:pt x="200" y="0"/>
                  </a:lnTo>
                  <a:lnTo>
                    <a:pt x="200" y="0"/>
                  </a:lnTo>
                  <a:lnTo>
                    <a:pt x="211" y="0"/>
                  </a:lnTo>
                  <a:lnTo>
                    <a:pt x="211" y="0"/>
                  </a:lnTo>
                  <a:lnTo>
                    <a:pt x="217" y="0"/>
                  </a:lnTo>
                  <a:lnTo>
                    <a:pt x="217" y="0"/>
                  </a:lnTo>
                  <a:lnTo>
                    <a:pt x="227" y="0"/>
                  </a:lnTo>
                  <a:lnTo>
                    <a:pt x="227" y="0"/>
                  </a:lnTo>
                  <a:lnTo>
                    <a:pt x="233" y="0"/>
                  </a:lnTo>
                  <a:lnTo>
                    <a:pt x="233" y="0"/>
                  </a:lnTo>
                  <a:lnTo>
                    <a:pt x="244" y="0"/>
                  </a:lnTo>
                  <a:lnTo>
                    <a:pt x="244" y="0"/>
                  </a:lnTo>
                  <a:lnTo>
                    <a:pt x="249" y="0"/>
                  </a:lnTo>
                  <a:lnTo>
                    <a:pt x="249" y="0"/>
                  </a:lnTo>
                  <a:lnTo>
                    <a:pt x="254" y="0"/>
                  </a:lnTo>
                  <a:lnTo>
                    <a:pt x="254" y="0"/>
                  </a:lnTo>
                  <a:lnTo>
                    <a:pt x="265" y="0"/>
                  </a:lnTo>
                  <a:lnTo>
                    <a:pt x="265" y="0"/>
                  </a:lnTo>
                  <a:lnTo>
                    <a:pt x="271" y="0"/>
                  </a:lnTo>
                  <a:lnTo>
                    <a:pt x="271" y="0"/>
                  </a:lnTo>
                  <a:lnTo>
                    <a:pt x="281" y="0"/>
                  </a:lnTo>
                  <a:lnTo>
                    <a:pt x="281" y="0"/>
                  </a:lnTo>
                  <a:lnTo>
                    <a:pt x="287" y="0"/>
                  </a:lnTo>
                  <a:lnTo>
                    <a:pt x="287" y="0"/>
                  </a:lnTo>
                  <a:lnTo>
                    <a:pt x="298" y="0"/>
                  </a:lnTo>
                  <a:lnTo>
                    <a:pt x="298" y="0"/>
                  </a:lnTo>
                  <a:lnTo>
                    <a:pt x="303" y="0"/>
                  </a:lnTo>
                  <a:lnTo>
                    <a:pt x="303" y="0"/>
                  </a:lnTo>
                  <a:lnTo>
                    <a:pt x="308" y="0"/>
                  </a:lnTo>
                  <a:lnTo>
                    <a:pt x="308" y="0"/>
                  </a:lnTo>
                  <a:lnTo>
                    <a:pt x="319" y="0"/>
                  </a:lnTo>
                  <a:lnTo>
                    <a:pt x="319" y="0"/>
                  </a:lnTo>
                  <a:lnTo>
                    <a:pt x="325" y="0"/>
                  </a:lnTo>
                  <a:lnTo>
                    <a:pt x="325" y="0"/>
                  </a:lnTo>
                  <a:lnTo>
                    <a:pt x="336" y="0"/>
                  </a:lnTo>
                  <a:lnTo>
                    <a:pt x="336" y="0"/>
                  </a:lnTo>
                  <a:lnTo>
                    <a:pt x="341" y="0"/>
                  </a:lnTo>
                  <a:lnTo>
                    <a:pt x="341" y="0"/>
                  </a:lnTo>
                  <a:lnTo>
                    <a:pt x="352" y="0"/>
                  </a:lnTo>
                  <a:lnTo>
                    <a:pt x="352" y="0"/>
                  </a:lnTo>
                  <a:lnTo>
                    <a:pt x="357" y="0"/>
                  </a:lnTo>
                  <a:lnTo>
                    <a:pt x="357" y="0"/>
                  </a:lnTo>
                  <a:lnTo>
                    <a:pt x="363" y="0"/>
                  </a:lnTo>
                  <a:lnTo>
                    <a:pt x="363" y="0"/>
                  </a:lnTo>
                  <a:lnTo>
                    <a:pt x="373" y="0"/>
                  </a:lnTo>
                  <a:lnTo>
                    <a:pt x="373" y="0"/>
                  </a:lnTo>
                  <a:lnTo>
                    <a:pt x="379" y="0"/>
                  </a:lnTo>
                  <a:lnTo>
                    <a:pt x="379" y="0"/>
                  </a:lnTo>
                  <a:lnTo>
                    <a:pt x="390" y="0"/>
                  </a:lnTo>
                  <a:lnTo>
                    <a:pt x="390" y="0"/>
                  </a:lnTo>
                  <a:lnTo>
                    <a:pt x="395" y="0"/>
                  </a:lnTo>
                  <a:lnTo>
                    <a:pt x="395" y="0"/>
                  </a:lnTo>
                  <a:lnTo>
                    <a:pt x="406" y="0"/>
                  </a:lnTo>
                  <a:lnTo>
                    <a:pt x="406" y="0"/>
                  </a:lnTo>
                  <a:lnTo>
                    <a:pt x="411" y="0"/>
                  </a:lnTo>
                  <a:lnTo>
                    <a:pt x="411" y="0"/>
                  </a:lnTo>
                  <a:lnTo>
                    <a:pt x="417" y="0"/>
                  </a:lnTo>
                  <a:lnTo>
                    <a:pt x="417" y="0"/>
                  </a:lnTo>
                  <a:lnTo>
                    <a:pt x="427" y="0"/>
                  </a:lnTo>
                  <a:lnTo>
                    <a:pt x="427" y="0"/>
                  </a:lnTo>
                  <a:lnTo>
                    <a:pt x="433" y="0"/>
                  </a:lnTo>
                  <a:lnTo>
                    <a:pt x="433" y="0"/>
                  </a:lnTo>
                  <a:lnTo>
                    <a:pt x="444" y="0"/>
                  </a:lnTo>
                  <a:lnTo>
                    <a:pt x="444" y="0"/>
                  </a:lnTo>
                  <a:lnTo>
                    <a:pt x="449" y="0"/>
                  </a:lnTo>
                  <a:lnTo>
                    <a:pt x="449" y="0"/>
                  </a:lnTo>
                  <a:lnTo>
                    <a:pt x="460" y="0"/>
                  </a:lnTo>
                  <a:lnTo>
                    <a:pt x="460" y="0"/>
                  </a:lnTo>
                  <a:lnTo>
                    <a:pt x="465" y="0"/>
                  </a:lnTo>
                  <a:lnTo>
                    <a:pt x="465" y="0"/>
                  </a:lnTo>
                  <a:lnTo>
                    <a:pt x="471" y="0"/>
                  </a:lnTo>
                  <a:lnTo>
                    <a:pt x="471" y="0"/>
                  </a:lnTo>
                  <a:lnTo>
                    <a:pt x="481" y="0"/>
                  </a:lnTo>
                  <a:lnTo>
                    <a:pt x="481" y="0"/>
                  </a:lnTo>
                  <a:lnTo>
                    <a:pt x="487" y="0"/>
                  </a:lnTo>
                  <a:lnTo>
                    <a:pt x="487" y="0"/>
                  </a:lnTo>
                  <a:lnTo>
                    <a:pt x="498" y="0"/>
                  </a:lnTo>
                  <a:lnTo>
                    <a:pt x="498" y="0"/>
                  </a:lnTo>
                  <a:lnTo>
                    <a:pt x="503" y="0"/>
                  </a:lnTo>
                  <a:lnTo>
                    <a:pt x="503" y="0"/>
                  </a:lnTo>
                  <a:lnTo>
                    <a:pt x="514" y="0"/>
                  </a:lnTo>
                  <a:lnTo>
                    <a:pt x="514" y="0"/>
                  </a:lnTo>
                  <a:lnTo>
                    <a:pt x="519" y="0"/>
                  </a:lnTo>
                  <a:lnTo>
                    <a:pt x="519" y="0"/>
                  </a:lnTo>
                  <a:lnTo>
                    <a:pt x="525" y="0"/>
                  </a:lnTo>
                  <a:lnTo>
                    <a:pt x="525" y="0"/>
                  </a:lnTo>
                  <a:lnTo>
                    <a:pt x="536" y="0"/>
                  </a:lnTo>
                  <a:lnTo>
                    <a:pt x="536" y="0"/>
                  </a:lnTo>
                  <a:lnTo>
                    <a:pt x="541" y="0"/>
                  </a:lnTo>
                  <a:lnTo>
                    <a:pt x="541" y="0"/>
                  </a:lnTo>
                  <a:lnTo>
                    <a:pt x="552" y="0"/>
                  </a:lnTo>
                  <a:lnTo>
                    <a:pt x="552" y="0"/>
                  </a:lnTo>
                  <a:lnTo>
                    <a:pt x="557" y="0"/>
                  </a:lnTo>
                  <a:lnTo>
                    <a:pt x="557" y="0"/>
                  </a:lnTo>
                  <a:lnTo>
                    <a:pt x="568" y="0"/>
                  </a:lnTo>
                  <a:lnTo>
                    <a:pt x="568" y="0"/>
                  </a:lnTo>
                  <a:lnTo>
                    <a:pt x="573" y="0"/>
                  </a:lnTo>
                  <a:lnTo>
                    <a:pt x="573" y="0"/>
                  </a:lnTo>
                  <a:lnTo>
                    <a:pt x="579" y="0"/>
                  </a:lnTo>
                  <a:lnTo>
                    <a:pt x="579" y="0"/>
                  </a:lnTo>
                  <a:lnTo>
                    <a:pt x="590" y="0"/>
                  </a:lnTo>
                  <a:lnTo>
                    <a:pt x="590" y="0"/>
                  </a:lnTo>
                  <a:lnTo>
                    <a:pt x="595" y="0"/>
                  </a:lnTo>
                  <a:lnTo>
                    <a:pt x="595" y="0"/>
                  </a:lnTo>
                  <a:lnTo>
                    <a:pt x="606" y="0"/>
                  </a:lnTo>
                  <a:lnTo>
                    <a:pt x="606" y="0"/>
                  </a:lnTo>
                  <a:lnTo>
                    <a:pt x="611" y="0"/>
                  </a:lnTo>
                  <a:lnTo>
                    <a:pt x="611" y="0"/>
                  </a:lnTo>
                  <a:lnTo>
                    <a:pt x="622" y="0"/>
                  </a:lnTo>
                  <a:lnTo>
                    <a:pt x="622" y="0"/>
                  </a:lnTo>
                  <a:lnTo>
                    <a:pt x="627" y="0"/>
                  </a:lnTo>
                  <a:lnTo>
                    <a:pt x="627" y="0"/>
                  </a:lnTo>
                  <a:lnTo>
                    <a:pt x="633" y="0"/>
                  </a:lnTo>
                  <a:lnTo>
                    <a:pt x="633" y="0"/>
                  </a:lnTo>
                  <a:lnTo>
                    <a:pt x="644" y="0"/>
                  </a:lnTo>
                  <a:lnTo>
                    <a:pt x="644" y="0"/>
                  </a:lnTo>
                  <a:lnTo>
                    <a:pt x="649" y="0"/>
                  </a:lnTo>
                  <a:lnTo>
                    <a:pt x="649" y="0"/>
                  </a:lnTo>
                  <a:lnTo>
                    <a:pt x="660" y="0"/>
                  </a:lnTo>
                  <a:lnTo>
                    <a:pt x="660" y="0"/>
                  </a:lnTo>
                  <a:lnTo>
                    <a:pt x="665" y="0"/>
                  </a:lnTo>
                  <a:lnTo>
                    <a:pt x="665" y="0"/>
                  </a:lnTo>
                  <a:lnTo>
                    <a:pt x="676" y="0"/>
                  </a:lnTo>
                  <a:lnTo>
                    <a:pt x="676" y="0"/>
                  </a:lnTo>
                  <a:lnTo>
                    <a:pt x="682" y="0"/>
                  </a:lnTo>
                  <a:lnTo>
                    <a:pt x="682" y="0"/>
                  </a:lnTo>
                  <a:lnTo>
                    <a:pt x="687" y="0"/>
                  </a:lnTo>
                  <a:lnTo>
                    <a:pt x="687" y="0"/>
                  </a:lnTo>
                  <a:lnTo>
                    <a:pt x="698" y="0"/>
                  </a:lnTo>
                  <a:lnTo>
                    <a:pt x="698" y="0"/>
                  </a:lnTo>
                  <a:lnTo>
                    <a:pt x="703" y="0"/>
                  </a:lnTo>
                  <a:lnTo>
                    <a:pt x="703" y="0"/>
                  </a:lnTo>
                  <a:lnTo>
                    <a:pt x="714" y="0"/>
                  </a:lnTo>
                  <a:lnTo>
                    <a:pt x="714" y="0"/>
                  </a:lnTo>
                  <a:lnTo>
                    <a:pt x="719" y="0"/>
                  </a:lnTo>
                  <a:lnTo>
                    <a:pt x="719" y="0"/>
                  </a:lnTo>
                  <a:lnTo>
                    <a:pt x="730" y="0"/>
                  </a:lnTo>
                  <a:lnTo>
                    <a:pt x="730" y="0"/>
                  </a:lnTo>
                  <a:lnTo>
                    <a:pt x="736" y="0"/>
                  </a:lnTo>
                  <a:lnTo>
                    <a:pt x="736" y="0"/>
                  </a:lnTo>
                  <a:lnTo>
                    <a:pt x="741" y="0"/>
                  </a:lnTo>
                  <a:lnTo>
                    <a:pt x="741" y="0"/>
                  </a:lnTo>
                  <a:lnTo>
                    <a:pt x="752" y="0"/>
                  </a:lnTo>
                  <a:lnTo>
                    <a:pt x="752" y="0"/>
                  </a:lnTo>
                  <a:lnTo>
                    <a:pt x="757" y="0"/>
                  </a:lnTo>
                  <a:lnTo>
                    <a:pt x="757" y="0"/>
                  </a:lnTo>
                  <a:lnTo>
                    <a:pt x="768" y="0"/>
                  </a:lnTo>
                  <a:lnTo>
                    <a:pt x="768" y="0"/>
                  </a:lnTo>
                  <a:lnTo>
                    <a:pt x="773"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36" name="Freeform 80"/>
            <p:cNvSpPr>
              <a:spLocks/>
            </p:cNvSpPr>
            <p:nvPr/>
          </p:nvSpPr>
          <p:spPr bwMode="auto">
            <a:xfrm>
              <a:off x="1736" y="1131"/>
              <a:ext cx="428" cy="1"/>
            </a:xfrm>
            <a:custGeom>
              <a:avLst/>
              <a:gdLst>
                <a:gd name="T0" fmla="*/ 0 w 428"/>
                <a:gd name="T1" fmla="*/ 11 w 428"/>
                <a:gd name="T2" fmla="*/ 17 w 428"/>
                <a:gd name="T3" fmla="*/ 22 w 428"/>
                <a:gd name="T4" fmla="*/ 33 w 428"/>
                <a:gd name="T5" fmla="*/ 38 w 428"/>
                <a:gd name="T6" fmla="*/ 49 w 428"/>
                <a:gd name="T7" fmla="*/ 55 w 428"/>
                <a:gd name="T8" fmla="*/ 65 w 428"/>
                <a:gd name="T9" fmla="*/ 71 w 428"/>
                <a:gd name="T10" fmla="*/ 76 w 428"/>
                <a:gd name="T11" fmla="*/ 87 w 428"/>
                <a:gd name="T12" fmla="*/ 92 w 428"/>
                <a:gd name="T13" fmla="*/ 103 w 428"/>
                <a:gd name="T14" fmla="*/ 109 w 428"/>
                <a:gd name="T15" fmla="*/ 119 w 428"/>
                <a:gd name="T16" fmla="*/ 125 w 428"/>
                <a:gd name="T17" fmla="*/ 130 w 428"/>
                <a:gd name="T18" fmla="*/ 141 w 428"/>
                <a:gd name="T19" fmla="*/ 146 w 428"/>
                <a:gd name="T20" fmla="*/ 157 w 428"/>
                <a:gd name="T21" fmla="*/ 163 w 428"/>
                <a:gd name="T22" fmla="*/ 173 w 428"/>
                <a:gd name="T23" fmla="*/ 179 w 428"/>
                <a:gd name="T24" fmla="*/ 184 w 428"/>
                <a:gd name="T25" fmla="*/ 195 w 428"/>
                <a:gd name="T26" fmla="*/ 201 w 428"/>
                <a:gd name="T27" fmla="*/ 211 w 428"/>
                <a:gd name="T28" fmla="*/ 217 w 428"/>
                <a:gd name="T29" fmla="*/ 228 w 428"/>
                <a:gd name="T30" fmla="*/ 233 w 428"/>
                <a:gd name="T31" fmla="*/ 238 w 428"/>
                <a:gd name="T32" fmla="*/ 249 w 428"/>
                <a:gd name="T33" fmla="*/ 255 w 428"/>
                <a:gd name="T34" fmla="*/ 265 w 428"/>
                <a:gd name="T35" fmla="*/ 271 w 428"/>
                <a:gd name="T36" fmla="*/ 276 w 428"/>
                <a:gd name="T37" fmla="*/ 287 w 428"/>
                <a:gd name="T38" fmla="*/ 292 w 428"/>
                <a:gd name="T39" fmla="*/ 303 w 428"/>
                <a:gd name="T40" fmla="*/ 309 w 428"/>
                <a:gd name="T41" fmla="*/ 319 w 428"/>
                <a:gd name="T42" fmla="*/ 325 w 428"/>
                <a:gd name="T43" fmla="*/ 330 w 428"/>
                <a:gd name="T44" fmla="*/ 341 w 428"/>
                <a:gd name="T45" fmla="*/ 347 w 428"/>
                <a:gd name="T46" fmla="*/ 357 w 428"/>
                <a:gd name="T47" fmla="*/ 363 w 428"/>
                <a:gd name="T48" fmla="*/ 374 w 428"/>
                <a:gd name="T49" fmla="*/ 379 w 428"/>
                <a:gd name="T50" fmla="*/ 384 w 428"/>
                <a:gd name="T51" fmla="*/ 395 w 428"/>
                <a:gd name="T52" fmla="*/ 401 w 428"/>
                <a:gd name="T53" fmla="*/ 411 w 428"/>
                <a:gd name="T54" fmla="*/ 417 w 4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428">
                  <a:moveTo>
                    <a:pt x="0" y="0"/>
                  </a:moveTo>
                  <a:lnTo>
                    <a:pt x="0" y="0"/>
                  </a:lnTo>
                  <a:lnTo>
                    <a:pt x="11" y="0"/>
                  </a:lnTo>
                  <a:lnTo>
                    <a:pt x="11" y="0"/>
                  </a:lnTo>
                  <a:lnTo>
                    <a:pt x="17" y="0"/>
                  </a:lnTo>
                  <a:lnTo>
                    <a:pt x="17" y="0"/>
                  </a:lnTo>
                  <a:lnTo>
                    <a:pt x="22" y="0"/>
                  </a:lnTo>
                  <a:lnTo>
                    <a:pt x="22" y="0"/>
                  </a:lnTo>
                  <a:lnTo>
                    <a:pt x="33" y="0"/>
                  </a:lnTo>
                  <a:lnTo>
                    <a:pt x="33" y="0"/>
                  </a:lnTo>
                  <a:lnTo>
                    <a:pt x="38" y="0"/>
                  </a:lnTo>
                  <a:lnTo>
                    <a:pt x="38" y="0"/>
                  </a:lnTo>
                  <a:lnTo>
                    <a:pt x="49" y="0"/>
                  </a:lnTo>
                  <a:lnTo>
                    <a:pt x="49" y="0"/>
                  </a:lnTo>
                  <a:lnTo>
                    <a:pt x="55" y="0"/>
                  </a:lnTo>
                  <a:lnTo>
                    <a:pt x="55" y="0"/>
                  </a:lnTo>
                  <a:lnTo>
                    <a:pt x="65" y="0"/>
                  </a:lnTo>
                  <a:lnTo>
                    <a:pt x="65" y="0"/>
                  </a:lnTo>
                  <a:lnTo>
                    <a:pt x="71" y="0"/>
                  </a:lnTo>
                  <a:lnTo>
                    <a:pt x="71" y="0"/>
                  </a:lnTo>
                  <a:lnTo>
                    <a:pt x="76" y="0"/>
                  </a:lnTo>
                  <a:lnTo>
                    <a:pt x="76" y="0"/>
                  </a:lnTo>
                  <a:lnTo>
                    <a:pt x="87" y="0"/>
                  </a:lnTo>
                  <a:lnTo>
                    <a:pt x="87" y="0"/>
                  </a:lnTo>
                  <a:lnTo>
                    <a:pt x="92" y="0"/>
                  </a:lnTo>
                  <a:lnTo>
                    <a:pt x="92" y="0"/>
                  </a:lnTo>
                  <a:lnTo>
                    <a:pt x="103" y="0"/>
                  </a:lnTo>
                  <a:lnTo>
                    <a:pt x="103" y="0"/>
                  </a:lnTo>
                  <a:lnTo>
                    <a:pt x="109" y="0"/>
                  </a:lnTo>
                  <a:lnTo>
                    <a:pt x="109" y="0"/>
                  </a:lnTo>
                  <a:lnTo>
                    <a:pt x="119" y="0"/>
                  </a:lnTo>
                  <a:lnTo>
                    <a:pt x="119" y="0"/>
                  </a:lnTo>
                  <a:lnTo>
                    <a:pt x="125" y="0"/>
                  </a:lnTo>
                  <a:lnTo>
                    <a:pt x="125" y="0"/>
                  </a:lnTo>
                  <a:lnTo>
                    <a:pt x="130" y="0"/>
                  </a:lnTo>
                  <a:lnTo>
                    <a:pt x="130" y="0"/>
                  </a:lnTo>
                  <a:lnTo>
                    <a:pt x="141" y="0"/>
                  </a:lnTo>
                  <a:lnTo>
                    <a:pt x="141" y="0"/>
                  </a:lnTo>
                  <a:lnTo>
                    <a:pt x="146" y="0"/>
                  </a:lnTo>
                  <a:lnTo>
                    <a:pt x="146" y="0"/>
                  </a:lnTo>
                  <a:lnTo>
                    <a:pt x="157" y="0"/>
                  </a:lnTo>
                  <a:lnTo>
                    <a:pt x="157" y="0"/>
                  </a:lnTo>
                  <a:lnTo>
                    <a:pt x="163" y="0"/>
                  </a:lnTo>
                  <a:lnTo>
                    <a:pt x="163" y="0"/>
                  </a:lnTo>
                  <a:lnTo>
                    <a:pt x="173" y="0"/>
                  </a:lnTo>
                  <a:lnTo>
                    <a:pt x="173" y="0"/>
                  </a:lnTo>
                  <a:lnTo>
                    <a:pt x="179" y="0"/>
                  </a:lnTo>
                  <a:lnTo>
                    <a:pt x="179" y="0"/>
                  </a:lnTo>
                  <a:lnTo>
                    <a:pt x="184" y="0"/>
                  </a:lnTo>
                  <a:lnTo>
                    <a:pt x="184" y="0"/>
                  </a:lnTo>
                  <a:lnTo>
                    <a:pt x="195" y="0"/>
                  </a:lnTo>
                  <a:lnTo>
                    <a:pt x="195" y="0"/>
                  </a:lnTo>
                  <a:lnTo>
                    <a:pt x="201" y="0"/>
                  </a:lnTo>
                  <a:lnTo>
                    <a:pt x="201" y="0"/>
                  </a:lnTo>
                  <a:lnTo>
                    <a:pt x="211" y="0"/>
                  </a:lnTo>
                  <a:lnTo>
                    <a:pt x="211" y="0"/>
                  </a:lnTo>
                  <a:lnTo>
                    <a:pt x="217" y="0"/>
                  </a:lnTo>
                  <a:lnTo>
                    <a:pt x="217" y="0"/>
                  </a:lnTo>
                  <a:lnTo>
                    <a:pt x="228" y="0"/>
                  </a:lnTo>
                  <a:lnTo>
                    <a:pt x="228" y="0"/>
                  </a:lnTo>
                  <a:lnTo>
                    <a:pt x="233" y="0"/>
                  </a:lnTo>
                  <a:lnTo>
                    <a:pt x="233" y="0"/>
                  </a:lnTo>
                  <a:lnTo>
                    <a:pt x="238" y="0"/>
                  </a:lnTo>
                  <a:lnTo>
                    <a:pt x="238" y="0"/>
                  </a:lnTo>
                  <a:lnTo>
                    <a:pt x="249" y="0"/>
                  </a:lnTo>
                  <a:lnTo>
                    <a:pt x="249" y="0"/>
                  </a:lnTo>
                  <a:lnTo>
                    <a:pt x="255" y="0"/>
                  </a:lnTo>
                  <a:lnTo>
                    <a:pt x="255" y="0"/>
                  </a:lnTo>
                  <a:lnTo>
                    <a:pt x="265" y="0"/>
                  </a:lnTo>
                  <a:lnTo>
                    <a:pt x="265" y="0"/>
                  </a:lnTo>
                  <a:lnTo>
                    <a:pt x="271" y="0"/>
                  </a:lnTo>
                  <a:lnTo>
                    <a:pt x="271" y="0"/>
                  </a:lnTo>
                  <a:lnTo>
                    <a:pt x="276" y="0"/>
                  </a:lnTo>
                  <a:lnTo>
                    <a:pt x="276" y="0"/>
                  </a:lnTo>
                  <a:lnTo>
                    <a:pt x="287" y="0"/>
                  </a:lnTo>
                  <a:lnTo>
                    <a:pt x="287" y="0"/>
                  </a:lnTo>
                  <a:lnTo>
                    <a:pt x="292" y="0"/>
                  </a:lnTo>
                  <a:lnTo>
                    <a:pt x="292" y="0"/>
                  </a:lnTo>
                  <a:lnTo>
                    <a:pt x="303" y="0"/>
                  </a:lnTo>
                  <a:lnTo>
                    <a:pt x="303" y="0"/>
                  </a:lnTo>
                  <a:lnTo>
                    <a:pt x="309" y="0"/>
                  </a:lnTo>
                  <a:lnTo>
                    <a:pt x="309" y="0"/>
                  </a:lnTo>
                  <a:lnTo>
                    <a:pt x="319" y="0"/>
                  </a:lnTo>
                  <a:lnTo>
                    <a:pt x="319" y="0"/>
                  </a:lnTo>
                  <a:lnTo>
                    <a:pt x="325" y="0"/>
                  </a:lnTo>
                  <a:lnTo>
                    <a:pt x="325" y="0"/>
                  </a:lnTo>
                  <a:lnTo>
                    <a:pt x="330" y="0"/>
                  </a:lnTo>
                  <a:lnTo>
                    <a:pt x="330" y="0"/>
                  </a:lnTo>
                  <a:lnTo>
                    <a:pt x="341" y="0"/>
                  </a:lnTo>
                  <a:lnTo>
                    <a:pt x="341" y="0"/>
                  </a:lnTo>
                  <a:lnTo>
                    <a:pt x="347" y="0"/>
                  </a:lnTo>
                  <a:lnTo>
                    <a:pt x="347" y="0"/>
                  </a:lnTo>
                  <a:lnTo>
                    <a:pt x="357" y="0"/>
                  </a:lnTo>
                  <a:lnTo>
                    <a:pt x="357" y="0"/>
                  </a:lnTo>
                  <a:lnTo>
                    <a:pt x="363" y="0"/>
                  </a:lnTo>
                  <a:lnTo>
                    <a:pt x="363" y="0"/>
                  </a:lnTo>
                  <a:lnTo>
                    <a:pt x="374" y="0"/>
                  </a:lnTo>
                  <a:lnTo>
                    <a:pt x="374" y="0"/>
                  </a:lnTo>
                  <a:lnTo>
                    <a:pt x="379" y="0"/>
                  </a:lnTo>
                  <a:lnTo>
                    <a:pt x="379" y="0"/>
                  </a:lnTo>
                  <a:lnTo>
                    <a:pt x="384" y="0"/>
                  </a:lnTo>
                  <a:lnTo>
                    <a:pt x="384" y="0"/>
                  </a:lnTo>
                  <a:lnTo>
                    <a:pt x="395" y="0"/>
                  </a:lnTo>
                  <a:lnTo>
                    <a:pt x="395" y="0"/>
                  </a:lnTo>
                  <a:lnTo>
                    <a:pt x="401" y="0"/>
                  </a:lnTo>
                  <a:lnTo>
                    <a:pt x="401" y="0"/>
                  </a:lnTo>
                  <a:lnTo>
                    <a:pt x="411" y="0"/>
                  </a:lnTo>
                  <a:lnTo>
                    <a:pt x="411" y="0"/>
                  </a:lnTo>
                  <a:lnTo>
                    <a:pt x="417" y="0"/>
                  </a:lnTo>
                  <a:lnTo>
                    <a:pt x="417" y="0"/>
                  </a:lnTo>
                  <a:lnTo>
                    <a:pt x="428"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37" name="Freeform 81"/>
            <p:cNvSpPr>
              <a:spLocks/>
            </p:cNvSpPr>
            <p:nvPr/>
          </p:nvSpPr>
          <p:spPr bwMode="auto">
            <a:xfrm>
              <a:off x="963" y="1586"/>
              <a:ext cx="773" cy="1"/>
            </a:xfrm>
            <a:custGeom>
              <a:avLst/>
              <a:gdLst>
                <a:gd name="T0" fmla="*/ 16 w 773"/>
                <a:gd name="T1" fmla="*/ 33 w 773"/>
                <a:gd name="T2" fmla="*/ 49 w 773"/>
                <a:gd name="T3" fmla="*/ 65 w 773"/>
                <a:gd name="T4" fmla="*/ 81 w 773"/>
                <a:gd name="T5" fmla="*/ 98 w 773"/>
                <a:gd name="T6" fmla="*/ 108 w 773"/>
                <a:gd name="T7" fmla="*/ 125 w 773"/>
                <a:gd name="T8" fmla="*/ 141 w 773"/>
                <a:gd name="T9" fmla="*/ 157 w 773"/>
                <a:gd name="T10" fmla="*/ 173 w 773"/>
                <a:gd name="T11" fmla="*/ 190 w 773"/>
                <a:gd name="T12" fmla="*/ 200 w 773"/>
                <a:gd name="T13" fmla="*/ 217 w 773"/>
                <a:gd name="T14" fmla="*/ 233 w 773"/>
                <a:gd name="T15" fmla="*/ 249 w 773"/>
                <a:gd name="T16" fmla="*/ 265 w 773"/>
                <a:gd name="T17" fmla="*/ 281 w 773"/>
                <a:gd name="T18" fmla="*/ 298 w 773"/>
                <a:gd name="T19" fmla="*/ 308 w 773"/>
                <a:gd name="T20" fmla="*/ 325 w 773"/>
                <a:gd name="T21" fmla="*/ 341 w 773"/>
                <a:gd name="T22" fmla="*/ 357 w 773"/>
                <a:gd name="T23" fmla="*/ 373 w 773"/>
                <a:gd name="T24" fmla="*/ 390 w 773"/>
                <a:gd name="T25" fmla="*/ 406 w 773"/>
                <a:gd name="T26" fmla="*/ 417 w 773"/>
                <a:gd name="T27" fmla="*/ 433 w 773"/>
                <a:gd name="T28" fmla="*/ 449 w 773"/>
                <a:gd name="T29" fmla="*/ 465 w 773"/>
                <a:gd name="T30" fmla="*/ 481 w 773"/>
                <a:gd name="T31" fmla="*/ 498 w 773"/>
                <a:gd name="T32" fmla="*/ 514 w 773"/>
                <a:gd name="T33" fmla="*/ 525 w 773"/>
                <a:gd name="T34" fmla="*/ 541 w 773"/>
                <a:gd name="T35" fmla="*/ 557 w 773"/>
                <a:gd name="T36" fmla="*/ 573 w 773"/>
                <a:gd name="T37" fmla="*/ 590 w 773"/>
                <a:gd name="T38" fmla="*/ 606 w 773"/>
                <a:gd name="T39" fmla="*/ 622 w 773"/>
                <a:gd name="T40" fmla="*/ 633 w 773"/>
                <a:gd name="T41" fmla="*/ 649 w 773"/>
                <a:gd name="T42" fmla="*/ 665 w 773"/>
                <a:gd name="T43" fmla="*/ 682 w 773"/>
                <a:gd name="T44" fmla="*/ 698 w 773"/>
                <a:gd name="T45" fmla="*/ 714 w 773"/>
                <a:gd name="T46" fmla="*/ 730 w 773"/>
                <a:gd name="T47" fmla="*/ 741 w 773"/>
                <a:gd name="T48" fmla="*/ 757 w 773"/>
                <a:gd name="T49" fmla="*/ 773 w 7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773">
                  <a:moveTo>
                    <a:pt x="0" y="0"/>
                  </a:moveTo>
                  <a:lnTo>
                    <a:pt x="11" y="0"/>
                  </a:lnTo>
                  <a:lnTo>
                    <a:pt x="11" y="0"/>
                  </a:lnTo>
                  <a:lnTo>
                    <a:pt x="16" y="0"/>
                  </a:lnTo>
                  <a:lnTo>
                    <a:pt x="16" y="0"/>
                  </a:lnTo>
                  <a:lnTo>
                    <a:pt x="27" y="0"/>
                  </a:lnTo>
                  <a:lnTo>
                    <a:pt x="27" y="0"/>
                  </a:lnTo>
                  <a:lnTo>
                    <a:pt x="33" y="0"/>
                  </a:lnTo>
                  <a:lnTo>
                    <a:pt x="33" y="0"/>
                  </a:lnTo>
                  <a:lnTo>
                    <a:pt x="44" y="0"/>
                  </a:lnTo>
                  <a:lnTo>
                    <a:pt x="44" y="0"/>
                  </a:lnTo>
                  <a:lnTo>
                    <a:pt x="49" y="0"/>
                  </a:lnTo>
                  <a:lnTo>
                    <a:pt x="49" y="0"/>
                  </a:lnTo>
                  <a:lnTo>
                    <a:pt x="54" y="0"/>
                  </a:lnTo>
                  <a:lnTo>
                    <a:pt x="54" y="0"/>
                  </a:lnTo>
                  <a:lnTo>
                    <a:pt x="65" y="0"/>
                  </a:lnTo>
                  <a:lnTo>
                    <a:pt x="65" y="0"/>
                  </a:lnTo>
                  <a:lnTo>
                    <a:pt x="71" y="0"/>
                  </a:lnTo>
                  <a:lnTo>
                    <a:pt x="71" y="0"/>
                  </a:lnTo>
                  <a:lnTo>
                    <a:pt x="81" y="0"/>
                  </a:lnTo>
                  <a:lnTo>
                    <a:pt x="81" y="0"/>
                  </a:lnTo>
                  <a:lnTo>
                    <a:pt x="87" y="0"/>
                  </a:lnTo>
                  <a:lnTo>
                    <a:pt x="87" y="0"/>
                  </a:lnTo>
                  <a:lnTo>
                    <a:pt x="98" y="0"/>
                  </a:lnTo>
                  <a:lnTo>
                    <a:pt x="98" y="0"/>
                  </a:lnTo>
                  <a:lnTo>
                    <a:pt x="103" y="0"/>
                  </a:lnTo>
                  <a:lnTo>
                    <a:pt x="103" y="0"/>
                  </a:lnTo>
                  <a:lnTo>
                    <a:pt x="108" y="0"/>
                  </a:lnTo>
                  <a:lnTo>
                    <a:pt x="108" y="0"/>
                  </a:lnTo>
                  <a:lnTo>
                    <a:pt x="119" y="0"/>
                  </a:lnTo>
                  <a:lnTo>
                    <a:pt x="119" y="0"/>
                  </a:lnTo>
                  <a:lnTo>
                    <a:pt x="125" y="0"/>
                  </a:lnTo>
                  <a:lnTo>
                    <a:pt x="125" y="0"/>
                  </a:lnTo>
                  <a:lnTo>
                    <a:pt x="135" y="0"/>
                  </a:lnTo>
                  <a:lnTo>
                    <a:pt x="135" y="0"/>
                  </a:lnTo>
                  <a:lnTo>
                    <a:pt x="141" y="0"/>
                  </a:lnTo>
                  <a:lnTo>
                    <a:pt x="141" y="0"/>
                  </a:lnTo>
                  <a:lnTo>
                    <a:pt x="152" y="0"/>
                  </a:lnTo>
                  <a:lnTo>
                    <a:pt x="152" y="0"/>
                  </a:lnTo>
                  <a:lnTo>
                    <a:pt x="157" y="0"/>
                  </a:lnTo>
                  <a:lnTo>
                    <a:pt x="157" y="0"/>
                  </a:lnTo>
                  <a:lnTo>
                    <a:pt x="162" y="0"/>
                  </a:lnTo>
                  <a:lnTo>
                    <a:pt x="162" y="0"/>
                  </a:lnTo>
                  <a:lnTo>
                    <a:pt x="173" y="0"/>
                  </a:lnTo>
                  <a:lnTo>
                    <a:pt x="173" y="0"/>
                  </a:lnTo>
                  <a:lnTo>
                    <a:pt x="179" y="0"/>
                  </a:lnTo>
                  <a:lnTo>
                    <a:pt x="179" y="0"/>
                  </a:lnTo>
                  <a:lnTo>
                    <a:pt x="190" y="0"/>
                  </a:lnTo>
                  <a:lnTo>
                    <a:pt x="190" y="0"/>
                  </a:lnTo>
                  <a:lnTo>
                    <a:pt x="195" y="0"/>
                  </a:lnTo>
                  <a:lnTo>
                    <a:pt x="195" y="0"/>
                  </a:lnTo>
                  <a:lnTo>
                    <a:pt x="200" y="0"/>
                  </a:lnTo>
                  <a:lnTo>
                    <a:pt x="200" y="0"/>
                  </a:lnTo>
                  <a:lnTo>
                    <a:pt x="211" y="0"/>
                  </a:lnTo>
                  <a:lnTo>
                    <a:pt x="211" y="0"/>
                  </a:lnTo>
                  <a:lnTo>
                    <a:pt x="217" y="0"/>
                  </a:lnTo>
                  <a:lnTo>
                    <a:pt x="217" y="0"/>
                  </a:lnTo>
                  <a:lnTo>
                    <a:pt x="227" y="0"/>
                  </a:lnTo>
                  <a:lnTo>
                    <a:pt x="227" y="0"/>
                  </a:lnTo>
                  <a:lnTo>
                    <a:pt x="233" y="0"/>
                  </a:lnTo>
                  <a:lnTo>
                    <a:pt x="233" y="0"/>
                  </a:lnTo>
                  <a:lnTo>
                    <a:pt x="244" y="0"/>
                  </a:lnTo>
                  <a:lnTo>
                    <a:pt x="244" y="0"/>
                  </a:lnTo>
                  <a:lnTo>
                    <a:pt x="249" y="0"/>
                  </a:lnTo>
                  <a:lnTo>
                    <a:pt x="249" y="0"/>
                  </a:lnTo>
                  <a:lnTo>
                    <a:pt x="254" y="0"/>
                  </a:lnTo>
                  <a:lnTo>
                    <a:pt x="254" y="0"/>
                  </a:lnTo>
                  <a:lnTo>
                    <a:pt x="265" y="0"/>
                  </a:lnTo>
                  <a:lnTo>
                    <a:pt x="265" y="0"/>
                  </a:lnTo>
                  <a:lnTo>
                    <a:pt x="271" y="0"/>
                  </a:lnTo>
                  <a:lnTo>
                    <a:pt x="271" y="0"/>
                  </a:lnTo>
                  <a:lnTo>
                    <a:pt x="281" y="0"/>
                  </a:lnTo>
                  <a:lnTo>
                    <a:pt x="281" y="0"/>
                  </a:lnTo>
                  <a:lnTo>
                    <a:pt x="287" y="0"/>
                  </a:lnTo>
                  <a:lnTo>
                    <a:pt x="287" y="0"/>
                  </a:lnTo>
                  <a:lnTo>
                    <a:pt x="298" y="0"/>
                  </a:lnTo>
                  <a:lnTo>
                    <a:pt x="298" y="0"/>
                  </a:lnTo>
                  <a:lnTo>
                    <a:pt x="303" y="0"/>
                  </a:lnTo>
                  <a:lnTo>
                    <a:pt x="303" y="0"/>
                  </a:lnTo>
                  <a:lnTo>
                    <a:pt x="308" y="0"/>
                  </a:lnTo>
                  <a:lnTo>
                    <a:pt x="308" y="0"/>
                  </a:lnTo>
                  <a:lnTo>
                    <a:pt x="319" y="0"/>
                  </a:lnTo>
                  <a:lnTo>
                    <a:pt x="319" y="0"/>
                  </a:lnTo>
                  <a:lnTo>
                    <a:pt x="325" y="0"/>
                  </a:lnTo>
                  <a:lnTo>
                    <a:pt x="325" y="0"/>
                  </a:lnTo>
                  <a:lnTo>
                    <a:pt x="336" y="0"/>
                  </a:lnTo>
                  <a:lnTo>
                    <a:pt x="336" y="0"/>
                  </a:lnTo>
                  <a:lnTo>
                    <a:pt x="341" y="0"/>
                  </a:lnTo>
                  <a:lnTo>
                    <a:pt x="341" y="0"/>
                  </a:lnTo>
                  <a:lnTo>
                    <a:pt x="352" y="0"/>
                  </a:lnTo>
                  <a:lnTo>
                    <a:pt x="352" y="0"/>
                  </a:lnTo>
                  <a:lnTo>
                    <a:pt x="357" y="0"/>
                  </a:lnTo>
                  <a:lnTo>
                    <a:pt x="357" y="0"/>
                  </a:lnTo>
                  <a:lnTo>
                    <a:pt x="363" y="0"/>
                  </a:lnTo>
                  <a:lnTo>
                    <a:pt x="363" y="0"/>
                  </a:lnTo>
                  <a:lnTo>
                    <a:pt x="373" y="0"/>
                  </a:lnTo>
                  <a:lnTo>
                    <a:pt x="373" y="0"/>
                  </a:lnTo>
                  <a:lnTo>
                    <a:pt x="379" y="0"/>
                  </a:lnTo>
                  <a:lnTo>
                    <a:pt x="379" y="0"/>
                  </a:lnTo>
                  <a:lnTo>
                    <a:pt x="390" y="0"/>
                  </a:lnTo>
                  <a:lnTo>
                    <a:pt x="390" y="0"/>
                  </a:lnTo>
                  <a:lnTo>
                    <a:pt x="395" y="0"/>
                  </a:lnTo>
                  <a:lnTo>
                    <a:pt x="395" y="0"/>
                  </a:lnTo>
                  <a:lnTo>
                    <a:pt x="406" y="0"/>
                  </a:lnTo>
                  <a:lnTo>
                    <a:pt x="406" y="0"/>
                  </a:lnTo>
                  <a:lnTo>
                    <a:pt x="411" y="0"/>
                  </a:lnTo>
                  <a:lnTo>
                    <a:pt x="411" y="0"/>
                  </a:lnTo>
                  <a:lnTo>
                    <a:pt x="417" y="0"/>
                  </a:lnTo>
                  <a:lnTo>
                    <a:pt x="417" y="0"/>
                  </a:lnTo>
                  <a:lnTo>
                    <a:pt x="427" y="0"/>
                  </a:lnTo>
                  <a:lnTo>
                    <a:pt x="427" y="0"/>
                  </a:lnTo>
                  <a:lnTo>
                    <a:pt x="433" y="0"/>
                  </a:lnTo>
                  <a:lnTo>
                    <a:pt x="433" y="0"/>
                  </a:lnTo>
                  <a:lnTo>
                    <a:pt x="444" y="0"/>
                  </a:lnTo>
                  <a:lnTo>
                    <a:pt x="444" y="0"/>
                  </a:lnTo>
                  <a:lnTo>
                    <a:pt x="449" y="0"/>
                  </a:lnTo>
                  <a:lnTo>
                    <a:pt x="449" y="0"/>
                  </a:lnTo>
                  <a:lnTo>
                    <a:pt x="460" y="0"/>
                  </a:lnTo>
                  <a:lnTo>
                    <a:pt x="460" y="0"/>
                  </a:lnTo>
                  <a:lnTo>
                    <a:pt x="465" y="0"/>
                  </a:lnTo>
                  <a:lnTo>
                    <a:pt x="465" y="0"/>
                  </a:lnTo>
                  <a:lnTo>
                    <a:pt x="471" y="0"/>
                  </a:lnTo>
                  <a:lnTo>
                    <a:pt x="471" y="0"/>
                  </a:lnTo>
                  <a:lnTo>
                    <a:pt x="481" y="0"/>
                  </a:lnTo>
                  <a:lnTo>
                    <a:pt x="481" y="0"/>
                  </a:lnTo>
                  <a:lnTo>
                    <a:pt x="487" y="0"/>
                  </a:lnTo>
                  <a:lnTo>
                    <a:pt x="487" y="0"/>
                  </a:lnTo>
                  <a:lnTo>
                    <a:pt x="498" y="0"/>
                  </a:lnTo>
                  <a:lnTo>
                    <a:pt x="498" y="0"/>
                  </a:lnTo>
                  <a:lnTo>
                    <a:pt x="503" y="0"/>
                  </a:lnTo>
                  <a:lnTo>
                    <a:pt x="503" y="0"/>
                  </a:lnTo>
                  <a:lnTo>
                    <a:pt x="514" y="0"/>
                  </a:lnTo>
                  <a:lnTo>
                    <a:pt x="514" y="0"/>
                  </a:lnTo>
                  <a:lnTo>
                    <a:pt x="519" y="0"/>
                  </a:lnTo>
                  <a:lnTo>
                    <a:pt x="519" y="0"/>
                  </a:lnTo>
                  <a:lnTo>
                    <a:pt x="525" y="0"/>
                  </a:lnTo>
                  <a:lnTo>
                    <a:pt x="525" y="0"/>
                  </a:lnTo>
                  <a:lnTo>
                    <a:pt x="536" y="0"/>
                  </a:lnTo>
                  <a:lnTo>
                    <a:pt x="536" y="0"/>
                  </a:lnTo>
                  <a:lnTo>
                    <a:pt x="541" y="0"/>
                  </a:lnTo>
                  <a:lnTo>
                    <a:pt x="541" y="0"/>
                  </a:lnTo>
                  <a:lnTo>
                    <a:pt x="552" y="0"/>
                  </a:lnTo>
                  <a:lnTo>
                    <a:pt x="552" y="0"/>
                  </a:lnTo>
                  <a:lnTo>
                    <a:pt x="557" y="0"/>
                  </a:lnTo>
                  <a:lnTo>
                    <a:pt x="557" y="0"/>
                  </a:lnTo>
                  <a:lnTo>
                    <a:pt x="568" y="0"/>
                  </a:lnTo>
                  <a:lnTo>
                    <a:pt x="568" y="0"/>
                  </a:lnTo>
                  <a:lnTo>
                    <a:pt x="573" y="0"/>
                  </a:lnTo>
                  <a:lnTo>
                    <a:pt x="573" y="0"/>
                  </a:lnTo>
                  <a:lnTo>
                    <a:pt x="579" y="0"/>
                  </a:lnTo>
                  <a:lnTo>
                    <a:pt x="579" y="0"/>
                  </a:lnTo>
                  <a:lnTo>
                    <a:pt x="590" y="0"/>
                  </a:lnTo>
                  <a:lnTo>
                    <a:pt x="590" y="0"/>
                  </a:lnTo>
                  <a:lnTo>
                    <a:pt x="595" y="0"/>
                  </a:lnTo>
                  <a:lnTo>
                    <a:pt x="595" y="0"/>
                  </a:lnTo>
                  <a:lnTo>
                    <a:pt x="606" y="0"/>
                  </a:lnTo>
                  <a:lnTo>
                    <a:pt x="606" y="0"/>
                  </a:lnTo>
                  <a:lnTo>
                    <a:pt x="611" y="0"/>
                  </a:lnTo>
                  <a:lnTo>
                    <a:pt x="611" y="0"/>
                  </a:lnTo>
                  <a:lnTo>
                    <a:pt x="622" y="0"/>
                  </a:lnTo>
                  <a:lnTo>
                    <a:pt x="622" y="0"/>
                  </a:lnTo>
                  <a:lnTo>
                    <a:pt x="627" y="0"/>
                  </a:lnTo>
                  <a:lnTo>
                    <a:pt x="627" y="0"/>
                  </a:lnTo>
                  <a:lnTo>
                    <a:pt x="633" y="0"/>
                  </a:lnTo>
                  <a:lnTo>
                    <a:pt x="633" y="0"/>
                  </a:lnTo>
                  <a:lnTo>
                    <a:pt x="644" y="0"/>
                  </a:lnTo>
                  <a:lnTo>
                    <a:pt x="644" y="0"/>
                  </a:lnTo>
                  <a:lnTo>
                    <a:pt x="649" y="0"/>
                  </a:lnTo>
                  <a:lnTo>
                    <a:pt x="649" y="0"/>
                  </a:lnTo>
                  <a:lnTo>
                    <a:pt x="660" y="0"/>
                  </a:lnTo>
                  <a:lnTo>
                    <a:pt x="660" y="0"/>
                  </a:lnTo>
                  <a:lnTo>
                    <a:pt x="665" y="0"/>
                  </a:lnTo>
                  <a:lnTo>
                    <a:pt x="665" y="0"/>
                  </a:lnTo>
                  <a:lnTo>
                    <a:pt x="676" y="0"/>
                  </a:lnTo>
                  <a:lnTo>
                    <a:pt x="676" y="0"/>
                  </a:lnTo>
                  <a:lnTo>
                    <a:pt x="682" y="0"/>
                  </a:lnTo>
                  <a:lnTo>
                    <a:pt x="682" y="0"/>
                  </a:lnTo>
                  <a:lnTo>
                    <a:pt x="687" y="0"/>
                  </a:lnTo>
                  <a:lnTo>
                    <a:pt x="687" y="0"/>
                  </a:lnTo>
                  <a:lnTo>
                    <a:pt x="698" y="0"/>
                  </a:lnTo>
                  <a:lnTo>
                    <a:pt x="698" y="0"/>
                  </a:lnTo>
                  <a:lnTo>
                    <a:pt x="703" y="0"/>
                  </a:lnTo>
                  <a:lnTo>
                    <a:pt x="703" y="0"/>
                  </a:lnTo>
                  <a:lnTo>
                    <a:pt x="714" y="0"/>
                  </a:lnTo>
                  <a:lnTo>
                    <a:pt x="714" y="0"/>
                  </a:lnTo>
                  <a:lnTo>
                    <a:pt x="719" y="0"/>
                  </a:lnTo>
                  <a:lnTo>
                    <a:pt x="719" y="0"/>
                  </a:lnTo>
                  <a:lnTo>
                    <a:pt x="730" y="0"/>
                  </a:lnTo>
                  <a:lnTo>
                    <a:pt x="730" y="0"/>
                  </a:lnTo>
                  <a:lnTo>
                    <a:pt x="736" y="0"/>
                  </a:lnTo>
                  <a:lnTo>
                    <a:pt x="736" y="0"/>
                  </a:lnTo>
                  <a:lnTo>
                    <a:pt x="741" y="0"/>
                  </a:lnTo>
                  <a:lnTo>
                    <a:pt x="741" y="0"/>
                  </a:lnTo>
                  <a:lnTo>
                    <a:pt x="752" y="0"/>
                  </a:lnTo>
                  <a:lnTo>
                    <a:pt x="752" y="0"/>
                  </a:lnTo>
                  <a:lnTo>
                    <a:pt x="757" y="0"/>
                  </a:lnTo>
                  <a:lnTo>
                    <a:pt x="757" y="0"/>
                  </a:lnTo>
                  <a:lnTo>
                    <a:pt x="768" y="0"/>
                  </a:lnTo>
                  <a:lnTo>
                    <a:pt x="768" y="0"/>
                  </a:lnTo>
                  <a:lnTo>
                    <a:pt x="773"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38" name="Freeform 82"/>
            <p:cNvSpPr>
              <a:spLocks/>
            </p:cNvSpPr>
            <p:nvPr/>
          </p:nvSpPr>
          <p:spPr bwMode="auto">
            <a:xfrm>
              <a:off x="1736" y="1586"/>
              <a:ext cx="428" cy="1"/>
            </a:xfrm>
            <a:custGeom>
              <a:avLst/>
              <a:gdLst>
                <a:gd name="T0" fmla="*/ 0 w 428"/>
                <a:gd name="T1" fmla="*/ 11 w 428"/>
                <a:gd name="T2" fmla="*/ 17 w 428"/>
                <a:gd name="T3" fmla="*/ 22 w 428"/>
                <a:gd name="T4" fmla="*/ 33 w 428"/>
                <a:gd name="T5" fmla="*/ 38 w 428"/>
                <a:gd name="T6" fmla="*/ 49 w 428"/>
                <a:gd name="T7" fmla="*/ 55 w 428"/>
                <a:gd name="T8" fmla="*/ 65 w 428"/>
                <a:gd name="T9" fmla="*/ 71 w 428"/>
                <a:gd name="T10" fmla="*/ 76 w 428"/>
                <a:gd name="T11" fmla="*/ 87 w 428"/>
                <a:gd name="T12" fmla="*/ 92 w 428"/>
                <a:gd name="T13" fmla="*/ 103 w 428"/>
                <a:gd name="T14" fmla="*/ 109 w 428"/>
                <a:gd name="T15" fmla="*/ 119 w 428"/>
                <a:gd name="T16" fmla="*/ 125 w 428"/>
                <a:gd name="T17" fmla="*/ 130 w 428"/>
                <a:gd name="T18" fmla="*/ 141 w 428"/>
                <a:gd name="T19" fmla="*/ 146 w 428"/>
                <a:gd name="T20" fmla="*/ 157 w 428"/>
                <a:gd name="T21" fmla="*/ 163 w 428"/>
                <a:gd name="T22" fmla="*/ 173 w 428"/>
                <a:gd name="T23" fmla="*/ 179 w 428"/>
                <a:gd name="T24" fmla="*/ 184 w 428"/>
                <a:gd name="T25" fmla="*/ 195 w 428"/>
                <a:gd name="T26" fmla="*/ 201 w 428"/>
                <a:gd name="T27" fmla="*/ 211 w 428"/>
                <a:gd name="T28" fmla="*/ 217 w 428"/>
                <a:gd name="T29" fmla="*/ 228 w 428"/>
                <a:gd name="T30" fmla="*/ 233 w 428"/>
                <a:gd name="T31" fmla="*/ 238 w 428"/>
                <a:gd name="T32" fmla="*/ 249 w 428"/>
                <a:gd name="T33" fmla="*/ 255 w 428"/>
                <a:gd name="T34" fmla="*/ 265 w 428"/>
                <a:gd name="T35" fmla="*/ 271 w 428"/>
                <a:gd name="T36" fmla="*/ 276 w 428"/>
                <a:gd name="T37" fmla="*/ 287 w 428"/>
                <a:gd name="T38" fmla="*/ 292 w 428"/>
                <a:gd name="T39" fmla="*/ 303 w 428"/>
                <a:gd name="T40" fmla="*/ 309 w 428"/>
                <a:gd name="T41" fmla="*/ 319 w 428"/>
                <a:gd name="T42" fmla="*/ 325 w 428"/>
                <a:gd name="T43" fmla="*/ 330 w 428"/>
                <a:gd name="T44" fmla="*/ 341 w 428"/>
                <a:gd name="T45" fmla="*/ 347 w 428"/>
                <a:gd name="T46" fmla="*/ 357 w 428"/>
                <a:gd name="T47" fmla="*/ 363 w 428"/>
                <a:gd name="T48" fmla="*/ 374 w 428"/>
                <a:gd name="T49" fmla="*/ 379 w 428"/>
                <a:gd name="T50" fmla="*/ 384 w 428"/>
                <a:gd name="T51" fmla="*/ 395 w 428"/>
                <a:gd name="T52" fmla="*/ 401 w 428"/>
                <a:gd name="T53" fmla="*/ 411 w 428"/>
                <a:gd name="T54" fmla="*/ 417 w 4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428">
                  <a:moveTo>
                    <a:pt x="0" y="0"/>
                  </a:moveTo>
                  <a:lnTo>
                    <a:pt x="0" y="0"/>
                  </a:lnTo>
                  <a:lnTo>
                    <a:pt x="11" y="0"/>
                  </a:lnTo>
                  <a:lnTo>
                    <a:pt x="11" y="0"/>
                  </a:lnTo>
                  <a:lnTo>
                    <a:pt x="17" y="0"/>
                  </a:lnTo>
                  <a:lnTo>
                    <a:pt x="17" y="0"/>
                  </a:lnTo>
                  <a:lnTo>
                    <a:pt x="22" y="0"/>
                  </a:lnTo>
                  <a:lnTo>
                    <a:pt x="22" y="0"/>
                  </a:lnTo>
                  <a:lnTo>
                    <a:pt x="33" y="0"/>
                  </a:lnTo>
                  <a:lnTo>
                    <a:pt x="33" y="0"/>
                  </a:lnTo>
                  <a:lnTo>
                    <a:pt x="38" y="0"/>
                  </a:lnTo>
                  <a:lnTo>
                    <a:pt x="38" y="0"/>
                  </a:lnTo>
                  <a:lnTo>
                    <a:pt x="49" y="0"/>
                  </a:lnTo>
                  <a:lnTo>
                    <a:pt x="49" y="0"/>
                  </a:lnTo>
                  <a:lnTo>
                    <a:pt x="55" y="0"/>
                  </a:lnTo>
                  <a:lnTo>
                    <a:pt x="55" y="0"/>
                  </a:lnTo>
                  <a:lnTo>
                    <a:pt x="65" y="0"/>
                  </a:lnTo>
                  <a:lnTo>
                    <a:pt x="65" y="0"/>
                  </a:lnTo>
                  <a:lnTo>
                    <a:pt x="71" y="0"/>
                  </a:lnTo>
                  <a:lnTo>
                    <a:pt x="71" y="0"/>
                  </a:lnTo>
                  <a:lnTo>
                    <a:pt x="76" y="0"/>
                  </a:lnTo>
                  <a:lnTo>
                    <a:pt x="76" y="0"/>
                  </a:lnTo>
                  <a:lnTo>
                    <a:pt x="87" y="0"/>
                  </a:lnTo>
                  <a:lnTo>
                    <a:pt x="87" y="0"/>
                  </a:lnTo>
                  <a:lnTo>
                    <a:pt x="92" y="0"/>
                  </a:lnTo>
                  <a:lnTo>
                    <a:pt x="92" y="0"/>
                  </a:lnTo>
                  <a:lnTo>
                    <a:pt x="103" y="0"/>
                  </a:lnTo>
                  <a:lnTo>
                    <a:pt x="103" y="0"/>
                  </a:lnTo>
                  <a:lnTo>
                    <a:pt x="109" y="0"/>
                  </a:lnTo>
                  <a:lnTo>
                    <a:pt x="109" y="0"/>
                  </a:lnTo>
                  <a:lnTo>
                    <a:pt x="119" y="0"/>
                  </a:lnTo>
                  <a:lnTo>
                    <a:pt x="119" y="0"/>
                  </a:lnTo>
                  <a:lnTo>
                    <a:pt x="125" y="0"/>
                  </a:lnTo>
                  <a:lnTo>
                    <a:pt x="125" y="0"/>
                  </a:lnTo>
                  <a:lnTo>
                    <a:pt x="130" y="0"/>
                  </a:lnTo>
                  <a:lnTo>
                    <a:pt x="130" y="0"/>
                  </a:lnTo>
                  <a:lnTo>
                    <a:pt x="141" y="0"/>
                  </a:lnTo>
                  <a:lnTo>
                    <a:pt x="141" y="0"/>
                  </a:lnTo>
                  <a:lnTo>
                    <a:pt x="146" y="0"/>
                  </a:lnTo>
                  <a:lnTo>
                    <a:pt x="146" y="0"/>
                  </a:lnTo>
                  <a:lnTo>
                    <a:pt x="157" y="0"/>
                  </a:lnTo>
                  <a:lnTo>
                    <a:pt x="157" y="0"/>
                  </a:lnTo>
                  <a:lnTo>
                    <a:pt x="163" y="0"/>
                  </a:lnTo>
                  <a:lnTo>
                    <a:pt x="163" y="0"/>
                  </a:lnTo>
                  <a:lnTo>
                    <a:pt x="173" y="0"/>
                  </a:lnTo>
                  <a:lnTo>
                    <a:pt x="173" y="0"/>
                  </a:lnTo>
                  <a:lnTo>
                    <a:pt x="179" y="0"/>
                  </a:lnTo>
                  <a:lnTo>
                    <a:pt x="179" y="0"/>
                  </a:lnTo>
                  <a:lnTo>
                    <a:pt x="184" y="0"/>
                  </a:lnTo>
                  <a:lnTo>
                    <a:pt x="184" y="0"/>
                  </a:lnTo>
                  <a:lnTo>
                    <a:pt x="195" y="0"/>
                  </a:lnTo>
                  <a:lnTo>
                    <a:pt x="195" y="0"/>
                  </a:lnTo>
                  <a:lnTo>
                    <a:pt x="201" y="0"/>
                  </a:lnTo>
                  <a:lnTo>
                    <a:pt x="201" y="0"/>
                  </a:lnTo>
                  <a:lnTo>
                    <a:pt x="211" y="0"/>
                  </a:lnTo>
                  <a:lnTo>
                    <a:pt x="211" y="0"/>
                  </a:lnTo>
                  <a:lnTo>
                    <a:pt x="217" y="0"/>
                  </a:lnTo>
                  <a:lnTo>
                    <a:pt x="217" y="0"/>
                  </a:lnTo>
                  <a:lnTo>
                    <a:pt x="228" y="0"/>
                  </a:lnTo>
                  <a:lnTo>
                    <a:pt x="228" y="0"/>
                  </a:lnTo>
                  <a:lnTo>
                    <a:pt x="233" y="0"/>
                  </a:lnTo>
                  <a:lnTo>
                    <a:pt x="233" y="0"/>
                  </a:lnTo>
                  <a:lnTo>
                    <a:pt x="238" y="0"/>
                  </a:lnTo>
                  <a:lnTo>
                    <a:pt x="238" y="0"/>
                  </a:lnTo>
                  <a:lnTo>
                    <a:pt x="249" y="0"/>
                  </a:lnTo>
                  <a:lnTo>
                    <a:pt x="249" y="0"/>
                  </a:lnTo>
                  <a:lnTo>
                    <a:pt x="255" y="0"/>
                  </a:lnTo>
                  <a:lnTo>
                    <a:pt x="255" y="0"/>
                  </a:lnTo>
                  <a:lnTo>
                    <a:pt x="265" y="0"/>
                  </a:lnTo>
                  <a:lnTo>
                    <a:pt x="265" y="0"/>
                  </a:lnTo>
                  <a:lnTo>
                    <a:pt x="271" y="0"/>
                  </a:lnTo>
                  <a:lnTo>
                    <a:pt x="271" y="0"/>
                  </a:lnTo>
                  <a:lnTo>
                    <a:pt x="276" y="0"/>
                  </a:lnTo>
                  <a:lnTo>
                    <a:pt x="276" y="0"/>
                  </a:lnTo>
                  <a:lnTo>
                    <a:pt x="287" y="0"/>
                  </a:lnTo>
                  <a:lnTo>
                    <a:pt x="287" y="0"/>
                  </a:lnTo>
                  <a:lnTo>
                    <a:pt x="292" y="0"/>
                  </a:lnTo>
                  <a:lnTo>
                    <a:pt x="292" y="0"/>
                  </a:lnTo>
                  <a:lnTo>
                    <a:pt x="303" y="0"/>
                  </a:lnTo>
                  <a:lnTo>
                    <a:pt x="303" y="0"/>
                  </a:lnTo>
                  <a:lnTo>
                    <a:pt x="309" y="0"/>
                  </a:lnTo>
                  <a:lnTo>
                    <a:pt x="309" y="0"/>
                  </a:lnTo>
                  <a:lnTo>
                    <a:pt x="319" y="0"/>
                  </a:lnTo>
                  <a:lnTo>
                    <a:pt x="319" y="0"/>
                  </a:lnTo>
                  <a:lnTo>
                    <a:pt x="325" y="0"/>
                  </a:lnTo>
                  <a:lnTo>
                    <a:pt x="325" y="0"/>
                  </a:lnTo>
                  <a:lnTo>
                    <a:pt x="330" y="0"/>
                  </a:lnTo>
                  <a:lnTo>
                    <a:pt x="330" y="0"/>
                  </a:lnTo>
                  <a:lnTo>
                    <a:pt x="341" y="0"/>
                  </a:lnTo>
                  <a:lnTo>
                    <a:pt x="341" y="0"/>
                  </a:lnTo>
                  <a:lnTo>
                    <a:pt x="347" y="0"/>
                  </a:lnTo>
                  <a:lnTo>
                    <a:pt x="347" y="0"/>
                  </a:lnTo>
                  <a:lnTo>
                    <a:pt x="357" y="0"/>
                  </a:lnTo>
                  <a:lnTo>
                    <a:pt x="357" y="0"/>
                  </a:lnTo>
                  <a:lnTo>
                    <a:pt x="363" y="0"/>
                  </a:lnTo>
                  <a:lnTo>
                    <a:pt x="363" y="0"/>
                  </a:lnTo>
                  <a:lnTo>
                    <a:pt x="374" y="0"/>
                  </a:lnTo>
                  <a:lnTo>
                    <a:pt x="374" y="0"/>
                  </a:lnTo>
                  <a:lnTo>
                    <a:pt x="379" y="0"/>
                  </a:lnTo>
                  <a:lnTo>
                    <a:pt x="379" y="0"/>
                  </a:lnTo>
                  <a:lnTo>
                    <a:pt x="384" y="0"/>
                  </a:lnTo>
                  <a:lnTo>
                    <a:pt x="384" y="0"/>
                  </a:lnTo>
                  <a:lnTo>
                    <a:pt x="395" y="0"/>
                  </a:lnTo>
                  <a:lnTo>
                    <a:pt x="395" y="0"/>
                  </a:lnTo>
                  <a:lnTo>
                    <a:pt x="401" y="0"/>
                  </a:lnTo>
                  <a:lnTo>
                    <a:pt x="401" y="0"/>
                  </a:lnTo>
                  <a:lnTo>
                    <a:pt x="411" y="0"/>
                  </a:lnTo>
                  <a:lnTo>
                    <a:pt x="411" y="0"/>
                  </a:lnTo>
                  <a:lnTo>
                    <a:pt x="417" y="0"/>
                  </a:lnTo>
                  <a:lnTo>
                    <a:pt x="417" y="0"/>
                  </a:lnTo>
                  <a:lnTo>
                    <a:pt x="428"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77939" name="Group 83"/>
            <p:cNvGrpSpPr>
              <a:grpSpLocks/>
            </p:cNvGrpSpPr>
            <p:nvPr/>
          </p:nvGrpSpPr>
          <p:grpSpPr bwMode="auto">
            <a:xfrm>
              <a:off x="1182" y="795"/>
              <a:ext cx="772" cy="128"/>
              <a:chOff x="1407" y="741"/>
              <a:chExt cx="772" cy="128"/>
            </a:xfrm>
          </p:grpSpPr>
          <p:sp>
            <p:nvSpPr>
              <p:cNvPr id="377940" name="Rectangle 84"/>
              <p:cNvSpPr>
                <a:spLocks noChangeArrowheads="1"/>
              </p:cNvSpPr>
              <p:nvPr/>
            </p:nvSpPr>
            <p:spPr bwMode="auto">
              <a:xfrm>
                <a:off x="1407" y="741"/>
                <a:ext cx="6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P</a:t>
                </a:r>
                <a:endParaRPr lang="en-US" sz="2400" b="1" u="none">
                  <a:effectLst/>
                  <a:latin typeface="Times New Roman" pitchFamily="18" charset="0"/>
                </a:endParaRPr>
              </a:p>
            </p:txBody>
          </p:sp>
          <p:sp>
            <p:nvSpPr>
              <p:cNvPr id="377941" name="Rectangle 85"/>
              <p:cNvSpPr>
                <a:spLocks noChangeArrowheads="1"/>
              </p:cNvSpPr>
              <p:nvPr/>
            </p:nvSpPr>
            <p:spPr bwMode="auto">
              <a:xfrm>
                <a:off x="1461" y="741"/>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r</a:t>
                </a:r>
                <a:endParaRPr lang="en-US" sz="2400" b="1" u="none">
                  <a:effectLst/>
                  <a:latin typeface="Times New Roman" pitchFamily="18" charset="0"/>
                </a:endParaRPr>
              </a:p>
            </p:txBody>
          </p:sp>
          <p:sp>
            <p:nvSpPr>
              <p:cNvPr id="377942" name="Rectangle 86"/>
              <p:cNvSpPr>
                <a:spLocks noChangeArrowheads="1"/>
              </p:cNvSpPr>
              <p:nvPr/>
            </p:nvSpPr>
            <p:spPr bwMode="auto">
              <a:xfrm>
                <a:off x="1488" y="741"/>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o</a:t>
                </a:r>
                <a:endParaRPr lang="en-US" sz="2400" b="1" u="none">
                  <a:effectLst/>
                  <a:latin typeface="Times New Roman" pitchFamily="18" charset="0"/>
                </a:endParaRPr>
              </a:p>
            </p:txBody>
          </p:sp>
          <p:sp>
            <p:nvSpPr>
              <p:cNvPr id="377943" name="Rectangle 87"/>
              <p:cNvSpPr>
                <a:spLocks noChangeArrowheads="1"/>
              </p:cNvSpPr>
              <p:nvPr/>
            </p:nvSpPr>
            <p:spPr bwMode="auto">
              <a:xfrm>
                <a:off x="1531" y="741"/>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c</a:t>
                </a:r>
                <a:endParaRPr lang="en-US" sz="2400" b="1" u="none">
                  <a:effectLst/>
                  <a:latin typeface="Times New Roman" pitchFamily="18" charset="0"/>
                </a:endParaRPr>
              </a:p>
            </p:txBody>
          </p:sp>
          <p:sp>
            <p:nvSpPr>
              <p:cNvPr id="377944" name="Rectangle 88"/>
              <p:cNvSpPr>
                <a:spLocks noChangeArrowheads="1"/>
              </p:cNvSpPr>
              <p:nvPr/>
            </p:nvSpPr>
            <p:spPr bwMode="auto">
              <a:xfrm>
                <a:off x="1574" y="741"/>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e</a:t>
                </a:r>
                <a:endParaRPr lang="en-US" sz="2400" b="1" u="none">
                  <a:effectLst/>
                  <a:latin typeface="Times New Roman" pitchFamily="18" charset="0"/>
                </a:endParaRPr>
              </a:p>
            </p:txBody>
          </p:sp>
          <p:sp>
            <p:nvSpPr>
              <p:cNvPr id="377945" name="Rectangle 89"/>
              <p:cNvSpPr>
                <a:spLocks noChangeArrowheads="1"/>
              </p:cNvSpPr>
              <p:nvPr/>
            </p:nvSpPr>
            <p:spPr bwMode="auto">
              <a:xfrm>
                <a:off x="1618" y="741"/>
                <a:ext cx="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s</a:t>
                </a:r>
                <a:endParaRPr lang="en-US" sz="2400" b="1" u="none">
                  <a:effectLst/>
                  <a:latin typeface="Times New Roman" pitchFamily="18" charset="0"/>
                </a:endParaRPr>
              </a:p>
            </p:txBody>
          </p:sp>
          <p:sp>
            <p:nvSpPr>
              <p:cNvPr id="377946" name="Rectangle 90"/>
              <p:cNvSpPr>
                <a:spLocks noChangeArrowheads="1"/>
              </p:cNvSpPr>
              <p:nvPr/>
            </p:nvSpPr>
            <p:spPr bwMode="auto">
              <a:xfrm>
                <a:off x="1661" y="741"/>
                <a:ext cx="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s</a:t>
                </a:r>
                <a:endParaRPr lang="en-US" sz="2400" b="1" u="none">
                  <a:effectLst/>
                  <a:latin typeface="Times New Roman" pitchFamily="18" charset="0"/>
                </a:endParaRPr>
              </a:p>
            </p:txBody>
          </p:sp>
          <p:sp>
            <p:nvSpPr>
              <p:cNvPr id="377947" name="Rectangle 91"/>
              <p:cNvSpPr>
                <a:spLocks noChangeArrowheads="1"/>
              </p:cNvSpPr>
              <p:nvPr/>
            </p:nvSpPr>
            <p:spPr bwMode="auto">
              <a:xfrm>
                <a:off x="1704" y="741"/>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7948" name="Rectangle 92"/>
              <p:cNvSpPr>
                <a:spLocks noChangeArrowheads="1"/>
              </p:cNvSpPr>
              <p:nvPr/>
            </p:nvSpPr>
            <p:spPr bwMode="auto">
              <a:xfrm>
                <a:off x="1726" y="741"/>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D</a:t>
                </a:r>
                <a:endParaRPr lang="en-US" sz="2400" b="1" u="none">
                  <a:effectLst/>
                  <a:latin typeface="Times New Roman" pitchFamily="18" charset="0"/>
                </a:endParaRPr>
              </a:p>
            </p:txBody>
          </p:sp>
          <p:sp>
            <p:nvSpPr>
              <p:cNvPr id="377949" name="Rectangle 93"/>
              <p:cNvSpPr>
                <a:spLocks noChangeArrowheads="1"/>
              </p:cNvSpPr>
              <p:nvPr/>
            </p:nvSpPr>
            <p:spPr bwMode="auto">
              <a:xfrm>
                <a:off x="1785" y="741"/>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a</a:t>
                </a:r>
                <a:endParaRPr lang="en-US" sz="2400" b="1" u="none">
                  <a:effectLst/>
                  <a:latin typeface="Times New Roman" pitchFamily="18" charset="0"/>
                </a:endParaRPr>
              </a:p>
            </p:txBody>
          </p:sp>
          <p:sp>
            <p:nvSpPr>
              <p:cNvPr id="377950" name="Rectangle 94"/>
              <p:cNvSpPr>
                <a:spLocks noChangeArrowheads="1"/>
              </p:cNvSpPr>
              <p:nvPr/>
            </p:nvSpPr>
            <p:spPr bwMode="auto">
              <a:xfrm>
                <a:off x="1828" y="741"/>
                <a:ext cx="3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t</a:t>
                </a:r>
                <a:endParaRPr lang="en-US" sz="2400" b="1" u="none">
                  <a:effectLst/>
                  <a:latin typeface="Times New Roman" pitchFamily="18" charset="0"/>
                </a:endParaRPr>
              </a:p>
            </p:txBody>
          </p:sp>
          <p:sp>
            <p:nvSpPr>
              <p:cNvPr id="377951" name="Rectangle 95"/>
              <p:cNvSpPr>
                <a:spLocks noChangeArrowheads="1"/>
              </p:cNvSpPr>
              <p:nvPr/>
            </p:nvSpPr>
            <p:spPr bwMode="auto">
              <a:xfrm>
                <a:off x="1850" y="741"/>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a</a:t>
                </a:r>
                <a:endParaRPr lang="en-US" sz="2400" b="1" u="none">
                  <a:effectLst/>
                  <a:latin typeface="Times New Roman" pitchFamily="18" charset="0"/>
                </a:endParaRPr>
              </a:p>
            </p:txBody>
          </p:sp>
          <p:sp>
            <p:nvSpPr>
              <p:cNvPr id="377952" name="Rectangle 96"/>
              <p:cNvSpPr>
                <a:spLocks noChangeArrowheads="1"/>
              </p:cNvSpPr>
              <p:nvPr/>
            </p:nvSpPr>
            <p:spPr bwMode="auto">
              <a:xfrm>
                <a:off x="1893" y="741"/>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7953" name="Rectangle 97"/>
              <p:cNvSpPr>
                <a:spLocks noChangeArrowheads="1"/>
              </p:cNvSpPr>
              <p:nvPr/>
            </p:nvSpPr>
            <p:spPr bwMode="auto">
              <a:xfrm>
                <a:off x="1915" y="741"/>
                <a:ext cx="3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f</a:t>
                </a:r>
                <a:endParaRPr lang="en-US" sz="2400" b="1" u="none">
                  <a:effectLst/>
                  <a:latin typeface="Times New Roman" pitchFamily="18" charset="0"/>
                </a:endParaRPr>
              </a:p>
            </p:txBody>
          </p:sp>
          <p:sp>
            <p:nvSpPr>
              <p:cNvPr id="377954" name="Rectangle 98"/>
              <p:cNvSpPr>
                <a:spLocks noChangeArrowheads="1"/>
              </p:cNvSpPr>
              <p:nvPr/>
            </p:nvSpPr>
            <p:spPr bwMode="auto">
              <a:xfrm>
                <a:off x="1937" y="741"/>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o</a:t>
                </a:r>
                <a:endParaRPr lang="en-US" sz="2400" b="1" u="none">
                  <a:effectLst/>
                  <a:latin typeface="Times New Roman" pitchFamily="18" charset="0"/>
                </a:endParaRPr>
              </a:p>
            </p:txBody>
          </p:sp>
          <p:sp>
            <p:nvSpPr>
              <p:cNvPr id="377955" name="Rectangle 99"/>
              <p:cNvSpPr>
                <a:spLocks noChangeArrowheads="1"/>
              </p:cNvSpPr>
              <p:nvPr/>
            </p:nvSpPr>
            <p:spPr bwMode="auto">
              <a:xfrm>
                <a:off x="1980" y="741"/>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r</a:t>
                </a:r>
                <a:endParaRPr lang="en-US" sz="2400" b="1" u="none">
                  <a:effectLst/>
                  <a:latin typeface="Times New Roman" pitchFamily="18" charset="0"/>
                </a:endParaRPr>
              </a:p>
            </p:txBody>
          </p:sp>
          <p:sp>
            <p:nvSpPr>
              <p:cNvPr id="377956" name="Rectangle 100"/>
              <p:cNvSpPr>
                <a:spLocks noChangeArrowheads="1"/>
              </p:cNvSpPr>
              <p:nvPr/>
            </p:nvSpPr>
            <p:spPr bwMode="auto">
              <a:xfrm>
                <a:off x="2007" y="741"/>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7957" name="Rectangle 101"/>
              <p:cNvSpPr>
                <a:spLocks noChangeArrowheads="1"/>
              </p:cNvSpPr>
              <p:nvPr/>
            </p:nvSpPr>
            <p:spPr bwMode="auto">
              <a:xfrm>
                <a:off x="2028" y="741"/>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C</a:t>
                </a:r>
                <a:endParaRPr lang="en-US" sz="2400" b="1" u="none">
                  <a:effectLst/>
                  <a:latin typeface="Times New Roman" pitchFamily="18" charset="0"/>
                </a:endParaRPr>
              </a:p>
            </p:txBody>
          </p:sp>
          <p:sp>
            <p:nvSpPr>
              <p:cNvPr id="377958" name="Rectangle 102"/>
              <p:cNvSpPr>
                <a:spLocks noChangeArrowheads="1"/>
              </p:cNvSpPr>
              <p:nvPr/>
            </p:nvSpPr>
            <p:spPr bwMode="auto">
              <a:xfrm>
                <a:off x="2088" y="741"/>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o</a:t>
                </a:r>
                <a:endParaRPr lang="en-US" sz="2400" b="1" u="none">
                  <a:effectLst/>
                  <a:latin typeface="Times New Roman" pitchFamily="18" charset="0"/>
                </a:endParaRPr>
              </a:p>
            </p:txBody>
          </p:sp>
          <p:sp>
            <p:nvSpPr>
              <p:cNvPr id="377959" name="Rectangle 103"/>
              <p:cNvSpPr>
                <a:spLocks noChangeArrowheads="1"/>
              </p:cNvSpPr>
              <p:nvPr/>
            </p:nvSpPr>
            <p:spPr bwMode="auto">
              <a:xfrm>
                <a:off x="2131" y="741"/>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2</a:t>
                </a:r>
                <a:endParaRPr lang="en-US" sz="2400" b="1" u="none">
                  <a:effectLst/>
                  <a:latin typeface="Times New Roman" pitchFamily="18" charset="0"/>
                </a:endParaRPr>
              </a:p>
            </p:txBody>
          </p:sp>
        </p:grpSp>
        <p:sp>
          <p:nvSpPr>
            <p:cNvPr id="377960" name="Rectangle 104"/>
            <p:cNvSpPr>
              <a:spLocks noChangeArrowheads="1"/>
            </p:cNvSpPr>
            <p:nvPr/>
          </p:nvSpPr>
          <p:spPr bwMode="auto">
            <a:xfrm>
              <a:off x="2250" y="1338"/>
              <a:ext cx="4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X</a:t>
              </a:r>
              <a:endParaRPr lang="en-US" sz="2400" u="none">
                <a:effectLst/>
                <a:latin typeface="Times New Roman" pitchFamily="18" charset="0"/>
              </a:endParaRPr>
            </a:p>
          </p:txBody>
        </p:sp>
        <p:sp>
          <p:nvSpPr>
            <p:cNvPr id="377961" name="Rectangle 105"/>
            <p:cNvSpPr>
              <a:spLocks noChangeArrowheads="1"/>
            </p:cNvSpPr>
            <p:nvPr/>
          </p:nvSpPr>
          <p:spPr bwMode="auto">
            <a:xfrm>
              <a:off x="2288" y="1338"/>
              <a:ext cx="3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7962" name="Rectangle 106"/>
            <p:cNvSpPr>
              <a:spLocks noChangeArrowheads="1"/>
            </p:cNvSpPr>
            <p:nvPr/>
          </p:nvSpPr>
          <p:spPr bwMode="auto">
            <a:xfrm>
              <a:off x="2315" y="133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63" name="Rectangle 107"/>
            <p:cNvSpPr>
              <a:spLocks noChangeArrowheads="1"/>
            </p:cNvSpPr>
            <p:nvPr/>
          </p:nvSpPr>
          <p:spPr bwMode="auto">
            <a:xfrm>
              <a:off x="2331" y="133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2</a:t>
              </a:r>
              <a:endParaRPr lang="en-US" sz="2400" u="none">
                <a:effectLst/>
                <a:latin typeface="Times New Roman" pitchFamily="18" charset="0"/>
              </a:endParaRPr>
            </a:p>
          </p:txBody>
        </p:sp>
        <p:sp>
          <p:nvSpPr>
            <p:cNvPr id="377964" name="Rectangle 108"/>
            <p:cNvSpPr>
              <a:spLocks noChangeArrowheads="1"/>
            </p:cNvSpPr>
            <p:nvPr/>
          </p:nvSpPr>
          <p:spPr bwMode="auto">
            <a:xfrm>
              <a:off x="2358" y="1338"/>
              <a:ext cx="1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7965" name="Rectangle 109"/>
            <p:cNvSpPr>
              <a:spLocks noChangeArrowheads="1"/>
            </p:cNvSpPr>
            <p:nvPr/>
          </p:nvSpPr>
          <p:spPr bwMode="auto">
            <a:xfrm>
              <a:off x="2369" y="133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6</a:t>
              </a:r>
              <a:endParaRPr lang="en-US" sz="2400" u="none">
                <a:effectLst/>
                <a:latin typeface="Times New Roman" pitchFamily="18" charset="0"/>
              </a:endParaRPr>
            </a:p>
          </p:txBody>
        </p:sp>
        <p:sp>
          <p:nvSpPr>
            <p:cNvPr id="377966" name="Rectangle 110"/>
            <p:cNvSpPr>
              <a:spLocks noChangeArrowheads="1"/>
            </p:cNvSpPr>
            <p:nvPr/>
          </p:nvSpPr>
          <p:spPr bwMode="auto">
            <a:xfrm>
              <a:off x="2396" y="133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4</a:t>
              </a:r>
              <a:endParaRPr lang="en-US" sz="2400" u="none">
                <a:effectLst/>
                <a:latin typeface="Times New Roman" pitchFamily="18" charset="0"/>
              </a:endParaRPr>
            </a:p>
          </p:txBody>
        </p:sp>
        <p:sp>
          <p:nvSpPr>
            <p:cNvPr id="377967" name="Line 111"/>
            <p:cNvSpPr>
              <a:spLocks noChangeShapeType="1"/>
            </p:cNvSpPr>
            <p:nvPr/>
          </p:nvSpPr>
          <p:spPr bwMode="auto">
            <a:xfrm>
              <a:off x="2250" y="1316"/>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7968" name="Rectangle 112"/>
            <p:cNvSpPr>
              <a:spLocks noChangeArrowheads="1"/>
            </p:cNvSpPr>
            <p:nvPr/>
          </p:nvSpPr>
          <p:spPr bwMode="auto">
            <a:xfrm>
              <a:off x="2250" y="1110"/>
              <a:ext cx="4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U</a:t>
              </a:r>
              <a:endParaRPr lang="en-US" sz="2400" u="none">
                <a:effectLst/>
                <a:latin typeface="Times New Roman" pitchFamily="18" charset="0"/>
              </a:endParaRPr>
            </a:p>
          </p:txBody>
        </p:sp>
        <p:sp>
          <p:nvSpPr>
            <p:cNvPr id="377969" name="Rectangle 113"/>
            <p:cNvSpPr>
              <a:spLocks noChangeArrowheads="1"/>
            </p:cNvSpPr>
            <p:nvPr/>
          </p:nvSpPr>
          <p:spPr bwMode="auto">
            <a:xfrm>
              <a:off x="2283" y="1110"/>
              <a:ext cx="4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C</a:t>
              </a:r>
              <a:endParaRPr lang="en-US" sz="2400" u="none">
                <a:effectLst/>
                <a:latin typeface="Times New Roman" pitchFamily="18" charset="0"/>
              </a:endParaRPr>
            </a:p>
          </p:txBody>
        </p:sp>
        <p:sp>
          <p:nvSpPr>
            <p:cNvPr id="377970" name="Rectangle 114"/>
            <p:cNvSpPr>
              <a:spLocks noChangeArrowheads="1"/>
            </p:cNvSpPr>
            <p:nvPr/>
          </p:nvSpPr>
          <p:spPr bwMode="auto">
            <a:xfrm>
              <a:off x="2315" y="1110"/>
              <a:ext cx="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L</a:t>
              </a:r>
              <a:endParaRPr lang="en-US" sz="2400" u="none">
                <a:effectLst/>
                <a:latin typeface="Times New Roman" pitchFamily="18" charset="0"/>
              </a:endParaRPr>
            </a:p>
          </p:txBody>
        </p:sp>
        <p:sp>
          <p:nvSpPr>
            <p:cNvPr id="377971" name="Rectangle 115"/>
            <p:cNvSpPr>
              <a:spLocks noChangeArrowheads="1"/>
            </p:cNvSpPr>
            <p:nvPr/>
          </p:nvSpPr>
          <p:spPr bwMode="auto">
            <a:xfrm>
              <a:off x="2342" y="1110"/>
              <a:ext cx="3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7972" name="Rectangle 116"/>
            <p:cNvSpPr>
              <a:spLocks noChangeArrowheads="1"/>
            </p:cNvSpPr>
            <p:nvPr/>
          </p:nvSpPr>
          <p:spPr bwMode="auto">
            <a:xfrm>
              <a:off x="2369" y="111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73" name="Rectangle 117"/>
            <p:cNvSpPr>
              <a:spLocks noChangeArrowheads="1"/>
            </p:cNvSpPr>
            <p:nvPr/>
          </p:nvSpPr>
          <p:spPr bwMode="auto">
            <a:xfrm>
              <a:off x="2385" y="111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4</a:t>
              </a:r>
              <a:endParaRPr lang="en-US" sz="2400" u="none">
                <a:effectLst/>
                <a:latin typeface="Times New Roman" pitchFamily="18" charset="0"/>
              </a:endParaRPr>
            </a:p>
          </p:txBody>
        </p:sp>
        <p:sp>
          <p:nvSpPr>
            <p:cNvPr id="377974" name="Rectangle 118"/>
            <p:cNvSpPr>
              <a:spLocks noChangeArrowheads="1"/>
            </p:cNvSpPr>
            <p:nvPr/>
          </p:nvSpPr>
          <p:spPr bwMode="auto">
            <a:xfrm>
              <a:off x="2412" y="1110"/>
              <a:ext cx="1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7975" name="Rectangle 119"/>
            <p:cNvSpPr>
              <a:spLocks noChangeArrowheads="1"/>
            </p:cNvSpPr>
            <p:nvPr/>
          </p:nvSpPr>
          <p:spPr bwMode="auto">
            <a:xfrm>
              <a:off x="2423" y="111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76" name="Rectangle 120"/>
            <p:cNvSpPr>
              <a:spLocks noChangeArrowheads="1"/>
            </p:cNvSpPr>
            <p:nvPr/>
          </p:nvSpPr>
          <p:spPr bwMode="auto">
            <a:xfrm>
              <a:off x="2439" y="111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8</a:t>
              </a:r>
              <a:endParaRPr lang="en-US" sz="2400" u="none">
                <a:effectLst/>
                <a:latin typeface="Times New Roman" pitchFamily="18" charset="0"/>
              </a:endParaRPr>
            </a:p>
          </p:txBody>
        </p:sp>
        <p:sp>
          <p:nvSpPr>
            <p:cNvPr id="377977" name="Rectangle 121"/>
            <p:cNvSpPr>
              <a:spLocks noChangeArrowheads="1"/>
            </p:cNvSpPr>
            <p:nvPr/>
          </p:nvSpPr>
          <p:spPr bwMode="auto">
            <a:xfrm>
              <a:off x="2250" y="1565"/>
              <a:ext cx="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L</a:t>
              </a:r>
              <a:endParaRPr lang="en-US" sz="2400" u="none">
                <a:effectLst/>
                <a:latin typeface="Times New Roman" pitchFamily="18" charset="0"/>
              </a:endParaRPr>
            </a:p>
          </p:txBody>
        </p:sp>
        <p:sp>
          <p:nvSpPr>
            <p:cNvPr id="377978" name="Rectangle 122"/>
            <p:cNvSpPr>
              <a:spLocks noChangeArrowheads="1"/>
            </p:cNvSpPr>
            <p:nvPr/>
          </p:nvSpPr>
          <p:spPr bwMode="auto">
            <a:xfrm>
              <a:off x="2277" y="1565"/>
              <a:ext cx="4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C</a:t>
              </a:r>
              <a:endParaRPr lang="en-US" sz="2400" u="none">
                <a:effectLst/>
                <a:latin typeface="Times New Roman" pitchFamily="18" charset="0"/>
              </a:endParaRPr>
            </a:p>
          </p:txBody>
        </p:sp>
        <p:sp>
          <p:nvSpPr>
            <p:cNvPr id="377979" name="Rectangle 123"/>
            <p:cNvSpPr>
              <a:spLocks noChangeArrowheads="1"/>
            </p:cNvSpPr>
            <p:nvPr/>
          </p:nvSpPr>
          <p:spPr bwMode="auto">
            <a:xfrm>
              <a:off x="2310" y="1565"/>
              <a:ext cx="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L</a:t>
              </a:r>
              <a:endParaRPr lang="en-US" sz="2400" u="none">
                <a:effectLst/>
                <a:latin typeface="Times New Roman" pitchFamily="18" charset="0"/>
              </a:endParaRPr>
            </a:p>
          </p:txBody>
        </p:sp>
        <p:sp>
          <p:nvSpPr>
            <p:cNvPr id="377980" name="Rectangle 124"/>
            <p:cNvSpPr>
              <a:spLocks noChangeArrowheads="1"/>
            </p:cNvSpPr>
            <p:nvPr/>
          </p:nvSpPr>
          <p:spPr bwMode="auto">
            <a:xfrm>
              <a:off x="2337" y="1565"/>
              <a:ext cx="3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7981" name="Rectangle 125"/>
            <p:cNvSpPr>
              <a:spLocks noChangeArrowheads="1"/>
            </p:cNvSpPr>
            <p:nvPr/>
          </p:nvSpPr>
          <p:spPr bwMode="auto">
            <a:xfrm>
              <a:off x="2364" y="1565"/>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82" name="Rectangle 126"/>
            <p:cNvSpPr>
              <a:spLocks noChangeArrowheads="1"/>
            </p:cNvSpPr>
            <p:nvPr/>
          </p:nvSpPr>
          <p:spPr bwMode="auto">
            <a:xfrm>
              <a:off x="2380" y="1565"/>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83" name="Rectangle 127"/>
            <p:cNvSpPr>
              <a:spLocks noChangeArrowheads="1"/>
            </p:cNvSpPr>
            <p:nvPr/>
          </p:nvSpPr>
          <p:spPr bwMode="auto">
            <a:xfrm>
              <a:off x="2396" y="1565"/>
              <a:ext cx="1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7984" name="Rectangle 128"/>
            <p:cNvSpPr>
              <a:spLocks noChangeArrowheads="1"/>
            </p:cNvSpPr>
            <p:nvPr/>
          </p:nvSpPr>
          <p:spPr bwMode="auto">
            <a:xfrm>
              <a:off x="2407" y="1565"/>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85" name="Rectangle 129"/>
            <p:cNvSpPr>
              <a:spLocks noChangeArrowheads="1"/>
            </p:cNvSpPr>
            <p:nvPr/>
          </p:nvSpPr>
          <p:spPr bwMode="auto">
            <a:xfrm>
              <a:off x="2423" y="1565"/>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986" name="Rectangle 130"/>
            <p:cNvSpPr>
              <a:spLocks noChangeArrowheads="1"/>
            </p:cNvSpPr>
            <p:nvPr/>
          </p:nvSpPr>
          <p:spPr bwMode="auto">
            <a:xfrm>
              <a:off x="912" y="1200"/>
              <a:ext cx="608" cy="4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7987" name="Group 131"/>
          <p:cNvGrpSpPr>
            <a:grpSpLocks/>
          </p:cNvGrpSpPr>
          <p:nvPr/>
        </p:nvGrpSpPr>
        <p:grpSpPr bwMode="auto">
          <a:xfrm>
            <a:off x="969963" y="3775075"/>
            <a:ext cx="3086100" cy="2389188"/>
            <a:chOff x="611" y="2354"/>
            <a:chExt cx="1944" cy="1505"/>
          </a:xfrm>
        </p:grpSpPr>
        <p:sp>
          <p:nvSpPr>
            <p:cNvPr id="377988" name="Freeform 132"/>
            <p:cNvSpPr>
              <a:spLocks/>
            </p:cNvSpPr>
            <p:nvPr/>
          </p:nvSpPr>
          <p:spPr bwMode="auto">
            <a:xfrm>
              <a:off x="611" y="2354"/>
              <a:ext cx="1944" cy="1505"/>
            </a:xfrm>
            <a:custGeom>
              <a:avLst/>
              <a:gdLst>
                <a:gd name="T0" fmla="*/ 0 w 2287"/>
                <a:gd name="T1" fmla="*/ 1582 h 1582"/>
                <a:gd name="T2" fmla="*/ 2287 w 2287"/>
                <a:gd name="T3" fmla="*/ 1582 h 1582"/>
                <a:gd name="T4" fmla="*/ 2287 w 2287"/>
                <a:gd name="T5" fmla="*/ 0 h 1582"/>
                <a:gd name="T6" fmla="*/ 0 w 2287"/>
                <a:gd name="T7" fmla="*/ 0 h 1582"/>
                <a:gd name="T8" fmla="*/ 0 w 2287"/>
                <a:gd name="T9" fmla="*/ 1582 h 1582"/>
                <a:gd name="T10" fmla="*/ 0 w 2287"/>
                <a:gd name="T11" fmla="*/ 1582 h 1582"/>
              </a:gdLst>
              <a:ahLst/>
              <a:cxnLst>
                <a:cxn ang="0">
                  <a:pos x="T0" y="T1"/>
                </a:cxn>
                <a:cxn ang="0">
                  <a:pos x="T2" y="T3"/>
                </a:cxn>
                <a:cxn ang="0">
                  <a:pos x="T4" y="T5"/>
                </a:cxn>
                <a:cxn ang="0">
                  <a:pos x="T6" y="T7"/>
                </a:cxn>
                <a:cxn ang="0">
                  <a:pos x="T8" y="T9"/>
                </a:cxn>
                <a:cxn ang="0">
                  <a:pos x="T10" y="T11"/>
                </a:cxn>
              </a:cxnLst>
              <a:rect l="0" t="0" r="r" b="b"/>
              <a:pathLst>
                <a:path w="2287" h="1582">
                  <a:moveTo>
                    <a:pt x="0" y="1582"/>
                  </a:moveTo>
                  <a:lnTo>
                    <a:pt x="2287" y="1582"/>
                  </a:lnTo>
                  <a:lnTo>
                    <a:pt x="2287" y="0"/>
                  </a:lnTo>
                  <a:lnTo>
                    <a:pt x="0" y="0"/>
                  </a:lnTo>
                  <a:lnTo>
                    <a:pt x="0" y="1582"/>
                  </a:lnTo>
                  <a:lnTo>
                    <a:pt x="0" y="158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89" name="Freeform 133"/>
            <p:cNvSpPr>
              <a:spLocks/>
            </p:cNvSpPr>
            <p:nvPr/>
          </p:nvSpPr>
          <p:spPr bwMode="auto">
            <a:xfrm>
              <a:off x="909" y="2597"/>
              <a:ext cx="1309" cy="947"/>
            </a:xfrm>
            <a:custGeom>
              <a:avLst/>
              <a:gdLst>
                <a:gd name="T0" fmla="*/ 0 w 1309"/>
                <a:gd name="T1" fmla="*/ 947 h 947"/>
                <a:gd name="T2" fmla="*/ 1309 w 1309"/>
                <a:gd name="T3" fmla="*/ 947 h 947"/>
                <a:gd name="T4" fmla="*/ 1309 w 1309"/>
                <a:gd name="T5" fmla="*/ 0 h 947"/>
                <a:gd name="T6" fmla="*/ 0 w 1309"/>
                <a:gd name="T7" fmla="*/ 0 h 947"/>
                <a:gd name="T8" fmla="*/ 0 w 1309"/>
                <a:gd name="T9" fmla="*/ 947 h 947"/>
                <a:gd name="T10" fmla="*/ 0 w 1309"/>
                <a:gd name="T11" fmla="*/ 947 h 947"/>
              </a:gdLst>
              <a:ahLst/>
              <a:cxnLst>
                <a:cxn ang="0">
                  <a:pos x="T0" y="T1"/>
                </a:cxn>
                <a:cxn ang="0">
                  <a:pos x="T2" y="T3"/>
                </a:cxn>
                <a:cxn ang="0">
                  <a:pos x="T4" y="T5"/>
                </a:cxn>
                <a:cxn ang="0">
                  <a:pos x="T6" y="T7"/>
                </a:cxn>
                <a:cxn ang="0">
                  <a:pos x="T8" y="T9"/>
                </a:cxn>
                <a:cxn ang="0">
                  <a:pos x="T10" y="T11"/>
                </a:cxn>
              </a:cxnLst>
              <a:rect l="0" t="0" r="r" b="b"/>
              <a:pathLst>
                <a:path w="1309" h="947">
                  <a:moveTo>
                    <a:pt x="0" y="947"/>
                  </a:moveTo>
                  <a:lnTo>
                    <a:pt x="1309" y="947"/>
                  </a:lnTo>
                  <a:lnTo>
                    <a:pt x="1309" y="0"/>
                  </a:lnTo>
                  <a:lnTo>
                    <a:pt x="0" y="0"/>
                  </a:lnTo>
                  <a:lnTo>
                    <a:pt x="0" y="947"/>
                  </a:lnTo>
                  <a:lnTo>
                    <a:pt x="0" y="94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7990" name="Rectangle 134"/>
            <p:cNvSpPr>
              <a:spLocks noChangeArrowheads="1"/>
            </p:cNvSpPr>
            <p:nvPr/>
          </p:nvSpPr>
          <p:spPr bwMode="auto">
            <a:xfrm>
              <a:off x="2088"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91" name="Rectangle 135"/>
            <p:cNvSpPr>
              <a:spLocks noChangeArrowheads="1"/>
            </p:cNvSpPr>
            <p:nvPr/>
          </p:nvSpPr>
          <p:spPr bwMode="auto">
            <a:xfrm>
              <a:off x="2104"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5</a:t>
              </a:r>
              <a:endParaRPr lang="en-US" sz="2400" u="none">
                <a:effectLst/>
                <a:latin typeface="Times New Roman" pitchFamily="18" charset="0"/>
              </a:endParaRPr>
            </a:p>
          </p:txBody>
        </p:sp>
        <p:sp>
          <p:nvSpPr>
            <p:cNvPr id="377992" name="Rectangle 136"/>
            <p:cNvSpPr>
              <a:spLocks noChangeArrowheads="1"/>
            </p:cNvSpPr>
            <p:nvPr/>
          </p:nvSpPr>
          <p:spPr bwMode="auto">
            <a:xfrm>
              <a:off x="2131"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993" name="Rectangle 137"/>
            <p:cNvSpPr>
              <a:spLocks noChangeArrowheads="1"/>
            </p:cNvSpPr>
            <p:nvPr/>
          </p:nvSpPr>
          <p:spPr bwMode="auto">
            <a:xfrm>
              <a:off x="1699"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7994" name="Rectangle 138"/>
            <p:cNvSpPr>
              <a:spLocks noChangeArrowheads="1"/>
            </p:cNvSpPr>
            <p:nvPr/>
          </p:nvSpPr>
          <p:spPr bwMode="auto">
            <a:xfrm>
              <a:off x="1715"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995" name="Rectangle 139"/>
            <p:cNvSpPr>
              <a:spLocks noChangeArrowheads="1"/>
            </p:cNvSpPr>
            <p:nvPr/>
          </p:nvSpPr>
          <p:spPr bwMode="auto">
            <a:xfrm>
              <a:off x="1742"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996" name="Rectangle 140"/>
            <p:cNvSpPr>
              <a:spLocks noChangeArrowheads="1"/>
            </p:cNvSpPr>
            <p:nvPr/>
          </p:nvSpPr>
          <p:spPr bwMode="auto">
            <a:xfrm>
              <a:off x="1320"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5</a:t>
              </a:r>
              <a:endParaRPr lang="en-US" sz="2400" u="none">
                <a:effectLst/>
                <a:latin typeface="Times New Roman" pitchFamily="18" charset="0"/>
              </a:endParaRPr>
            </a:p>
          </p:txBody>
        </p:sp>
        <p:sp>
          <p:nvSpPr>
            <p:cNvPr id="377997" name="Rectangle 141"/>
            <p:cNvSpPr>
              <a:spLocks noChangeArrowheads="1"/>
            </p:cNvSpPr>
            <p:nvPr/>
          </p:nvSpPr>
          <p:spPr bwMode="auto">
            <a:xfrm>
              <a:off x="1347"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998" name="Rectangle 142"/>
            <p:cNvSpPr>
              <a:spLocks noChangeArrowheads="1"/>
            </p:cNvSpPr>
            <p:nvPr/>
          </p:nvSpPr>
          <p:spPr bwMode="auto">
            <a:xfrm>
              <a:off x="947" y="3599"/>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7999" name="Line 143"/>
            <p:cNvSpPr>
              <a:spLocks noChangeShapeType="1"/>
            </p:cNvSpPr>
            <p:nvPr/>
          </p:nvSpPr>
          <p:spPr bwMode="auto">
            <a:xfrm>
              <a:off x="2120" y="3544"/>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00" name="Line 144"/>
            <p:cNvSpPr>
              <a:spLocks noChangeShapeType="1"/>
            </p:cNvSpPr>
            <p:nvPr/>
          </p:nvSpPr>
          <p:spPr bwMode="auto">
            <a:xfrm>
              <a:off x="1736" y="3544"/>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01" name="Line 145"/>
            <p:cNvSpPr>
              <a:spLocks noChangeShapeType="1"/>
            </p:cNvSpPr>
            <p:nvPr/>
          </p:nvSpPr>
          <p:spPr bwMode="auto">
            <a:xfrm>
              <a:off x="1347" y="3544"/>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02" name="Line 146"/>
            <p:cNvSpPr>
              <a:spLocks noChangeShapeType="1"/>
            </p:cNvSpPr>
            <p:nvPr/>
          </p:nvSpPr>
          <p:spPr bwMode="auto">
            <a:xfrm>
              <a:off x="963" y="3544"/>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03" name="Rectangle 147"/>
            <p:cNvSpPr>
              <a:spLocks noChangeArrowheads="1"/>
            </p:cNvSpPr>
            <p:nvPr/>
          </p:nvSpPr>
          <p:spPr bwMode="auto">
            <a:xfrm>
              <a:off x="785" y="2624"/>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04" name="Rectangle 148"/>
            <p:cNvSpPr>
              <a:spLocks noChangeArrowheads="1"/>
            </p:cNvSpPr>
            <p:nvPr/>
          </p:nvSpPr>
          <p:spPr bwMode="auto">
            <a:xfrm>
              <a:off x="801" y="2624"/>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5</a:t>
              </a:r>
              <a:endParaRPr lang="en-US" sz="2400" u="none">
                <a:effectLst/>
                <a:latin typeface="Times New Roman" pitchFamily="18" charset="0"/>
              </a:endParaRPr>
            </a:p>
          </p:txBody>
        </p:sp>
        <p:sp>
          <p:nvSpPr>
            <p:cNvPr id="378005" name="Rectangle 149"/>
            <p:cNvSpPr>
              <a:spLocks noChangeArrowheads="1"/>
            </p:cNvSpPr>
            <p:nvPr/>
          </p:nvSpPr>
          <p:spPr bwMode="auto">
            <a:xfrm>
              <a:off x="785" y="277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06" name="Rectangle 150"/>
            <p:cNvSpPr>
              <a:spLocks noChangeArrowheads="1"/>
            </p:cNvSpPr>
            <p:nvPr/>
          </p:nvSpPr>
          <p:spPr bwMode="auto">
            <a:xfrm>
              <a:off x="801" y="2770"/>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4</a:t>
              </a:r>
              <a:endParaRPr lang="en-US" sz="2400" u="none">
                <a:effectLst/>
                <a:latin typeface="Times New Roman" pitchFamily="18" charset="0"/>
              </a:endParaRPr>
            </a:p>
          </p:txBody>
        </p:sp>
        <p:sp>
          <p:nvSpPr>
            <p:cNvPr id="378007" name="Rectangle 151"/>
            <p:cNvSpPr>
              <a:spLocks noChangeArrowheads="1"/>
            </p:cNvSpPr>
            <p:nvPr/>
          </p:nvSpPr>
          <p:spPr bwMode="auto">
            <a:xfrm>
              <a:off x="785" y="291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08" name="Rectangle 152"/>
            <p:cNvSpPr>
              <a:spLocks noChangeArrowheads="1"/>
            </p:cNvSpPr>
            <p:nvPr/>
          </p:nvSpPr>
          <p:spPr bwMode="auto">
            <a:xfrm>
              <a:off x="801" y="2916"/>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3</a:t>
              </a:r>
              <a:endParaRPr lang="en-US" sz="2400" u="none">
                <a:effectLst/>
                <a:latin typeface="Times New Roman" pitchFamily="18" charset="0"/>
              </a:endParaRPr>
            </a:p>
          </p:txBody>
        </p:sp>
        <p:sp>
          <p:nvSpPr>
            <p:cNvPr id="378009" name="Rectangle 153"/>
            <p:cNvSpPr>
              <a:spLocks noChangeArrowheads="1"/>
            </p:cNvSpPr>
            <p:nvPr/>
          </p:nvSpPr>
          <p:spPr bwMode="auto">
            <a:xfrm>
              <a:off x="785" y="306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10" name="Rectangle 154"/>
            <p:cNvSpPr>
              <a:spLocks noChangeArrowheads="1"/>
            </p:cNvSpPr>
            <p:nvPr/>
          </p:nvSpPr>
          <p:spPr bwMode="auto">
            <a:xfrm>
              <a:off x="801" y="306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2</a:t>
              </a:r>
              <a:endParaRPr lang="en-US" sz="2400" u="none">
                <a:effectLst/>
                <a:latin typeface="Times New Roman" pitchFamily="18" charset="0"/>
              </a:endParaRPr>
            </a:p>
          </p:txBody>
        </p:sp>
        <p:sp>
          <p:nvSpPr>
            <p:cNvPr id="378011" name="Rectangle 155"/>
            <p:cNvSpPr>
              <a:spLocks noChangeArrowheads="1"/>
            </p:cNvSpPr>
            <p:nvPr/>
          </p:nvSpPr>
          <p:spPr bwMode="auto">
            <a:xfrm>
              <a:off x="796" y="3214"/>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12" name="Rectangle 156"/>
            <p:cNvSpPr>
              <a:spLocks noChangeArrowheads="1"/>
            </p:cNvSpPr>
            <p:nvPr/>
          </p:nvSpPr>
          <p:spPr bwMode="auto">
            <a:xfrm>
              <a:off x="812" y="3214"/>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13" name="Rectangle 157"/>
            <p:cNvSpPr>
              <a:spLocks noChangeArrowheads="1"/>
            </p:cNvSpPr>
            <p:nvPr/>
          </p:nvSpPr>
          <p:spPr bwMode="auto">
            <a:xfrm>
              <a:off x="785" y="336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14" name="Rectangle 158"/>
            <p:cNvSpPr>
              <a:spLocks noChangeArrowheads="1"/>
            </p:cNvSpPr>
            <p:nvPr/>
          </p:nvSpPr>
          <p:spPr bwMode="auto">
            <a:xfrm>
              <a:off x="801" y="336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8015" name="Rectangle 159"/>
            <p:cNvSpPr>
              <a:spLocks noChangeArrowheads="1"/>
            </p:cNvSpPr>
            <p:nvPr/>
          </p:nvSpPr>
          <p:spPr bwMode="auto">
            <a:xfrm>
              <a:off x="801" y="3507"/>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9</a:t>
              </a:r>
              <a:endParaRPr lang="en-US" sz="2400" u="none">
                <a:effectLst/>
                <a:latin typeface="Times New Roman" pitchFamily="18" charset="0"/>
              </a:endParaRPr>
            </a:p>
          </p:txBody>
        </p:sp>
        <p:sp>
          <p:nvSpPr>
            <p:cNvPr id="378016" name="Line 160"/>
            <p:cNvSpPr>
              <a:spLocks noChangeShapeType="1"/>
            </p:cNvSpPr>
            <p:nvPr/>
          </p:nvSpPr>
          <p:spPr bwMode="auto">
            <a:xfrm flipH="1">
              <a:off x="866" y="2645"/>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17" name="Line 161"/>
            <p:cNvSpPr>
              <a:spLocks noChangeShapeType="1"/>
            </p:cNvSpPr>
            <p:nvPr/>
          </p:nvSpPr>
          <p:spPr bwMode="auto">
            <a:xfrm flipH="1">
              <a:off x="866" y="2792"/>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18" name="Line 162"/>
            <p:cNvSpPr>
              <a:spLocks noChangeShapeType="1"/>
            </p:cNvSpPr>
            <p:nvPr/>
          </p:nvSpPr>
          <p:spPr bwMode="auto">
            <a:xfrm flipH="1">
              <a:off x="866" y="2938"/>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19" name="Line 163"/>
            <p:cNvSpPr>
              <a:spLocks noChangeShapeType="1"/>
            </p:cNvSpPr>
            <p:nvPr/>
          </p:nvSpPr>
          <p:spPr bwMode="auto">
            <a:xfrm flipH="1">
              <a:off x="866" y="3084"/>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20" name="Line 164"/>
            <p:cNvSpPr>
              <a:spLocks noChangeShapeType="1"/>
            </p:cNvSpPr>
            <p:nvPr/>
          </p:nvSpPr>
          <p:spPr bwMode="auto">
            <a:xfrm flipH="1">
              <a:off x="866" y="3236"/>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21" name="Line 165"/>
            <p:cNvSpPr>
              <a:spLocks noChangeShapeType="1"/>
            </p:cNvSpPr>
            <p:nvPr/>
          </p:nvSpPr>
          <p:spPr bwMode="auto">
            <a:xfrm flipH="1">
              <a:off x="866" y="3382"/>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22" name="Line 166"/>
            <p:cNvSpPr>
              <a:spLocks noChangeShapeType="1"/>
            </p:cNvSpPr>
            <p:nvPr/>
          </p:nvSpPr>
          <p:spPr bwMode="auto">
            <a:xfrm flipH="1">
              <a:off x="866" y="3528"/>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23" name="Rectangle 167"/>
            <p:cNvSpPr>
              <a:spLocks noChangeArrowheads="1"/>
            </p:cNvSpPr>
            <p:nvPr/>
          </p:nvSpPr>
          <p:spPr bwMode="auto">
            <a:xfrm>
              <a:off x="1299" y="3685"/>
              <a:ext cx="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O</a:t>
              </a:r>
              <a:endParaRPr lang="en-US" sz="2400" u="none">
                <a:effectLst/>
                <a:latin typeface="Times New Roman" pitchFamily="18" charset="0"/>
              </a:endParaRPr>
            </a:p>
          </p:txBody>
        </p:sp>
        <p:sp>
          <p:nvSpPr>
            <p:cNvPr id="378024" name="Rectangle 168"/>
            <p:cNvSpPr>
              <a:spLocks noChangeArrowheads="1"/>
            </p:cNvSpPr>
            <p:nvPr/>
          </p:nvSpPr>
          <p:spPr bwMode="auto">
            <a:xfrm>
              <a:off x="1342" y="368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b</a:t>
              </a:r>
              <a:endParaRPr lang="en-US" sz="2400" u="none">
                <a:effectLst/>
                <a:latin typeface="Times New Roman" pitchFamily="18" charset="0"/>
              </a:endParaRPr>
            </a:p>
          </p:txBody>
        </p:sp>
        <p:sp>
          <p:nvSpPr>
            <p:cNvPr id="378025" name="Rectangle 169"/>
            <p:cNvSpPr>
              <a:spLocks noChangeArrowheads="1"/>
            </p:cNvSpPr>
            <p:nvPr/>
          </p:nvSpPr>
          <p:spPr bwMode="auto">
            <a:xfrm>
              <a:off x="1374" y="3685"/>
              <a:ext cx="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s</a:t>
              </a:r>
              <a:endParaRPr lang="en-US" sz="2400" u="none">
                <a:effectLst/>
                <a:latin typeface="Times New Roman" pitchFamily="18" charset="0"/>
              </a:endParaRPr>
            </a:p>
          </p:txBody>
        </p:sp>
        <p:sp>
          <p:nvSpPr>
            <p:cNvPr id="378026" name="Rectangle 170"/>
            <p:cNvSpPr>
              <a:spLocks noChangeArrowheads="1"/>
            </p:cNvSpPr>
            <p:nvPr/>
          </p:nvSpPr>
          <p:spPr bwMode="auto">
            <a:xfrm>
              <a:off x="1407" y="368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e</a:t>
              </a:r>
              <a:endParaRPr lang="en-US" sz="2400" u="none">
                <a:effectLst/>
                <a:latin typeface="Times New Roman" pitchFamily="18" charset="0"/>
              </a:endParaRPr>
            </a:p>
          </p:txBody>
        </p:sp>
        <p:sp>
          <p:nvSpPr>
            <p:cNvPr id="378027" name="Rectangle 171"/>
            <p:cNvSpPr>
              <a:spLocks noChangeArrowheads="1"/>
            </p:cNvSpPr>
            <p:nvPr/>
          </p:nvSpPr>
          <p:spPr bwMode="auto">
            <a:xfrm>
              <a:off x="1439" y="368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r</a:t>
              </a:r>
              <a:endParaRPr lang="en-US" sz="2400" u="none">
                <a:effectLst/>
                <a:latin typeface="Times New Roman" pitchFamily="18" charset="0"/>
              </a:endParaRPr>
            </a:p>
          </p:txBody>
        </p:sp>
        <p:sp>
          <p:nvSpPr>
            <p:cNvPr id="378028" name="Rectangle 172"/>
            <p:cNvSpPr>
              <a:spLocks noChangeArrowheads="1"/>
            </p:cNvSpPr>
            <p:nvPr/>
          </p:nvSpPr>
          <p:spPr bwMode="auto">
            <a:xfrm>
              <a:off x="1461" y="368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v</a:t>
              </a:r>
              <a:endParaRPr lang="en-US" sz="2400" u="none">
                <a:effectLst/>
                <a:latin typeface="Times New Roman" pitchFamily="18" charset="0"/>
              </a:endParaRPr>
            </a:p>
          </p:txBody>
        </p:sp>
        <p:sp>
          <p:nvSpPr>
            <p:cNvPr id="378029" name="Rectangle 173"/>
            <p:cNvSpPr>
              <a:spLocks noChangeArrowheads="1"/>
            </p:cNvSpPr>
            <p:nvPr/>
          </p:nvSpPr>
          <p:spPr bwMode="auto">
            <a:xfrm>
              <a:off x="1493" y="368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a</a:t>
              </a:r>
              <a:endParaRPr lang="en-US" sz="2400" u="none">
                <a:effectLst/>
                <a:latin typeface="Times New Roman" pitchFamily="18" charset="0"/>
              </a:endParaRPr>
            </a:p>
          </p:txBody>
        </p:sp>
        <p:sp>
          <p:nvSpPr>
            <p:cNvPr id="378030" name="Rectangle 174"/>
            <p:cNvSpPr>
              <a:spLocks noChangeArrowheads="1"/>
            </p:cNvSpPr>
            <p:nvPr/>
          </p:nvSpPr>
          <p:spPr bwMode="auto">
            <a:xfrm>
              <a:off x="1526" y="3685"/>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t</a:t>
              </a:r>
              <a:endParaRPr lang="en-US" sz="2400" u="none">
                <a:effectLst/>
                <a:latin typeface="Times New Roman" pitchFamily="18" charset="0"/>
              </a:endParaRPr>
            </a:p>
          </p:txBody>
        </p:sp>
        <p:sp>
          <p:nvSpPr>
            <p:cNvPr id="378031" name="Rectangle 175"/>
            <p:cNvSpPr>
              <a:spLocks noChangeArrowheads="1"/>
            </p:cNvSpPr>
            <p:nvPr/>
          </p:nvSpPr>
          <p:spPr bwMode="auto">
            <a:xfrm>
              <a:off x="1542" y="3685"/>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8032" name="Rectangle 176"/>
            <p:cNvSpPr>
              <a:spLocks noChangeArrowheads="1"/>
            </p:cNvSpPr>
            <p:nvPr/>
          </p:nvSpPr>
          <p:spPr bwMode="auto">
            <a:xfrm>
              <a:off x="1553" y="368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o</a:t>
              </a:r>
              <a:endParaRPr lang="en-US" sz="2400" u="none">
                <a:effectLst/>
                <a:latin typeface="Times New Roman" pitchFamily="18" charset="0"/>
              </a:endParaRPr>
            </a:p>
          </p:txBody>
        </p:sp>
        <p:sp>
          <p:nvSpPr>
            <p:cNvPr id="378033" name="Rectangle 177"/>
            <p:cNvSpPr>
              <a:spLocks noChangeArrowheads="1"/>
            </p:cNvSpPr>
            <p:nvPr/>
          </p:nvSpPr>
          <p:spPr bwMode="auto">
            <a:xfrm>
              <a:off x="1585" y="368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n</a:t>
              </a:r>
              <a:endParaRPr lang="en-US" sz="2400" u="none">
                <a:effectLst/>
                <a:latin typeface="Times New Roman" pitchFamily="18" charset="0"/>
              </a:endParaRPr>
            </a:p>
          </p:txBody>
        </p:sp>
        <p:sp>
          <p:nvSpPr>
            <p:cNvPr id="378034" name="Rectangle 178"/>
            <p:cNvSpPr>
              <a:spLocks noChangeArrowheads="1"/>
            </p:cNvSpPr>
            <p:nvPr/>
          </p:nvSpPr>
          <p:spPr bwMode="auto">
            <a:xfrm>
              <a:off x="1618" y="3685"/>
              <a:ext cx="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 </a:t>
              </a:r>
              <a:endParaRPr lang="en-US" sz="2400" u="none">
                <a:effectLst/>
                <a:latin typeface="Times New Roman" pitchFamily="18" charset="0"/>
              </a:endParaRPr>
            </a:p>
          </p:txBody>
        </p:sp>
        <p:sp>
          <p:nvSpPr>
            <p:cNvPr id="378035" name="Rectangle 179"/>
            <p:cNvSpPr>
              <a:spLocks noChangeArrowheads="1"/>
            </p:cNvSpPr>
            <p:nvPr/>
          </p:nvSpPr>
          <p:spPr bwMode="auto">
            <a:xfrm>
              <a:off x="1634" y="3685"/>
              <a:ext cx="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N</a:t>
              </a:r>
              <a:endParaRPr lang="en-US" sz="2400" u="none">
                <a:effectLst/>
                <a:latin typeface="Times New Roman" pitchFamily="18" charset="0"/>
              </a:endParaRPr>
            </a:p>
          </p:txBody>
        </p:sp>
        <p:sp>
          <p:nvSpPr>
            <p:cNvPr id="378036" name="Rectangle 180"/>
            <p:cNvSpPr>
              <a:spLocks noChangeArrowheads="1"/>
            </p:cNvSpPr>
            <p:nvPr/>
          </p:nvSpPr>
          <p:spPr bwMode="auto">
            <a:xfrm>
              <a:off x="1672" y="368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u</a:t>
              </a:r>
              <a:endParaRPr lang="en-US" sz="2400" u="none">
                <a:effectLst/>
                <a:latin typeface="Times New Roman" pitchFamily="18" charset="0"/>
              </a:endParaRPr>
            </a:p>
          </p:txBody>
        </p:sp>
        <p:sp>
          <p:nvSpPr>
            <p:cNvPr id="378037" name="Rectangle 181"/>
            <p:cNvSpPr>
              <a:spLocks noChangeArrowheads="1"/>
            </p:cNvSpPr>
            <p:nvPr/>
          </p:nvSpPr>
          <p:spPr bwMode="auto">
            <a:xfrm>
              <a:off x="1704" y="3685"/>
              <a:ext cx="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m</a:t>
              </a:r>
              <a:endParaRPr lang="en-US" sz="2400" u="none">
                <a:effectLst/>
                <a:latin typeface="Times New Roman" pitchFamily="18" charset="0"/>
              </a:endParaRPr>
            </a:p>
          </p:txBody>
        </p:sp>
        <p:sp>
          <p:nvSpPr>
            <p:cNvPr id="378038" name="Rectangle 182"/>
            <p:cNvSpPr>
              <a:spLocks noChangeArrowheads="1"/>
            </p:cNvSpPr>
            <p:nvPr/>
          </p:nvSpPr>
          <p:spPr bwMode="auto">
            <a:xfrm>
              <a:off x="1747" y="368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b</a:t>
              </a:r>
              <a:endParaRPr lang="en-US" sz="2400" u="none">
                <a:effectLst/>
                <a:latin typeface="Times New Roman" pitchFamily="18" charset="0"/>
              </a:endParaRPr>
            </a:p>
          </p:txBody>
        </p:sp>
        <p:sp>
          <p:nvSpPr>
            <p:cNvPr id="378039" name="Rectangle 183"/>
            <p:cNvSpPr>
              <a:spLocks noChangeArrowheads="1"/>
            </p:cNvSpPr>
            <p:nvPr/>
          </p:nvSpPr>
          <p:spPr bwMode="auto">
            <a:xfrm>
              <a:off x="1780" y="368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e</a:t>
              </a:r>
              <a:endParaRPr lang="en-US" sz="2400" u="none">
                <a:effectLst/>
                <a:latin typeface="Times New Roman" pitchFamily="18" charset="0"/>
              </a:endParaRPr>
            </a:p>
          </p:txBody>
        </p:sp>
        <p:sp>
          <p:nvSpPr>
            <p:cNvPr id="378040" name="Rectangle 184"/>
            <p:cNvSpPr>
              <a:spLocks noChangeArrowheads="1"/>
            </p:cNvSpPr>
            <p:nvPr/>
          </p:nvSpPr>
          <p:spPr bwMode="auto">
            <a:xfrm>
              <a:off x="1812" y="368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r</a:t>
              </a:r>
              <a:endParaRPr lang="en-US" sz="2400" u="none">
                <a:effectLst/>
                <a:latin typeface="Times New Roman" pitchFamily="18" charset="0"/>
              </a:endParaRPr>
            </a:p>
          </p:txBody>
        </p:sp>
        <p:sp>
          <p:nvSpPr>
            <p:cNvPr id="378041" name="Line 185"/>
            <p:cNvSpPr>
              <a:spLocks noChangeShapeType="1"/>
            </p:cNvSpPr>
            <p:nvPr/>
          </p:nvSpPr>
          <p:spPr bwMode="auto">
            <a:xfrm>
              <a:off x="936" y="3544"/>
              <a:ext cx="12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42" name="Rectangle 186"/>
            <p:cNvSpPr>
              <a:spLocks noChangeArrowheads="1"/>
            </p:cNvSpPr>
            <p:nvPr/>
          </p:nvSpPr>
          <p:spPr bwMode="auto">
            <a:xfrm rot="16200000">
              <a:off x="703" y="3205"/>
              <a:ext cx="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8043" name="Rectangle 187"/>
            <p:cNvSpPr>
              <a:spLocks noChangeArrowheads="1"/>
            </p:cNvSpPr>
            <p:nvPr/>
          </p:nvSpPr>
          <p:spPr bwMode="auto">
            <a:xfrm rot="16200000">
              <a:off x="697" y="3186"/>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n</a:t>
              </a:r>
              <a:endParaRPr lang="en-US" sz="2400" u="none">
                <a:effectLst/>
                <a:latin typeface="Times New Roman" pitchFamily="18" charset="0"/>
              </a:endParaRPr>
            </a:p>
          </p:txBody>
        </p:sp>
        <p:sp>
          <p:nvSpPr>
            <p:cNvPr id="378044" name="Rectangle 188"/>
            <p:cNvSpPr>
              <a:spLocks noChangeArrowheads="1"/>
            </p:cNvSpPr>
            <p:nvPr/>
          </p:nvSpPr>
          <p:spPr bwMode="auto">
            <a:xfrm rot="16200000">
              <a:off x="697" y="3153"/>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d</a:t>
              </a:r>
              <a:endParaRPr lang="en-US" sz="2400" u="none">
                <a:effectLst/>
                <a:latin typeface="Times New Roman" pitchFamily="18" charset="0"/>
              </a:endParaRPr>
            </a:p>
          </p:txBody>
        </p:sp>
        <p:sp>
          <p:nvSpPr>
            <p:cNvPr id="378045" name="Rectangle 189"/>
            <p:cNvSpPr>
              <a:spLocks noChangeArrowheads="1"/>
            </p:cNvSpPr>
            <p:nvPr/>
          </p:nvSpPr>
          <p:spPr bwMode="auto">
            <a:xfrm rot="16200000">
              <a:off x="706" y="3131"/>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8046" name="Rectangle 190"/>
            <p:cNvSpPr>
              <a:spLocks noChangeArrowheads="1"/>
            </p:cNvSpPr>
            <p:nvPr/>
          </p:nvSpPr>
          <p:spPr bwMode="auto">
            <a:xfrm rot="16200000">
              <a:off x="697" y="3111"/>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v</a:t>
              </a:r>
              <a:endParaRPr lang="en-US" sz="2400" u="none">
                <a:effectLst/>
                <a:latin typeface="Times New Roman" pitchFamily="18" charset="0"/>
              </a:endParaRPr>
            </a:p>
          </p:txBody>
        </p:sp>
        <p:sp>
          <p:nvSpPr>
            <p:cNvPr id="378047" name="Rectangle 191"/>
            <p:cNvSpPr>
              <a:spLocks noChangeArrowheads="1"/>
            </p:cNvSpPr>
            <p:nvPr/>
          </p:nvSpPr>
          <p:spPr bwMode="auto">
            <a:xfrm rot="16200000">
              <a:off x="706" y="3087"/>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i</a:t>
              </a:r>
              <a:endParaRPr lang="en-US" sz="2400" u="none">
                <a:effectLst/>
                <a:latin typeface="Times New Roman" pitchFamily="18" charset="0"/>
              </a:endParaRPr>
            </a:p>
          </p:txBody>
        </p:sp>
        <p:sp>
          <p:nvSpPr>
            <p:cNvPr id="378048" name="Rectangle 192"/>
            <p:cNvSpPr>
              <a:spLocks noChangeArrowheads="1"/>
            </p:cNvSpPr>
            <p:nvPr/>
          </p:nvSpPr>
          <p:spPr bwMode="auto">
            <a:xfrm rot="16200000">
              <a:off x="697" y="3067"/>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d</a:t>
              </a:r>
              <a:endParaRPr lang="en-US" sz="2400" u="none">
                <a:effectLst/>
                <a:latin typeface="Times New Roman" pitchFamily="18" charset="0"/>
              </a:endParaRPr>
            </a:p>
          </p:txBody>
        </p:sp>
        <p:sp>
          <p:nvSpPr>
            <p:cNvPr id="378049" name="Rectangle 193"/>
            <p:cNvSpPr>
              <a:spLocks noChangeArrowheads="1"/>
            </p:cNvSpPr>
            <p:nvPr/>
          </p:nvSpPr>
          <p:spPr bwMode="auto">
            <a:xfrm rot="16200000">
              <a:off x="697" y="3034"/>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u</a:t>
              </a:r>
              <a:endParaRPr lang="en-US" sz="2400" u="none">
                <a:effectLst/>
                <a:latin typeface="Times New Roman" pitchFamily="18" charset="0"/>
              </a:endParaRPr>
            </a:p>
          </p:txBody>
        </p:sp>
        <p:sp>
          <p:nvSpPr>
            <p:cNvPr id="378050" name="Rectangle 194"/>
            <p:cNvSpPr>
              <a:spLocks noChangeArrowheads="1"/>
            </p:cNvSpPr>
            <p:nvPr/>
          </p:nvSpPr>
          <p:spPr bwMode="auto">
            <a:xfrm rot="16200000">
              <a:off x="699" y="3004"/>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a</a:t>
              </a:r>
              <a:endParaRPr lang="en-US" sz="2400" u="none">
                <a:effectLst/>
                <a:latin typeface="Times New Roman" pitchFamily="18" charset="0"/>
              </a:endParaRPr>
            </a:p>
          </p:txBody>
        </p:sp>
        <p:sp>
          <p:nvSpPr>
            <p:cNvPr id="378051" name="Rectangle 195"/>
            <p:cNvSpPr>
              <a:spLocks noChangeArrowheads="1"/>
            </p:cNvSpPr>
            <p:nvPr/>
          </p:nvSpPr>
          <p:spPr bwMode="auto">
            <a:xfrm rot="16200000">
              <a:off x="706" y="2979"/>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l</a:t>
              </a:r>
              <a:endParaRPr lang="en-US" sz="2400" u="none">
                <a:effectLst/>
                <a:latin typeface="Times New Roman" pitchFamily="18" charset="0"/>
              </a:endParaRPr>
            </a:p>
          </p:txBody>
        </p:sp>
        <p:sp>
          <p:nvSpPr>
            <p:cNvPr id="378052" name="Rectangle 196"/>
            <p:cNvSpPr>
              <a:spLocks noChangeArrowheads="1"/>
            </p:cNvSpPr>
            <p:nvPr/>
          </p:nvSpPr>
          <p:spPr bwMode="auto">
            <a:xfrm rot="16200000">
              <a:off x="707" y="2968"/>
              <a:ext cx="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 </a:t>
              </a:r>
              <a:endParaRPr lang="en-US" sz="2400" u="none">
                <a:effectLst/>
                <a:latin typeface="Times New Roman" pitchFamily="18" charset="0"/>
              </a:endParaRPr>
            </a:p>
          </p:txBody>
        </p:sp>
        <p:sp>
          <p:nvSpPr>
            <p:cNvPr id="378053" name="Rectangle 197"/>
            <p:cNvSpPr>
              <a:spLocks noChangeArrowheads="1"/>
            </p:cNvSpPr>
            <p:nvPr/>
          </p:nvSpPr>
          <p:spPr bwMode="auto">
            <a:xfrm rot="16200000">
              <a:off x="688" y="2933"/>
              <a:ext cx="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V</a:t>
              </a:r>
              <a:endParaRPr lang="en-US" sz="2400" u="none">
                <a:effectLst/>
                <a:latin typeface="Times New Roman" pitchFamily="18" charset="0"/>
              </a:endParaRPr>
            </a:p>
          </p:txBody>
        </p:sp>
        <p:sp>
          <p:nvSpPr>
            <p:cNvPr id="378054" name="Rectangle 198"/>
            <p:cNvSpPr>
              <a:spLocks noChangeArrowheads="1"/>
            </p:cNvSpPr>
            <p:nvPr/>
          </p:nvSpPr>
          <p:spPr bwMode="auto">
            <a:xfrm rot="16200000">
              <a:off x="699" y="2901"/>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a</a:t>
              </a:r>
              <a:endParaRPr lang="en-US" sz="2400" u="none">
                <a:effectLst/>
                <a:latin typeface="Times New Roman" pitchFamily="18" charset="0"/>
              </a:endParaRPr>
            </a:p>
          </p:txBody>
        </p:sp>
        <p:sp>
          <p:nvSpPr>
            <p:cNvPr id="378055" name="Rectangle 199"/>
            <p:cNvSpPr>
              <a:spLocks noChangeArrowheads="1"/>
            </p:cNvSpPr>
            <p:nvPr/>
          </p:nvSpPr>
          <p:spPr bwMode="auto">
            <a:xfrm rot="16200000">
              <a:off x="706" y="2876"/>
              <a:ext cx="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l</a:t>
              </a:r>
              <a:endParaRPr lang="en-US" sz="2400" u="none">
                <a:effectLst/>
                <a:latin typeface="Times New Roman" pitchFamily="18" charset="0"/>
              </a:endParaRPr>
            </a:p>
          </p:txBody>
        </p:sp>
        <p:sp>
          <p:nvSpPr>
            <p:cNvPr id="378056" name="Rectangle 200"/>
            <p:cNvSpPr>
              <a:spLocks noChangeArrowheads="1"/>
            </p:cNvSpPr>
            <p:nvPr/>
          </p:nvSpPr>
          <p:spPr bwMode="auto">
            <a:xfrm rot="16200000">
              <a:off x="697" y="285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u</a:t>
              </a:r>
              <a:endParaRPr lang="en-US" sz="2400" u="none">
                <a:effectLst/>
                <a:latin typeface="Times New Roman" pitchFamily="18" charset="0"/>
              </a:endParaRPr>
            </a:p>
          </p:txBody>
        </p:sp>
        <p:sp>
          <p:nvSpPr>
            <p:cNvPr id="378057" name="Rectangle 201"/>
            <p:cNvSpPr>
              <a:spLocks noChangeArrowheads="1"/>
            </p:cNvSpPr>
            <p:nvPr/>
          </p:nvSpPr>
          <p:spPr bwMode="auto">
            <a:xfrm rot="16200000">
              <a:off x="699" y="2825"/>
              <a:ext cx="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u="none">
                  <a:solidFill>
                    <a:srgbClr val="000000"/>
                  </a:solidFill>
                  <a:effectLst/>
                  <a:latin typeface="Times New Roman" pitchFamily="18" charset="0"/>
                </a:rPr>
                <a:t>e</a:t>
              </a:r>
              <a:endParaRPr lang="en-US" sz="2400" u="none">
                <a:effectLst/>
                <a:latin typeface="Times New Roman" pitchFamily="18" charset="0"/>
              </a:endParaRPr>
            </a:p>
          </p:txBody>
        </p:sp>
        <p:sp>
          <p:nvSpPr>
            <p:cNvPr id="378058" name="Line 202"/>
            <p:cNvSpPr>
              <a:spLocks noChangeShapeType="1"/>
            </p:cNvSpPr>
            <p:nvPr/>
          </p:nvSpPr>
          <p:spPr bwMode="auto">
            <a:xfrm flipV="1">
              <a:off x="909" y="2613"/>
              <a:ext cx="1" cy="9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59" name="Freeform 203"/>
            <p:cNvSpPr>
              <a:spLocks/>
            </p:cNvSpPr>
            <p:nvPr/>
          </p:nvSpPr>
          <p:spPr bwMode="auto">
            <a:xfrm>
              <a:off x="969" y="2678"/>
              <a:ext cx="1189" cy="731"/>
            </a:xfrm>
            <a:custGeom>
              <a:avLst/>
              <a:gdLst>
                <a:gd name="T0" fmla="*/ 16 w 1189"/>
                <a:gd name="T1" fmla="*/ 216 h 731"/>
                <a:gd name="T2" fmla="*/ 38 w 1189"/>
                <a:gd name="T3" fmla="*/ 276 h 731"/>
                <a:gd name="T4" fmla="*/ 65 w 1189"/>
                <a:gd name="T5" fmla="*/ 363 h 731"/>
                <a:gd name="T6" fmla="*/ 86 w 1189"/>
                <a:gd name="T7" fmla="*/ 352 h 731"/>
                <a:gd name="T8" fmla="*/ 108 w 1189"/>
                <a:gd name="T9" fmla="*/ 189 h 731"/>
                <a:gd name="T10" fmla="*/ 129 w 1189"/>
                <a:gd name="T11" fmla="*/ 303 h 731"/>
                <a:gd name="T12" fmla="*/ 156 w 1189"/>
                <a:gd name="T13" fmla="*/ 189 h 731"/>
                <a:gd name="T14" fmla="*/ 178 w 1189"/>
                <a:gd name="T15" fmla="*/ 114 h 731"/>
                <a:gd name="T16" fmla="*/ 200 w 1189"/>
                <a:gd name="T17" fmla="*/ 352 h 731"/>
                <a:gd name="T18" fmla="*/ 221 w 1189"/>
                <a:gd name="T19" fmla="*/ 439 h 731"/>
                <a:gd name="T20" fmla="*/ 248 w 1189"/>
                <a:gd name="T21" fmla="*/ 363 h 731"/>
                <a:gd name="T22" fmla="*/ 270 w 1189"/>
                <a:gd name="T23" fmla="*/ 292 h 731"/>
                <a:gd name="T24" fmla="*/ 292 w 1189"/>
                <a:gd name="T25" fmla="*/ 292 h 731"/>
                <a:gd name="T26" fmla="*/ 319 w 1189"/>
                <a:gd name="T27" fmla="*/ 498 h 731"/>
                <a:gd name="T28" fmla="*/ 340 w 1189"/>
                <a:gd name="T29" fmla="*/ 406 h 731"/>
                <a:gd name="T30" fmla="*/ 362 w 1189"/>
                <a:gd name="T31" fmla="*/ 352 h 731"/>
                <a:gd name="T32" fmla="*/ 384 w 1189"/>
                <a:gd name="T33" fmla="*/ 319 h 731"/>
                <a:gd name="T34" fmla="*/ 411 w 1189"/>
                <a:gd name="T35" fmla="*/ 406 h 731"/>
                <a:gd name="T36" fmla="*/ 432 w 1189"/>
                <a:gd name="T37" fmla="*/ 525 h 731"/>
                <a:gd name="T38" fmla="*/ 454 w 1189"/>
                <a:gd name="T39" fmla="*/ 395 h 731"/>
                <a:gd name="T40" fmla="*/ 481 w 1189"/>
                <a:gd name="T41" fmla="*/ 336 h 731"/>
                <a:gd name="T42" fmla="*/ 503 w 1189"/>
                <a:gd name="T43" fmla="*/ 336 h 731"/>
                <a:gd name="T44" fmla="*/ 524 w 1189"/>
                <a:gd name="T45" fmla="*/ 379 h 731"/>
                <a:gd name="T46" fmla="*/ 546 w 1189"/>
                <a:gd name="T47" fmla="*/ 422 h 731"/>
                <a:gd name="T48" fmla="*/ 573 w 1189"/>
                <a:gd name="T49" fmla="*/ 27 h 731"/>
                <a:gd name="T50" fmla="*/ 594 w 1189"/>
                <a:gd name="T51" fmla="*/ 103 h 731"/>
                <a:gd name="T52" fmla="*/ 616 w 1189"/>
                <a:gd name="T53" fmla="*/ 59 h 731"/>
                <a:gd name="T54" fmla="*/ 643 w 1189"/>
                <a:gd name="T55" fmla="*/ 249 h 731"/>
                <a:gd name="T56" fmla="*/ 665 w 1189"/>
                <a:gd name="T57" fmla="*/ 319 h 731"/>
                <a:gd name="T58" fmla="*/ 686 w 1189"/>
                <a:gd name="T59" fmla="*/ 406 h 731"/>
                <a:gd name="T60" fmla="*/ 708 w 1189"/>
                <a:gd name="T61" fmla="*/ 336 h 731"/>
                <a:gd name="T62" fmla="*/ 735 w 1189"/>
                <a:gd name="T63" fmla="*/ 319 h 731"/>
                <a:gd name="T64" fmla="*/ 757 w 1189"/>
                <a:gd name="T65" fmla="*/ 336 h 731"/>
                <a:gd name="T66" fmla="*/ 778 w 1189"/>
                <a:gd name="T67" fmla="*/ 379 h 731"/>
                <a:gd name="T68" fmla="*/ 805 w 1189"/>
                <a:gd name="T69" fmla="*/ 731 h 731"/>
                <a:gd name="T70" fmla="*/ 827 w 1189"/>
                <a:gd name="T71" fmla="*/ 363 h 731"/>
                <a:gd name="T72" fmla="*/ 849 w 1189"/>
                <a:gd name="T73" fmla="*/ 406 h 731"/>
                <a:gd name="T74" fmla="*/ 870 w 1189"/>
                <a:gd name="T75" fmla="*/ 336 h 731"/>
                <a:gd name="T76" fmla="*/ 897 w 1189"/>
                <a:gd name="T77" fmla="*/ 352 h 731"/>
                <a:gd name="T78" fmla="*/ 919 w 1189"/>
                <a:gd name="T79" fmla="*/ 276 h 731"/>
                <a:gd name="T80" fmla="*/ 940 w 1189"/>
                <a:gd name="T81" fmla="*/ 292 h 731"/>
                <a:gd name="T82" fmla="*/ 968 w 1189"/>
                <a:gd name="T83" fmla="*/ 130 h 731"/>
                <a:gd name="T84" fmla="*/ 989 w 1189"/>
                <a:gd name="T85" fmla="*/ 319 h 731"/>
                <a:gd name="T86" fmla="*/ 1011 w 1189"/>
                <a:gd name="T87" fmla="*/ 379 h 731"/>
                <a:gd name="T88" fmla="*/ 1032 w 1189"/>
                <a:gd name="T89" fmla="*/ 292 h 731"/>
                <a:gd name="T90" fmla="*/ 1059 w 1189"/>
                <a:gd name="T91" fmla="*/ 249 h 731"/>
                <a:gd name="T92" fmla="*/ 1081 w 1189"/>
                <a:gd name="T93" fmla="*/ 216 h 731"/>
                <a:gd name="T94" fmla="*/ 1103 w 1189"/>
                <a:gd name="T95" fmla="*/ 292 h 731"/>
                <a:gd name="T96" fmla="*/ 1124 w 1189"/>
                <a:gd name="T97" fmla="*/ 260 h 731"/>
                <a:gd name="T98" fmla="*/ 1151 w 1189"/>
                <a:gd name="T99" fmla="*/ 216 h 731"/>
                <a:gd name="T100" fmla="*/ 1173 w 1189"/>
                <a:gd name="T101" fmla="*/ 4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9" h="731">
                  <a:moveTo>
                    <a:pt x="0" y="146"/>
                  </a:moveTo>
                  <a:lnTo>
                    <a:pt x="10" y="206"/>
                  </a:lnTo>
                  <a:lnTo>
                    <a:pt x="16" y="216"/>
                  </a:lnTo>
                  <a:lnTo>
                    <a:pt x="21" y="206"/>
                  </a:lnTo>
                  <a:lnTo>
                    <a:pt x="32" y="146"/>
                  </a:lnTo>
                  <a:lnTo>
                    <a:pt x="38" y="276"/>
                  </a:lnTo>
                  <a:lnTo>
                    <a:pt x="48" y="157"/>
                  </a:lnTo>
                  <a:lnTo>
                    <a:pt x="54" y="292"/>
                  </a:lnTo>
                  <a:lnTo>
                    <a:pt x="65" y="363"/>
                  </a:lnTo>
                  <a:lnTo>
                    <a:pt x="70" y="276"/>
                  </a:lnTo>
                  <a:lnTo>
                    <a:pt x="75" y="352"/>
                  </a:lnTo>
                  <a:lnTo>
                    <a:pt x="86" y="352"/>
                  </a:lnTo>
                  <a:lnTo>
                    <a:pt x="92" y="276"/>
                  </a:lnTo>
                  <a:lnTo>
                    <a:pt x="102" y="379"/>
                  </a:lnTo>
                  <a:lnTo>
                    <a:pt x="108" y="189"/>
                  </a:lnTo>
                  <a:lnTo>
                    <a:pt x="119" y="233"/>
                  </a:lnTo>
                  <a:lnTo>
                    <a:pt x="124" y="336"/>
                  </a:lnTo>
                  <a:lnTo>
                    <a:pt x="129" y="303"/>
                  </a:lnTo>
                  <a:lnTo>
                    <a:pt x="140" y="352"/>
                  </a:lnTo>
                  <a:lnTo>
                    <a:pt x="146" y="206"/>
                  </a:lnTo>
                  <a:lnTo>
                    <a:pt x="156" y="189"/>
                  </a:lnTo>
                  <a:lnTo>
                    <a:pt x="162" y="276"/>
                  </a:lnTo>
                  <a:lnTo>
                    <a:pt x="167" y="157"/>
                  </a:lnTo>
                  <a:lnTo>
                    <a:pt x="178" y="114"/>
                  </a:lnTo>
                  <a:lnTo>
                    <a:pt x="184" y="644"/>
                  </a:lnTo>
                  <a:lnTo>
                    <a:pt x="194" y="406"/>
                  </a:lnTo>
                  <a:lnTo>
                    <a:pt x="200" y="352"/>
                  </a:lnTo>
                  <a:lnTo>
                    <a:pt x="211" y="406"/>
                  </a:lnTo>
                  <a:lnTo>
                    <a:pt x="216" y="439"/>
                  </a:lnTo>
                  <a:lnTo>
                    <a:pt x="221" y="439"/>
                  </a:lnTo>
                  <a:lnTo>
                    <a:pt x="232" y="379"/>
                  </a:lnTo>
                  <a:lnTo>
                    <a:pt x="238" y="395"/>
                  </a:lnTo>
                  <a:lnTo>
                    <a:pt x="248" y="363"/>
                  </a:lnTo>
                  <a:lnTo>
                    <a:pt x="254" y="363"/>
                  </a:lnTo>
                  <a:lnTo>
                    <a:pt x="265" y="379"/>
                  </a:lnTo>
                  <a:lnTo>
                    <a:pt x="270" y="292"/>
                  </a:lnTo>
                  <a:lnTo>
                    <a:pt x="275" y="319"/>
                  </a:lnTo>
                  <a:lnTo>
                    <a:pt x="286" y="319"/>
                  </a:lnTo>
                  <a:lnTo>
                    <a:pt x="292" y="292"/>
                  </a:lnTo>
                  <a:lnTo>
                    <a:pt x="302" y="319"/>
                  </a:lnTo>
                  <a:lnTo>
                    <a:pt x="308" y="319"/>
                  </a:lnTo>
                  <a:lnTo>
                    <a:pt x="319" y="498"/>
                  </a:lnTo>
                  <a:lnTo>
                    <a:pt x="324" y="525"/>
                  </a:lnTo>
                  <a:lnTo>
                    <a:pt x="330" y="379"/>
                  </a:lnTo>
                  <a:lnTo>
                    <a:pt x="340" y="406"/>
                  </a:lnTo>
                  <a:lnTo>
                    <a:pt x="346" y="379"/>
                  </a:lnTo>
                  <a:lnTo>
                    <a:pt x="357" y="216"/>
                  </a:lnTo>
                  <a:lnTo>
                    <a:pt x="362" y="352"/>
                  </a:lnTo>
                  <a:lnTo>
                    <a:pt x="373" y="319"/>
                  </a:lnTo>
                  <a:lnTo>
                    <a:pt x="378" y="233"/>
                  </a:lnTo>
                  <a:lnTo>
                    <a:pt x="384" y="319"/>
                  </a:lnTo>
                  <a:lnTo>
                    <a:pt x="394" y="379"/>
                  </a:lnTo>
                  <a:lnTo>
                    <a:pt x="400" y="466"/>
                  </a:lnTo>
                  <a:lnTo>
                    <a:pt x="411" y="406"/>
                  </a:lnTo>
                  <a:lnTo>
                    <a:pt x="416" y="455"/>
                  </a:lnTo>
                  <a:lnTo>
                    <a:pt x="427" y="395"/>
                  </a:lnTo>
                  <a:lnTo>
                    <a:pt x="432" y="525"/>
                  </a:lnTo>
                  <a:lnTo>
                    <a:pt x="438" y="173"/>
                  </a:lnTo>
                  <a:lnTo>
                    <a:pt x="448" y="206"/>
                  </a:lnTo>
                  <a:lnTo>
                    <a:pt x="454" y="395"/>
                  </a:lnTo>
                  <a:lnTo>
                    <a:pt x="465" y="422"/>
                  </a:lnTo>
                  <a:lnTo>
                    <a:pt x="470" y="336"/>
                  </a:lnTo>
                  <a:lnTo>
                    <a:pt x="481" y="336"/>
                  </a:lnTo>
                  <a:lnTo>
                    <a:pt x="486" y="352"/>
                  </a:lnTo>
                  <a:lnTo>
                    <a:pt x="492" y="379"/>
                  </a:lnTo>
                  <a:lnTo>
                    <a:pt x="503" y="336"/>
                  </a:lnTo>
                  <a:lnTo>
                    <a:pt x="508" y="379"/>
                  </a:lnTo>
                  <a:lnTo>
                    <a:pt x="519" y="439"/>
                  </a:lnTo>
                  <a:lnTo>
                    <a:pt x="524" y="379"/>
                  </a:lnTo>
                  <a:lnTo>
                    <a:pt x="535" y="292"/>
                  </a:lnTo>
                  <a:lnTo>
                    <a:pt x="540" y="379"/>
                  </a:lnTo>
                  <a:lnTo>
                    <a:pt x="546" y="422"/>
                  </a:lnTo>
                  <a:lnTo>
                    <a:pt x="557" y="303"/>
                  </a:lnTo>
                  <a:lnTo>
                    <a:pt x="562" y="216"/>
                  </a:lnTo>
                  <a:lnTo>
                    <a:pt x="573" y="27"/>
                  </a:lnTo>
                  <a:lnTo>
                    <a:pt x="578" y="27"/>
                  </a:lnTo>
                  <a:lnTo>
                    <a:pt x="589" y="0"/>
                  </a:lnTo>
                  <a:lnTo>
                    <a:pt x="594" y="103"/>
                  </a:lnTo>
                  <a:lnTo>
                    <a:pt x="600" y="59"/>
                  </a:lnTo>
                  <a:lnTo>
                    <a:pt x="611" y="0"/>
                  </a:lnTo>
                  <a:lnTo>
                    <a:pt x="616" y="59"/>
                  </a:lnTo>
                  <a:lnTo>
                    <a:pt x="627" y="11"/>
                  </a:lnTo>
                  <a:lnTo>
                    <a:pt x="632" y="276"/>
                  </a:lnTo>
                  <a:lnTo>
                    <a:pt x="643" y="249"/>
                  </a:lnTo>
                  <a:lnTo>
                    <a:pt x="649" y="395"/>
                  </a:lnTo>
                  <a:lnTo>
                    <a:pt x="654" y="439"/>
                  </a:lnTo>
                  <a:lnTo>
                    <a:pt x="665" y="319"/>
                  </a:lnTo>
                  <a:lnTo>
                    <a:pt x="670" y="455"/>
                  </a:lnTo>
                  <a:lnTo>
                    <a:pt x="681" y="395"/>
                  </a:lnTo>
                  <a:lnTo>
                    <a:pt x="686" y="406"/>
                  </a:lnTo>
                  <a:lnTo>
                    <a:pt x="697" y="352"/>
                  </a:lnTo>
                  <a:lnTo>
                    <a:pt x="703" y="336"/>
                  </a:lnTo>
                  <a:lnTo>
                    <a:pt x="708" y="336"/>
                  </a:lnTo>
                  <a:lnTo>
                    <a:pt x="719" y="319"/>
                  </a:lnTo>
                  <a:lnTo>
                    <a:pt x="724" y="352"/>
                  </a:lnTo>
                  <a:lnTo>
                    <a:pt x="735" y="319"/>
                  </a:lnTo>
                  <a:lnTo>
                    <a:pt x="740" y="379"/>
                  </a:lnTo>
                  <a:lnTo>
                    <a:pt x="751" y="276"/>
                  </a:lnTo>
                  <a:lnTo>
                    <a:pt x="757" y="336"/>
                  </a:lnTo>
                  <a:lnTo>
                    <a:pt x="762" y="395"/>
                  </a:lnTo>
                  <a:lnTo>
                    <a:pt x="773" y="292"/>
                  </a:lnTo>
                  <a:lnTo>
                    <a:pt x="778" y="379"/>
                  </a:lnTo>
                  <a:lnTo>
                    <a:pt x="789" y="379"/>
                  </a:lnTo>
                  <a:lnTo>
                    <a:pt x="795" y="216"/>
                  </a:lnTo>
                  <a:lnTo>
                    <a:pt x="805" y="731"/>
                  </a:lnTo>
                  <a:lnTo>
                    <a:pt x="811" y="525"/>
                  </a:lnTo>
                  <a:lnTo>
                    <a:pt x="816" y="260"/>
                  </a:lnTo>
                  <a:lnTo>
                    <a:pt x="827" y="363"/>
                  </a:lnTo>
                  <a:lnTo>
                    <a:pt x="832" y="303"/>
                  </a:lnTo>
                  <a:lnTo>
                    <a:pt x="843" y="319"/>
                  </a:lnTo>
                  <a:lnTo>
                    <a:pt x="849" y="406"/>
                  </a:lnTo>
                  <a:lnTo>
                    <a:pt x="859" y="336"/>
                  </a:lnTo>
                  <a:lnTo>
                    <a:pt x="865" y="352"/>
                  </a:lnTo>
                  <a:lnTo>
                    <a:pt x="870" y="336"/>
                  </a:lnTo>
                  <a:lnTo>
                    <a:pt x="881" y="233"/>
                  </a:lnTo>
                  <a:lnTo>
                    <a:pt x="886" y="319"/>
                  </a:lnTo>
                  <a:lnTo>
                    <a:pt x="897" y="352"/>
                  </a:lnTo>
                  <a:lnTo>
                    <a:pt x="903" y="352"/>
                  </a:lnTo>
                  <a:lnTo>
                    <a:pt x="913" y="352"/>
                  </a:lnTo>
                  <a:lnTo>
                    <a:pt x="919" y="276"/>
                  </a:lnTo>
                  <a:lnTo>
                    <a:pt x="924" y="319"/>
                  </a:lnTo>
                  <a:lnTo>
                    <a:pt x="935" y="303"/>
                  </a:lnTo>
                  <a:lnTo>
                    <a:pt x="940" y="292"/>
                  </a:lnTo>
                  <a:lnTo>
                    <a:pt x="951" y="319"/>
                  </a:lnTo>
                  <a:lnTo>
                    <a:pt x="957" y="699"/>
                  </a:lnTo>
                  <a:lnTo>
                    <a:pt x="968" y="130"/>
                  </a:lnTo>
                  <a:lnTo>
                    <a:pt x="973" y="11"/>
                  </a:lnTo>
                  <a:lnTo>
                    <a:pt x="978" y="27"/>
                  </a:lnTo>
                  <a:lnTo>
                    <a:pt x="989" y="319"/>
                  </a:lnTo>
                  <a:lnTo>
                    <a:pt x="995" y="319"/>
                  </a:lnTo>
                  <a:lnTo>
                    <a:pt x="1005" y="303"/>
                  </a:lnTo>
                  <a:lnTo>
                    <a:pt x="1011" y="379"/>
                  </a:lnTo>
                  <a:lnTo>
                    <a:pt x="1022" y="352"/>
                  </a:lnTo>
                  <a:lnTo>
                    <a:pt x="1027" y="336"/>
                  </a:lnTo>
                  <a:lnTo>
                    <a:pt x="1032" y="292"/>
                  </a:lnTo>
                  <a:lnTo>
                    <a:pt x="1043" y="303"/>
                  </a:lnTo>
                  <a:lnTo>
                    <a:pt x="1049" y="292"/>
                  </a:lnTo>
                  <a:lnTo>
                    <a:pt x="1059" y="249"/>
                  </a:lnTo>
                  <a:lnTo>
                    <a:pt x="1065" y="249"/>
                  </a:lnTo>
                  <a:lnTo>
                    <a:pt x="1070" y="216"/>
                  </a:lnTo>
                  <a:lnTo>
                    <a:pt x="1081" y="216"/>
                  </a:lnTo>
                  <a:lnTo>
                    <a:pt x="1086" y="276"/>
                  </a:lnTo>
                  <a:lnTo>
                    <a:pt x="1097" y="379"/>
                  </a:lnTo>
                  <a:lnTo>
                    <a:pt x="1103" y="292"/>
                  </a:lnTo>
                  <a:lnTo>
                    <a:pt x="1114" y="233"/>
                  </a:lnTo>
                  <a:lnTo>
                    <a:pt x="1119" y="336"/>
                  </a:lnTo>
                  <a:lnTo>
                    <a:pt x="1124" y="260"/>
                  </a:lnTo>
                  <a:lnTo>
                    <a:pt x="1135" y="406"/>
                  </a:lnTo>
                  <a:lnTo>
                    <a:pt x="1141" y="699"/>
                  </a:lnTo>
                  <a:lnTo>
                    <a:pt x="1151" y="216"/>
                  </a:lnTo>
                  <a:lnTo>
                    <a:pt x="1157" y="260"/>
                  </a:lnTo>
                  <a:lnTo>
                    <a:pt x="1168" y="303"/>
                  </a:lnTo>
                  <a:lnTo>
                    <a:pt x="1173" y="455"/>
                  </a:lnTo>
                  <a:lnTo>
                    <a:pt x="1178" y="352"/>
                  </a:lnTo>
                  <a:lnTo>
                    <a:pt x="1189" y="18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060" name="Freeform 204"/>
            <p:cNvSpPr>
              <a:spLocks/>
            </p:cNvSpPr>
            <p:nvPr/>
          </p:nvSpPr>
          <p:spPr bwMode="auto">
            <a:xfrm>
              <a:off x="963" y="2992"/>
              <a:ext cx="773" cy="1"/>
            </a:xfrm>
            <a:custGeom>
              <a:avLst/>
              <a:gdLst>
                <a:gd name="T0" fmla="*/ 16 w 773"/>
                <a:gd name="T1" fmla="*/ 33 w 773"/>
                <a:gd name="T2" fmla="*/ 49 w 773"/>
                <a:gd name="T3" fmla="*/ 65 w 773"/>
                <a:gd name="T4" fmla="*/ 81 w 773"/>
                <a:gd name="T5" fmla="*/ 98 w 773"/>
                <a:gd name="T6" fmla="*/ 108 w 773"/>
                <a:gd name="T7" fmla="*/ 125 w 773"/>
                <a:gd name="T8" fmla="*/ 141 w 773"/>
                <a:gd name="T9" fmla="*/ 157 w 773"/>
                <a:gd name="T10" fmla="*/ 173 w 773"/>
                <a:gd name="T11" fmla="*/ 190 w 773"/>
                <a:gd name="T12" fmla="*/ 200 w 773"/>
                <a:gd name="T13" fmla="*/ 217 w 773"/>
                <a:gd name="T14" fmla="*/ 233 w 773"/>
                <a:gd name="T15" fmla="*/ 249 w 773"/>
                <a:gd name="T16" fmla="*/ 265 w 773"/>
                <a:gd name="T17" fmla="*/ 281 w 773"/>
                <a:gd name="T18" fmla="*/ 298 w 773"/>
                <a:gd name="T19" fmla="*/ 308 w 773"/>
                <a:gd name="T20" fmla="*/ 325 w 773"/>
                <a:gd name="T21" fmla="*/ 341 w 773"/>
                <a:gd name="T22" fmla="*/ 357 w 773"/>
                <a:gd name="T23" fmla="*/ 373 w 773"/>
                <a:gd name="T24" fmla="*/ 390 w 773"/>
                <a:gd name="T25" fmla="*/ 406 w 773"/>
                <a:gd name="T26" fmla="*/ 417 w 773"/>
                <a:gd name="T27" fmla="*/ 433 w 773"/>
                <a:gd name="T28" fmla="*/ 449 w 773"/>
                <a:gd name="T29" fmla="*/ 465 w 773"/>
                <a:gd name="T30" fmla="*/ 481 w 773"/>
                <a:gd name="T31" fmla="*/ 498 w 773"/>
                <a:gd name="T32" fmla="*/ 514 w 773"/>
                <a:gd name="T33" fmla="*/ 525 w 773"/>
                <a:gd name="T34" fmla="*/ 541 w 773"/>
                <a:gd name="T35" fmla="*/ 557 w 773"/>
                <a:gd name="T36" fmla="*/ 573 w 773"/>
                <a:gd name="T37" fmla="*/ 590 w 773"/>
                <a:gd name="T38" fmla="*/ 606 w 773"/>
                <a:gd name="T39" fmla="*/ 622 w 773"/>
                <a:gd name="T40" fmla="*/ 633 w 773"/>
                <a:gd name="T41" fmla="*/ 649 w 773"/>
                <a:gd name="T42" fmla="*/ 665 w 773"/>
                <a:gd name="T43" fmla="*/ 682 w 773"/>
                <a:gd name="T44" fmla="*/ 698 w 773"/>
                <a:gd name="T45" fmla="*/ 714 w 773"/>
                <a:gd name="T46" fmla="*/ 730 w 773"/>
                <a:gd name="T47" fmla="*/ 741 w 773"/>
                <a:gd name="T48" fmla="*/ 757 w 773"/>
                <a:gd name="T49" fmla="*/ 773 w 7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773">
                  <a:moveTo>
                    <a:pt x="0" y="0"/>
                  </a:moveTo>
                  <a:lnTo>
                    <a:pt x="11" y="0"/>
                  </a:lnTo>
                  <a:lnTo>
                    <a:pt x="11" y="0"/>
                  </a:lnTo>
                  <a:lnTo>
                    <a:pt x="16" y="0"/>
                  </a:lnTo>
                  <a:lnTo>
                    <a:pt x="16" y="0"/>
                  </a:lnTo>
                  <a:lnTo>
                    <a:pt x="27" y="0"/>
                  </a:lnTo>
                  <a:lnTo>
                    <a:pt x="27" y="0"/>
                  </a:lnTo>
                  <a:lnTo>
                    <a:pt x="33" y="0"/>
                  </a:lnTo>
                  <a:lnTo>
                    <a:pt x="33" y="0"/>
                  </a:lnTo>
                  <a:lnTo>
                    <a:pt x="44" y="0"/>
                  </a:lnTo>
                  <a:lnTo>
                    <a:pt x="44" y="0"/>
                  </a:lnTo>
                  <a:lnTo>
                    <a:pt x="49" y="0"/>
                  </a:lnTo>
                  <a:lnTo>
                    <a:pt x="49" y="0"/>
                  </a:lnTo>
                  <a:lnTo>
                    <a:pt x="54" y="0"/>
                  </a:lnTo>
                  <a:lnTo>
                    <a:pt x="54" y="0"/>
                  </a:lnTo>
                  <a:lnTo>
                    <a:pt x="65" y="0"/>
                  </a:lnTo>
                  <a:lnTo>
                    <a:pt x="65" y="0"/>
                  </a:lnTo>
                  <a:lnTo>
                    <a:pt x="71" y="0"/>
                  </a:lnTo>
                  <a:lnTo>
                    <a:pt x="71" y="0"/>
                  </a:lnTo>
                  <a:lnTo>
                    <a:pt x="81" y="0"/>
                  </a:lnTo>
                  <a:lnTo>
                    <a:pt x="81" y="0"/>
                  </a:lnTo>
                  <a:lnTo>
                    <a:pt x="87" y="0"/>
                  </a:lnTo>
                  <a:lnTo>
                    <a:pt x="87" y="0"/>
                  </a:lnTo>
                  <a:lnTo>
                    <a:pt x="98" y="0"/>
                  </a:lnTo>
                  <a:lnTo>
                    <a:pt x="98" y="0"/>
                  </a:lnTo>
                  <a:lnTo>
                    <a:pt x="103" y="0"/>
                  </a:lnTo>
                  <a:lnTo>
                    <a:pt x="103" y="0"/>
                  </a:lnTo>
                  <a:lnTo>
                    <a:pt x="108" y="0"/>
                  </a:lnTo>
                  <a:lnTo>
                    <a:pt x="108" y="0"/>
                  </a:lnTo>
                  <a:lnTo>
                    <a:pt x="119" y="0"/>
                  </a:lnTo>
                  <a:lnTo>
                    <a:pt x="119" y="0"/>
                  </a:lnTo>
                  <a:lnTo>
                    <a:pt x="125" y="0"/>
                  </a:lnTo>
                  <a:lnTo>
                    <a:pt x="125" y="0"/>
                  </a:lnTo>
                  <a:lnTo>
                    <a:pt x="135" y="0"/>
                  </a:lnTo>
                  <a:lnTo>
                    <a:pt x="135" y="0"/>
                  </a:lnTo>
                  <a:lnTo>
                    <a:pt x="141" y="0"/>
                  </a:lnTo>
                  <a:lnTo>
                    <a:pt x="141" y="0"/>
                  </a:lnTo>
                  <a:lnTo>
                    <a:pt x="152" y="0"/>
                  </a:lnTo>
                  <a:lnTo>
                    <a:pt x="152" y="0"/>
                  </a:lnTo>
                  <a:lnTo>
                    <a:pt x="157" y="0"/>
                  </a:lnTo>
                  <a:lnTo>
                    <a:pt x="157" y="0"/>
                  </a:lnTo>
                  <a:lnTo>
                    <a:pt x="162" y="0"/>
                  </a:lnTo>
                  <a:lnTo>
                    <a:pt x="162" y="0"/>
                  </a:lnTo>
                  <a:lnTo>
                    <a:pt x="173" y="0"/>
                  </a:lnTo>
                  <a:lnTo>
                    <a:pt x="173" y="0"/>
                  </a:lnTo>
                  <a:lnTo>
                    <a:pt x="179" y="0"/>
                  </a:lnTo>
                  <a:lnTo>
                    <a:pt x="179" y="0"/>
                  </a:lnTo>
                  <a:lnTo>
                    <a:pt x="190" y="0"/>
                  </a:lnTo>
                  <a:lnTo>
                    <a:pt x="190" y="0"/>
                  </a:lnTo>
                  <a:lnTo>
                    <a:pt x="195" y="0"/>
                  </a:lnTo>
                  <a:lnTo>
                    <a:pt x="195" y="0"/>
                  </a:lnTo>
                  <a:lnTo>
                    <a:pt x="200" y="0"/>
                  </a:lnTo>
                  <a:lnTo>
                    <a:pt x="200" y="0"/>
                  </a:lnTo>
                  <a:lnTo>
                    <a:pt x="211" y="0"/>
                  </a:lnTo>
                  <a:lnTo>
                    <a:pt x="211" y="0"/>
                  </a:lnTo>
                  <a:lnTo>
                    <a:pt x="217" y="0"/>
                  </a:lnTo>
                  <a:lnTo>
                    <a:pt x="217" y="0"/>
                  </a:lnTo>
                  <a:lnTo>
                    <a:pt x="227" y="0"/>
                  </a:lnTo>
                  <a:lnTo>
                    <a:pt x="227" y="0"/>
                  </a:lnTo>
                  <a:lnTo>
                    <a:pt x="233" y="0"/>
                  </a:lnTo>
                  <a:lnTo>
                    <a:pt x="233" y="0"/>
                  </a:lnTo>
                  <a:lnTo>
                    <a:pt x="244" y="0"/>
                  </a:lnTo>
                  <a:lnTo>
                    <a:pt x="244" y="0"/>
                  </a:lnTo>
                  <a:lnTo>
                    <a:pt x="249" y="0"/>
                  </a:lnTo>
                  <a:lnTo>
                    <a:pt x="249" y="0"/>
                  </a:lnTo>
                  <a:lnTo>
                    <a:pt x="254" y="0"/>
                  </a:lnTo>
                  <a:lnTo>
                    <a:pt x="254" y="0"/>
                  </a:lnTo>
                  <a:lnTo>
                    <a:pt x="265" y="0"/>
                  </a:lnTo>
                  <a:lnTo>
                    <a:pt x="265" y="0"/>
                  </a:lnTo>
                  <a:lnTo>
                    <a:pt x="271" y="0"/>
                  </a:lnTo>
                  <a:lnTo>
                    <a:pt x="271" y="0"/>
                  </a:lnTo>
                  <a:lnTo>
                    <a:pt x="281" y="0"/>
                  </a:lnTo>
                  <a:lnTo>
                    <a:pt x="281" y="0"/>
                  </a:lnTo>
                  <a:lnTo>
                    <a:pt x="287" y="0"/>
                  </a:lnTo>
                  <a:lnTo>
                    <a:pt x="287" y="0"/>
                  </a:lnTo>
                  <a:lnTo>
                    <a:pt x="298" y="0"/>
                  </a:lnTo>
                  <a:lnTo>
                    <a:pt x="298" y="0"/>
                  </a:lnTo>
                  <a:lnTo>
                    <a:pt x="303" y="0"/>
                  </a:lnTo>
                  <a:lnTo>
                    <a:pt x="303" y="0"/>
                  </a:lnTo>
                  <a:lnTo>
                    <a:pt x="308" y="0"/>
                  </a:lnTo>
                  <a:lnTo>
                    <a:pt x="308" y="0"/>
                  </a:lnTo>
                  <a:lnTo>
                    <a:pt x="319" y="0"/>
                  </a:lnTo>
                  <a:lnTo>
                    <a:pt x="319" y="0"/>
                  </a:lnTo>
                  <a:lnTo>
                    <a:pt x="325" y="0"/>
                  </a:lnTo>
                  <a:lnTo>
                    <a:pt x="325" y="0"/>
                  </a:lnTo>
                  <a:lnTo>
                    <a:pt x="336" y="0"/>
                  </a:lnTo>
                  <a:lnTo>
                    <a:pt x="336" y="0"/>
                  </a:lnTo>
                  <a:lnTo>
                    <a:pt x="341" y="0"/>
                  </a:lnTo>
                  <a:lnTo>
                    <a:pt x="341" y="0"/>
                  </a:lnTo>
                  <a:lnTo>
                    <a:pt x="352" y="0"/>
                  </a:lnTo>
                  <a:lnTo>
                    <a:pt x="352" y="0"/>
                  </a:lnTo>
                  <a:lnTo>
                    <a:pt x="357" y="0"/>
                  </a:lnTo>
                  <a:lnTo>
                    <a:pt x="357" y="0"/>
                  </a:lnTo>
                  <a:lnTo>
                    <a:pt x="363" y="0"/>
                  </a:lnTo>
                  <a:lnTo>
                    <a:pt x="363" y="0"/>
                  </a:lnTo>
                  <a:lnTo>
                    <a:pt x="373" y="0"/>
                  </a:lnTo>
                  <a:lnTo>
                    <a:pt x="373" y="0"/>
                  </a:lnTo>
                  <a:lnTo>
                    <a:pt x="379" y="0"/>
                  </a:lnTo>
                  <a:lnTo>
                    <a:pt x="379" y="0"/>
                  </a:lnTo>
                  <a:lnTo>
                    <a:pt x="390" y="0"/>
                  </a:lnTo>
                  <a:lnTo>
                    <a:pt x="390" y="0"/>
                  </a:lnTo>
                  <a:lnTo>
                    <a:pt x="395" y="0"/>
                  </a:lnTo>
                  <a:lnTo>
                    <a:pt x="395" y="0"/>
                  </a:lnTo>
                  <a:lnTo>
                    <a:pt x="406" y="0"/>
                  </a:lnTo>
                  <a:lnTo>
                    <a:pt x="406" y="0"/>
                  </a:lnTo>
                  <a:lnTo>
                    <a:pt x="411" y="0"/>
                  </a:lnTo>
                  <a:lnTo>
                    <a:pt x="411" y="0"/>
                  </a:lnTo>
                  <a:lnTo>
                    <a:pt x="417" y="0"/>
                  </a:lnTo>
                  <a:lnTo>
                    <a:pt x="417" y="0"/>
                  </a:lnTo>
                  <a:lnTo>
                    <a:pt x="427" y="0"/>
                  </a:lnTo>
                  <a:lnTo>
                    <a:pt x="427" y="0"/>
                  </a:lnTo>
                  <a:lnTo>
                    <a:pt x="433" y="0"/>
                  </a:lnTo>
                  <a:lnTo>
                    <a:pt x="433" y="0"/>
                  </a:lnTo>
                  <a:lnTo>
                    <a:pt x="444" y="0"/>
                  </a:lnTo>
                  <a:lnTo>
                    <a:pt x="444" y="0"/>
                  </a:lnTo>
                  <a:lnTo>
                    <a:pt x="449" y="0"/>
                  </a:lnTo>
                  <a:lnTo>
                    <a:pt x="449" y="0"/>
                  </a:lnTo>
                  <a:lnTo>
                    <a:pt x="460" y="0"/>
                  </a:lnTo>
                  <a:lnTo>
                    <a:pt x="460" y="0"/>
                  </a:lnTo>
                  <a:lnTo>
                    <a:pt x="465" y="0"/>
                  </a:lnTo>
                  <a:lnTo>
                    <a:pt x="465" y="0"/>
                  </a:lnTo>
                  <a:lnTo>
                    <a:pt x="471" y="0"/>
                  </a:lnTo>
                  <a:lnTo>
                    <a:pt x="471" y="0"/>
                  </a:lnTo>
                  <a:lnTo>
                    <a:pt x="481" y="0"/>
                  </a:lnTo>
                  <a:lnTo>
                    <a:pt x="481" y="0"/>
                  </a:lnTo>
                  <a:lnTo>
                    <a:pt x="487" y="0"/>
                  </a:lnTo>
                  <a:lnTo>
                    <a:pt x="487" y="0"/>
                  </a:lnTo>
                  <a:lnTo>
                    <a:pt x="498" y="0"/>
                  </a:lnTo>
                  <a:lnTo>
                    <a:pt x="498" y="0"/>
                  </a:lnTo>
                  <a:lnTo>
                    <a:pt x="503" y="0"/>
                  </a:lnTo>
                  <a:lnTo>
                    <a:pt x="503" y="0"/>
                  </a:lnTo>
                  <a:lnTo>
                    <a:pt x="514" y="0"/>
                  </a:lnTo>
                  <a:lnTo>
                    <a:pt x="514" y="0"/>
                  </a:lnTo>
                  <a:lnTo>
                    <a:pt x="519" y="0"/>
                  </a:lnTo>
                  <a:lnTo>
                    <a:pt x="519" y="0"/>
                  </a:lnTo>
                  <a:lnTo>
                    <a:pt x="525" y="0"/>
                  </a:lnTo>
                  <a:lnTo>
                    <a:pt x="525" y="0"/>
                  </a:lnTo>
                  <a:lnTo>
                    <a:pt x="536" y="0"/>
                  </a:lnTo>
                  <a:lnTo>
                    <a:pt x="536" y="0"/>
                  </a:lnTo>
                  <a:lnTo>
                    <a:pt x="541" y="0"/>
                  </a:lnTo>
                  <a:lnTo>
                    <a:pt x="541" y="0"/>
                  </a:lnTo>
                  <a:lnTo>
                    <a:pt x="552" y="0"/>
                  </a:lnTo>
                  <a:lnTo>
                    <a:pt x="552" y="0"/>
                  </a:lnTo>
                  <a:lnTo>
                    <a:pt x="557" y="0"/>
                  </a:lnTo>
                  <a:lnTo>
                    <a:pt x="557" y="0"/>
                  </a:lnTo>
                  <a:lnTo>
                    <a:pt x="568" y="0"/>
                  </a:lnTo>
                  <a:lnTo>
                    <a:pt x="568" y="0"/>
                  </a:lnTo>
                  <a:lnTo>
                    <a:pt x="573" y="0"/>
                  </a:lnTo>
                  <a:lnTo>
                    <a:pt x="573" y="0"/>
                  </a:lnTo>
                  <a:lnTo>
                    <a:pt x="579" y="0"/>
                  </a:lnTo>
                  <a:lnTo>
                    <a:pt x="579" y="0"/>
                  </a:lnTo>
                  <a:lnTo>
                    <a:pt x="590" y="0"/>
                  </a:lnTo>
                  <a:lnTo>
                    <a:pt x="590" y="0"/>
                  </a:lnTo>
                  <a:lnTo>
                    <a:pt x="595" y="0"/>
                  </a:lnTo>
                  <a:lnTo>
                    <a:pt x="595" y="0"/>
                  </a:lnTo>
                  <a:lnTo>
                    <a:pt x="606" y="0"/>
                  </a:lnTo>
                  <a:lnTo>
                    <a:pt x="606" y="0"/>
                  </a:lnTo>
                  <a:lnTo>
                    <a:pt x="611" y="0"/>
                  </a:lnTo>
                  <a:lnTo>
                    <a:pt x="611" y="0"/>
                  </a:lnTo>
                  <a:lnTo>
                    <a:pt x="622" y="0"/>
                  </a:lnTo>
                  <a:lnTo>
                    <a:pt x="622" y="0"/>
                  </a:lnTo>
                  <a:lnTo>
                    <a:pt x="627" y="0"/>
                  </a:lnTo>
                  <a:lnTo>
                    <a:pt x="627" y="0"/>
                  </a:lnTo>
                  <a:lnTo>
                    <a:pt x="633" y="0"/>
                  </a:lnTo>
                  <a:lnTo>
                    <a:pt x="633" y="0"/>
                  </a:lnTo>
                  <a:lnTo>
                    <a:pt x="644" y="0"/>
                  </a:lnTo>
                  <a:lnTo>
                    <a:pt x="644" y="0"/>
                  </a:lnTo>
                  <a:lnTo>
                    <a:pt x="649" y="0"/>
                  </a:lnTo>
                  <a:lnTo>
                    <a:pt x="649" y="0"/>
                  </a:lnTo>
                  <a:lnTo>
                    <a:pt x="660" y="0"/>
                  </a:lnTo>
                  <a:lnTo>
                    <a:pt x="660" y="0"/>
                  </a:lnTo>
                  <a:lnTo>
                    <a:pt x="665" y="0"/>
                  </a:lnTo>
                  <a:lnTo>
                    <a:pt x="665" y="0"/>
                  </a:lnTo>
                  <a:lnTo>
                    <a:pt x="676" y="0"/>
                  </a:lnTo>
                  <a:lnTo>
                    <a:pt x="676" y="0"/>
                  </a:lnTo>
                  <a:lnTo>
                    <a:pt x="682" y="0"/>
                  </a:lnTo>
                  <a:lnTo>
                    <a:pt x="682" y="0"/>
                  </a:lnTo>
                  <a:lnTo>
                    <a:pt x="687" y="0"/>
                  </a:lnTo>
                  <a:lnTo>
                    <a:pt x="687" y="0"/>
                  </a:lnTo>
                  <a:lnTo>
                    <a:pt x="698" y="0"/>
                  </a:lnTo>
                  <a:lnTo>
                    <a:pt x="698" y="0"/>
                  </a:lnTo>
                  <a:lnTo>
                    <a:pt x="703" y="0"/>
                  </a:lnTo>
                  <a:lnTo>
                    <a:pt x="703" y="0"/>
                  </a:lnTo>
                  <a:lnTo>
                    <a:pt x="714" y="0"/>
                  </a:lnTo>
                  <a:lnTo>
                    <a:pt x="714" y="0"/>
                  </a:lnTo>
                  <a:lnTo>
                    <a:pt x="719" y="0"/>
                  </a:lnTo>
                  <a:lnTo>
                    <a:pt x="719" y="0"/>
                  </a:lnTo>
                  <a:lnTo>
                    <a:pt x="730" y="0"/>
                  </a:lnTo>
                  <a:lnTo>
                    <a:pt x="730" y="0"/>
                  </a:lnTo>
                  <a:lnTo>
                    <a:pt x="736" y="0"/>
                  </a:lnTo>
                  <a:lnTo>
                    <a:pt x="736" y="0"/>
                  </a:lnTo>
                  <a:lnTo>
                    <a:pt x="741" y="0"/>
                  </a:lnTo>
                  <a:lnTo>
                    <a:pt x="741" y="0"/>
                  </a:lnTo>
                  <a:lnTo>
                    <a:pt x="752" y="0"/>
                  </a:lnTo>
                  <a:lnTo>
                    <a:pt x="752" y="0"/>
                  </a:lnTo>
                  <a:lnTo>
                    <a:pt x="757" y="0"/>
                  </a:lnTo>
                  <a:lnTo>
                    <a:pt x="757" y="0"/>
                  </a:lnTo>
                  <a:lnTo>
                    <a:pt x="768" y="0"/>
                  </a:lnTo>
                  <a:lnTo>
                    <a:pt x="768" y="0"/>
                  </a:lnTo>
                  <a:lnTo>
                    <a:pt x="773" y="0"/>
                  </a:lnTo>
                </a:path>
              </a:pathLst>
            </a:custGeom>
            <a:noFill/>
            <a:ln w="793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061" name="Freeform 205"/>
            <p:cNvSpPr>
              <a:spLocks/>
            </p:cNvSpPr>
            <p:nvPr/>
          </p:nvSpPr>
          <p:spPr bwMode="auto">
            <a:xfrm>
              <a:off x="1736" y="2992"/>
              <a:ext cx="428" cy="1"/>
            </a:xfrm>
            <a:custGeom>
              <a:avLst/>
              <a:gdLst>
                <a:gd name="T0" fmla="*/ 0 w 428"/>
                <a:gd name="T1" fmla="*/ 11 w 428"/>
                <a:gd name="T2" fmla="*/ 17 w 428"/>
                <a:gd name="T3" fmla="*/ 22 w 428"/>
                <a:gd name="T4" fmla="*/ 33 w 428"/>
                <a:gd name="T5" fmla="*/ 38 w 428"/>
                <a:gd name="T6" fmla="*/ 49 w 428"/>
                <a:gd name="T7" fmla="*/ 55 w 428"/>
                <a:gd name="T8" fmla="*/ 65 w 428"/>
                <a:gd name="T9" fmla="*/ 71 w 428"/>
                <a:gd name="T10" fmla="*/ 76 w 428"/>
                <a:gd name="T11" fmla="*/ 87 w 428"/>
                <a:gd name="T12" fmla="*/ 92 w 428"/>
                <a:gd name="T13" fmla="*/ 103 w 428"/>
                <a:gd name="T14" fmla="*/ 109 w 428"/>
                <a:gd name="T15" fmla="*/ 119 w 428"/>
                <a:gd name="T16" fmla="*/ 125 w 428"/>
                <a:gd name="T17" fmla="*/ 130 w 428"/>
                <a:gd name="T18" fmla="*/ 141 w 428"/>
                <a:gd name="T19" fmla="*/ 146 w 428"/>
                <a:gd name="T20" fmla="*/ 157 w 428"/>
                <a:gd name="T21" fmla="*/ 163 w 428"/>
                <a:gd name="T22" fmla="*/ 173 w 428"/>
                <a:gd name="T23" fmla="*/ 179 w 428"/>
                <a:gd name="T24" fmla="*/ 184 w 428"/>
                <a:gd name="T25" fmla="*/ 195 w 428"/>
                <a:gd name="T26" fmla="*/ 201 w 428"/>
                <a:gd name="T27" fmla="*/ 211 w 428"/>
                <a:gd name="T28" fmla="*/ 217 w 428"/>
                <a:gd name="T29" fmla="*/ 228 w 428"/>
                <a:gd name="T30" fmla="*/ 233 w 428"/>
                <a:gd name="T31" fmla="*/ 238 w 428"/>
                <a:gd name="T32" fmla="*/ 249 w 428"/>
                <a:gd name="T33" fmla="*/ 255 w 428"/>
                <a:gd name="T34" fmla="*/ 265 w 428"/>
                <a:gd name="T35" fmla="*/ 271 w 428"/>
                <a:gd name="T36" fmla="*/ 276 w 428"/>
                <a:gd name="T37" fmla="*/ 287 w 428"/>
                <a:gd name="T38" fmla="*/ 292 w 428"/>
                <a:gd name="T39" fmla="*/ 303 w 428"/>
                <a:gd name="T40" fmla="*/ 309 w 428"/>
                <a:gd name="T41" fmla="*/ 319 w 428"/>
                <a:gd name="T42" fmla="*/ 325 w 428"/>
                <a:gd name="T43" fmla="*/ 330 w 428"/>
                <a:gd name="T44" fmla="*/ 341 w 428"/>
                <a:gd name="T45" fmla="*/ 347 w 428"/>
                <a:gd name="T46" fmla="*/ 357 w 428"/>
                <a:gd name="T47" fmla="*/ 363 w 428"/>
                <a:gd name="T48" fmla="*/ 374 w 428"/>
                <a:gd name="T49" fmla="*/ 379 w 428"/>
                <a:gd name="T50" fmla="*/ 384 w 428"/>
                <a:gd name="T51" fmla="*/ 395 w 428"/>
                <a:gd name="T52" fmla="*/ 401 w 428"/>
                <a:gd name="T53" fmla="*/ 411 w 428"/>
                <a:gd name="T54" fmla="*/ 417 w 4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428">
                  <a:moveTo>
                    <a:pt x="0" y="0"/>
                  </a:moveTo>
                  <a:lnTo>
                    <a:pt x="0" y="0"/>
                  </a:lnTo>
                  <a:lnTo>
                    <a:pt x="11" y="0"/>
                  </a:lnTo>
                  <a:lnTo>
                    <a:pt x="11" y="0"/>
                  </a:lnTo>
                  <a:lnTo>
                    <a:pt x="17" y="0"/>
                  </a:lnTo>
                  <a:lnTo>
                    <a:pt x="17" y="0"/>
                  </a:lnTo>
                  <a:lnTo>
                    <a:pt x="22" y="0"/>
                  </a:lnTo>
                  <a:lnTo>
                    <a:pt x="22" y="0"/>
                  </a:lnTo>
                  <a:lnTo>
                    <a:pt x="33" y="0"/>
                  </a:lnTo>
                  <a:lnTo>
                    <a:pt x="33" y="0"/>
                  </a:lnTo>
                  <a:lnTo>
                    <a:pt x="38" y="0"/>
                  </a:lnTo>
                  <a:lnTo>
                    <a:pt x="38" y="0"/>
                  </a:lnTo>
                  <a:lnTo>
                    <a:pt x="49" y="0"/>
                  </a:lnTo>
                  <a:lnTo>
                    <a:pt x="49" y="0"/>
                  </a:lnTo>
                  <a:lnTo>
                    <a:pt x="55" y="0"/>
                  </a:lnTo>
                  <a:lnTo>
                    <a:pt x="55" y="0"/>
                  </a:lnTo>
                  <a:lnTo>
                    <a:pt x="65" y="0"/>
                  </a:lnTo>
                  <a:lnTo>
                    <a:pt x="65" y="0"/>
                  </a:lnTo>
                  <a:lnTo>
                    <a:pt x="71" y="0"/>
                  </a:lnTo>
                  <a:lnTo>
                    <a:pt x="71" y="0"/>
                  </a:lnTo>
                  <a:lnTo>
                    <a:pt x="76" y="0"/>
                  </a:lnTo>
                  <a:lnTo>
                    <a:pt x="76" y="0"/>
                  </a:lnTo>
                  <a:lnTo>
                    <a:pt x="87" y="0"/>
                  </a:lnTo>
                  <a:lnTo>
                    <a:pt x="87" y="0"/>
                  </a:lnTo>
                  <a:lnTo>
                    <a:pt x="92" y="0"/>
                  </a:lnTo>
                  <a:lnTo>
                    <a:pt x="92" y="0"/>
                  </a:lnTo>
                  <a:lnTo>
                    <a:pt x="103" y="0"/>
                  </a:lnTo>
                  <a:lnTo>
                    <a:pt x="103" y="0"/>
                  </a:lnTo>
                  <a:lnTo>
                    <a:pt x="109" y="0"/>
                  </a:lnTo>
                  <a:lnTo>
                    <a:pt x="109" y="0"/>
                  </a:lnTo>
                  <a:lnTo>
                    <a:pt x="119" y="0"/>
                  </a:lnTo>
                  <a:lnTo>
                    <a:pt x="119" y="0"/>
                  </a:lnTo>
                  <a:lnTo>
                    <a:pt x="125" y="0"/>
                  </a:lnTo>
                  <a:lnTo>
                    <a:pt x="125" y="0"/>
                  </a:lnTo>
                  <a:lnTo>
                    <a:pt x="130" y="0"/>
                  </a:lnTo>
                  <a:lnTo>
                    <a:pt x="130" y="0"/>
                  </a:lnTo>
                  <a:lnTo>
                    <a:pt x="141" y="0"/>
                  </a:lnTo>
                  <a:lnTo>
                    <a:pt x="141" y="0"/>
                  </a:lnTo>
                  <a:lnTo>
                    <a:pt x="146" y="0"/>
                  </a:lnTo>
                  <a:lnTo>
                    <a:pt x="146" y="0"/>
                  </a:lnTo>
                  <a:lnTo>
                    <a:pt x="157" y="0"/>
                  </a:lnTo>
                  <a:lnTo>
                    <a:pt x="157" y="0"/>
                  </a:lnTo>
                  <a:lnTo>
                    <a:pt x="163" y="0"/>
                  </a:lnTo>
                  <a:lnTo>
                    <a:pt x="163" y="0"/>
                  </a:lnTo>
                  <a:lnTo>
                    <a:pt x="173" y="0"/>
                  </a:lnTo>
                  <a:lnTo>
                    <a:pt x="173" y="0"/>
                  </a:lnTo>
                  <a:lnTo>
                    <a:pt x="179" y="0"/>
                  </a:lnTo>
                  <a:lnTo>
                    <a:pt x="179" y="0"/>
                  </a:lnTo>
                  <a:lnTo>
                    <a:pt x="184" y="0"/>
                  </a:lnTo>
                  <a:lnTo>
                    <a:pt x="184" y="0"/>
                  </a:lnTo>
                  <a:lnTo>
                    <a:pt x="195" y="0"/>
                  </a:lnTo>
                  <a:lnTo>
                    <a:pt x="195" y="0"/>
                  </a:lnTo>
                  <a:lnTo>
                    <a:pt x="201" y="0"/>
                  </a:lnTo>
                  <a:lnTo>
                    <a:pt x="201" y="0"/>
                  </a:lnTo>
                  <a:lnTo>
                    <a:pt x="211" y="0"/>
                  </a:lnTo>
                  <a:lnTo>
                    <a:pt x="211" y="0"/>
                  </a:lnTo>
                  <a:lnTo>
                    <a:pt x="217" y="0"/>
                  </a:lnTo>
                  <a:lnTo>
                    <a:pt x="217" y="0"/>
                  </a:lnTo>
                  <a:lnTo>
                    <a:pt x="228" y="0"/>
                  </a:lnTo>
                  <a:lnTo>
                    <a:pt x="228" y="0"/>
                  </a:lnTo>
                  <a:lnTo>
                    <a:pt x="233" y="0"/>
                  </a:lnTo>
                  <a:lnTo>
                    <a:pt x="233" y="0"/>
                  </a:lnTo>
                  <a:lnTo>
                    <a:pt x="238" y="0"/>
                  </a:lnTo>
                  <a:lnTo>
                    <a:pt x="238" y="0"/>
                  </a:lnTo>
                  <a:lnTo>
                    <a:pt x="249" y="0"/>
                  </a:lnTo>
                  <a:lnTo>
                    <a:pt x="249" y="0"/>
                  </a:lnTo>
                  <a:lnTo>
                    <a:pt x="255" y="0"/>
                  </a:lnTo>
                  <a:lnTo>
                    <a:pt x="255" y="0"/>
                  </a:lnTo>
                  <a:lnTo>
                    <a:pt x="265" y="0"/>
                  </a:lnTo>
                  <a:lnTo>
                    <a:pt x="265" y="0"/>
                  </a:lnTo>
                  <a:lnTo>
                    <a:pt x="271" y="0"/>
                  </a:lnTo>
                  <a:lnTo>
                    <a:pt x="271" y="0"/>
                  </a:lnTo>
                  <a:lnTo>
                    <a:pt x="276" y="0"/>
                  </a:lnTo>
                  <a:lnTo>
                    <a:pt x="276" y="0"/>
                  </a:lnTo>
                  <a:lnTo>
                    <a:pt x="287" y="0"/>
                  </a:lnTo>
                  <a:lnTo>
                    <a:pt x="287" y="0"/>
                  </a:lnTo>
                  <a:lnTo>
                    <a:pt x="292" y="0"/>
                  </a:lnTo>
                  <a:lnTo>
                    <a:pt x="292" y="0"/>
                  </a:lnTo>
                  <a:lnTo>
                    <a:pt x="303" y="0"/>
                  </a:lnTo>
                  <a:lnTo>
                    <a:pt x="303" y="0"/>
                  </a:lnTo>
                  <a:lnTo>
                    <a:pt x="309" y="0"/>
                  </a:lnTo>
                  <a:lnTo>
                    <a:pt x="309" y="0"/>
                  </a:lnTo>
                  <a:lnTo>
                    <a:pt x="319" y="0"/>
                  </a:lnTo>
                  <a:lnTo>
                    <a:pt x="319" y="0"/>
                  </a:lnTo>
                  <a:lnTo>
                    <a:pt x="325" y="0"/>
                  </a:lnTo>
                  <a:lnTo>
                    <a:pt x="325" y="0"/>
                  </a:lnTo>
                  <a:lnTo>
                    <a:pt x="330" y="0"/>
                  </a:lnTo>
                  <a:lnTo>
                    <a:pt x="330" y="0"/>
                  </a:lnTo>
                  <a:lnTo>
                    <a:pt x="341" y="0"/>
                  </a:lnTo>
                  <a:lnTo>
                    <a:pt x="341" y="0"/>
                  </a:lnTo>
                  <a:lnTo>
                    <a:pt x="347" y="0"/>
                  </a:lnTo>
                  <a:lnTo>
                    <a:pt x="347" y="0"/>
                  </a:lnTo>
                  <a:lnTo>
                    <a:pt x="357" y="0"/>
                  </a:lnTo>
                  <a:lnTo>
                    <a:pt x="357" y="0"/>
                  </a:lnTo>
                  <a:lnTo>
                    <a:pt x="363" y="0"/>
                  </a:lnTo>
                  <a:lnTo>
                    <a:pt x="363" y="0"/>
                  </a:lnTo>
                  <a:lnTo>
                    <a:pt x="374" y="0"/>
                  </a:lnTo>
                  <a:lnTo>
                    <a:pt x="374" y="0"/>
                  </a:lnTo>
                  <a:lnTo>
                    <a:pt x="379" y="0"/>
                  </a:lnTo>
                  <a:lnTo>
                    <a:pt x="379" y="0"/>
                  </a:lnTo>
                  <a:lnTo>
                    <a:pt x="384" y="0"/>
                  </a:lnTo>
                  <a:lnTo>
                    <a:pt x="384" y="0"/>
                  </a:lnTo>
                  <a:lnTo>
                    <a:pt x="395" y="0"/>
                  </a:lnTo>
                  <a:lnTo>
                    <a:pt x="395" y="0"/>
                  </a:lnTo>
                  <a:lnTo>
                    <a:pt x="401" y="0"/>
                  </a:lnTo>
                  <a:lnTo>
                    <a:pt x="401" y="0"/>
                  </a:lnTo>
                  <a:lnTo>
                    <a:pt x="411" y="0"/>
                  </a:lnTo>
                  <a:lnTo>
                    <a:pt x="411" y="0"/>
                  </a:lnTo>
                  <a:lnTo>
                    <a:pt x="417" y="0"/>
                  </a:lnTo>
                  <a:lnTo>
                    <a:pt x="417" y="0"/>
                  </a:lnTo>
                  <a:lnTo>
                    <a:pt x="428" y="0"/>
                  </a:lnTo>
                </a:path>
              </a:pathLst>
            </a:custGeom>
            <a:noFill/>
            <a:ln w="793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062" name="Freeform 206"/>
            <p:cNvSpPr>
              <a:spLocks/>
            </p:cNvSpPr>
            <p:nvPr/>
          </p:nvSpPr>
          <p:spPr bwMode="auto">
            <a:xfrm>
              <a:off x="963" y="2764"/>
              <a:ext cx="773" cy="1"/>
            </a:xfrm>
            <a:custGeom>
              <a:avLst/>
              <a:gdLst>
                <a:gd name="T0" fmla="*/ 16 w 773"/>
                <a:gd name="T1" fmla="*/ 33 w 773"/>
                <a:gd name="T2" fmla="*/ 49 w 773"/>
                <a:gd name="T3" fmla="*/ 65 w 773"/>
                <a:gd name="T4" fmla="*/ 81 w 773"/>
                <a:gd name="T5" fmla="*/ 98 w 773"/>
                <a:gd name="T6" fmla="*/ 108 w 773"/>
                <a:gd name="T7" fmla="*/ 125 w 773"/>
                <a:gd name="T8" fmla="*/ 141 w 773"/>
                <a:gd name="T9" fmla="*/ 157 w 773"/>
                <a:gd name="T10" fmla="*/ 173 w 773"/>
                <a:gd name="T11" fmla="*/ 190 w 773"/>
                <a:gd name="T12" fmla="*/ 200 w 773"/>
                <a:gd name="T13" fmla="*/ 217 w 773"/>
                <a:gd name="T14" fmla="*/ 233 w 773"/>
                <a:gd name="T15" fmla="*/ 249 w 773"/>
                <a:gd name="T16" fmla="*/ 265 w 773"/>
                <a:gd name="T17" fmla="*/ 281 w 773"/>
                <a:gd name="T18" fmla="*/ 298 w 773"/>
                <a:gd name="T19" fmla="*/ 308 w 773"/>
                <a:gd name="T20" fmla="*/ 325 w 773"/>
                <a:gd name="T21" fmla="*/ 341 w 773"/>
                <a:gd name="T22" fmla="*/ 357 w 773"/>
                <a:gd name="T23" fmla="*/ 373 w 773"/>
                <a:gd name="T24" fmla="*/ 390 w 773"/>
                <a:gd name="T25" fmla="*/ 406 w 773"/>
                <a:gd name="T26" fmla="*/ 417 w 773"/>
                <a:gd name="T27" fmla="*/ 433 w 773"/>
                <a:gd name="T28" fmla="*/ 449 w 773"/>
                <a:gd name="T29" fmla="*/ 465 w 773"/>
                <a:gd name="T30" fmla="*/ 481 w 773"/>
                <a:gd name="T31" fmla="*/ 498 w 773"/>
                <a:gd name="T32" fmla="*/ 514 w 773"/>
                <a:gd name="T33" fmla="*/ 525 w 773"/>
                <a:gd name="T34" fmla="*/ 541 w 773"/>
                <a:gd name="T35" fmla="*/ 557 w 773"/>
                <a:gd name="T36" fmla="*/ 573 w 773"/>
                <a:gd name="T37" fmla="*/ 590 w 773"/>
                <a:gd name="T38" fmla="*/ 606 w 773"/>
                <a:gd name="T39" fmla="*/ 622 w 773"/>
                <a:gd name="T40" fmla="*/ 633 w 773"/>
                <a:gd name="T41" fmla="*/ 649 w 773"/>
                <a:gd name="T42" fmla="*/ 665 w 773"/>
                <a:gd name="T43" fmla="*/ 682 w 773"/>
                <a:gd name="T44" fmla="*/ 698 w 773"/>
                <a:gd name="T45" fmla="*/ 714 w 773"/>
                <a:gd name="T46" fmla="*/ 730 w 773"/>
                <a:gd name="T47" fmla="*/ 741 w 773"/>
                <a:gd name="T48" fmla="*/ 757 w 773"/>
                <a:gd name="T49" fmla="*/ 773 w 7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773">
                  <a:moveTo>
                    <a:pt x="0" y="0"/>
                  </a:moveTo>
                  <a:lnTo>
                    <a:pt x="11" y="0"/>
                  </a:lnTo>
                  <a:lnTo>
                    <a:pt x="11" y="0"/>
                  </a:lnTo>
                  <a:lnTo>
                    <a:pt x="16" y="0"/>
                  </a:lnTo>
                  <a:lnTo>
                    <a:pt x="16" y="0"/>
                  </a:lnTo>
                  <a:lnTo>
                    <a:pt x="27" y="0"/>
                  </a:lnTo>
                  <a:lnTo>
                    <a:pt x="27" y="0"/>
                  </a:lnTo>
                  <a:lnTo>
                    <a:pt x="33" y="0"/>
                  </a:lnTo>
                  <a:lnTo>
                    <a:pt x="33" y="0"/>
                  </a:lnTo>
                  <a:lnTo>
                    <a:pt x="44" y="0"/>
                  </a:lnTo>
                  <a:lnTo>
                    <a:pt x="44" y="0"/>
                  </a:lnTo>
                  <a:lnTo>
                    <a:pt x="49" y="0"/>
                  </a:lnTo>
                  <a:lnTo>
                    <a:pt x="49" y="0"/>
                  </a:lnTo>
                  <a:lnTo>
                    <a:pt x="54" y="0"/>
                  </a:lnTo>
                  <a:lnTo>
                    <a:pt x="54" y="0"/>
                  </a:lnTo>
                  <a:lnTo>
                    <a:pt x="65" y="0"/>
                  </a:lnTo>
                  <a:lnTo>
                    <a:pt x="65" y="0"/>
                  </a:lnTo>
                  <a:lnTo>
                    <a:pt x="71" y="0"/>
                  </a:lnTo>
                  <a:lnTo>
                    <a:pt x="71" y="0"/>
                  </a:lnTo>
                  <a:lnTo>
                    <a:pt x="81" y="0"/>
                  </a:lnTo>
                  <a:lnTo>
                    <a:pt x="81" y="0"/>
                  </a:lnTo>
                  <a:lnTo>
                    <a:pt x="87" y="0"/>
                  </a:lnTo>
                  <a:lnTo>
                    <a:pt x="87" y="0"/>
                  </a:lnTo>
                  <a:lnTo>
                    <a:pt x="98" y="0"/>
                  </a:lnTo>
                  <a:lnTo>
                    <a:pt x="98" y="0"/>
                  </a:lnTo>
                  <a:lnTo>
                    <a:pt x="103" y="0"/>
                  </a:lnTo>
                  <a:lnTo>
                    <a:pt x="103" y="0"/>
                  </a:lnTo>
                  <a:lnTo>
                    <a:pt x="108" y="0"/>
                  </a:lnTo>
                  <a:lnTo>
                    <a:pt x="108" y="0"/>
                  </a:lnTo>
                  <a:lnTo>
                    <a:pt x="119" y="0"/>
                  </a:lnTo>
                  <a:lnTo>
                    <a:pt x="119" y="0"/>
                  </a:lnTo>
                  <a:lnTo>
                    <a:pt x="125" y="0"/>
                  </a:lnTo>
                  <a:lnTo>
                    <a:pt x="125" y="0"/>
                  </a:lnTo>
                  <a:lnTo>
                    <a:pt x="135" y="0"/>
                  </a:lnTo>
                  <a:lnTo>
                    <a:pt x="135" y="0"/>
                  </a:lnTo>
                  <a:lnTo>
                    <a:pt x="141" y="0"/>
                  </a:lnTo>
                  <a:lnTo>
                    <a:pt x="141" y="0"/>
                  </a:lnTo>
                  <a:lnTo>
                    <a:pt x="152" y="0"/>
                  </a:lnTo>
                  <a:lnTo>
                    <a:pt x="152" y="0"/>
                  </a:lnTo>
                  <a:lnTo>
                    <a:pt x="157" y="0"/>
                  </a:lnTo>
                  <a:lnTo>
                    <a:pt x="157" y="0"/>
                  </a:lnTo>
                  <a:lnTo>
                    <a:pt x="162" y="0"/>
                  </a:lnTo>
                  <a:lnTo>
                    <a:pt x="162" y="0"/>
                  </a:lnTo>
                  <a:lnTo>
                    <a:pt x="173" y="0"/>
                  </a:lnTo>
                  <a:lnTo>
                    <a:pt x="173" y="0"/>
                  </a:lnTo>
                  <a:lnTo>
                    <a:pt x="179" y="0"/>
                  </a:lnTo>
                  <a:lnTo>
                    <a:pt x="179" y="0"/>
                  </a:lnTo>
                  <a:lnTo>
                    <a:pt x="190" y="0"/>
                  </a:lnTo>
                  <a:lnTo>
                    <a:pt x="190" y="0"/>
                  </a:lnTo>
                  <a:lnTo>
                    <a:pt x="195" y="0"/>
                  </a:lnTo>
                  <a:lnTo>
                    <a:pt x="195" y="0"/>
                  </a:lnTo>
                  <a:lnTo>
                    <a:pt x="200" y="0"/>
                  </a:lnTo>
                  <a:lnTo>
                    <a:pt x="200" y="0"/>
                  </a:lnTo>
                  <a:lnTo>
                    <a:pt x="211" y="0"/>
                  </a:lnTo>
                  <a:lnTo>
                    <a:pt x="211" y="0"/>
                  </a:lnTo>
                  <a:lnTo>
                    <a:pt x="217" y="0"/>
                  </a:lnTo>
                  <a:lnTo>
                    <a:pt x="217" y="0"/>
                  </a:lnTo>
                  <a:lnTo>
                    <a:pt x="227" y="0"/>
                  </a:lnTo>
                  <a:lnTo>
                    <a:pt x="227" y="0"/>
                  </a:lnTo>
                  <a:lnTo>
                    <a:pt x="233" y="0"/>
                  </a:lnTo>
                  <a:lnTo>
                    <a:pt x="233" y="0"/>
                  </a:lnTo>
                  <a:lnTo>
                    <a:pt x="244" y="0"/>
                  </a:lnTo>
                  <a:lnTo>
                    <a:pt x="244" y="0"/>
                  </a:lnTo>
                  <a:lnTo>
                    <a:pt x="249" y="0"/>
                  </a:lnTo>
                  <a:lnTo>
                    <a:pt x="249" y="0"/>
                  </a:lnTo>
                  <a:lnTo>
                    <a:pt x="254" y="0"/>
                  </a:lnTo>
                  <a:lnTo>
                    <a:pt x="254" y="0"/>
                  </a:lnTo>
                  <a:lnTo>
                    <a:pt x="265" y="0"/>
                  </a:lnTo>
                  <a:lnTo>
                    <a:pt x="265" y="0"/>
                  </a:lnTo>
                  <a:lnTo>
                    <a:pt x="271" y="0"/>
                  </a:lnTo>
                  <a:lnTo>
                    <a:pt x="271" y="0"/>
                  </a:lnTo>
                  <a:lnTo>
                    <a:pt x="281" y="0"/>
                  </a:lnTo>
                  <a:lnTo>
                    <a:pt x="281" y="0"/>
                  </a:lnTo>
                  <a:lnTo>
                    <a:pt x="287" y="0"/>
                  </a:lnTo>
                  <a:lnTo>
                    <a:pt x="287" y="0"/>
                  </a:lnTo>
                  <a:lnTo>
                    <a:pt x="298" y="0"/>
                  </a:lnTo>
                  <a:lnTo>
                    <a:pt x="298" y="0"/>
                  </a:lnTo>
                  <a:lnTo>
                    <a:pt x="303" y="0"/>
                  </a:lnTo>
                  <a:lnTo>
                    <a:pt x="303" y="0"/>
                  </a:lnTo>
                  <a:lnTo>
                    <a:pt x="308" y="0"/>
                  </a:lnTo>
                  <a:lnTo>
                    <a:pt x="308" y="0"/>
                  </a:lnTo>
                  <a:lnTo>
                    <a:pt x="319" y="0"/>
                  </a:lnTo>
                  <a:lnTo>
                    <a:pt x="319" y="0"/>
                  </a:lnTo>
                  <a:lnTo>
                    <a:pt x="325" y="0"/>
                  </a:lnTo>
                  <a:lnTo>
                    <a:pt x="325" y="0"/>
                  </a:lnTo>
                  <a:lnTo>
                    <a:pt x="336" y="0"/>
                  </a:lnTo>
                  <a:lnTo>
                    <a:pt x="336" y="0"/>
                  </a:lnTo>
                  <a:lnTo>
                    <a:pt x="341" y="0"/>
                  </a:lnTo>
                  <a:lnTo>
                    <a:pt x="341" y="0"/>
                  </a:lnTo>
                  <a:lnTo>
                    <a:pt x="352" y="0"/>
                  </a:lnTo>
                  <a:lnTo>
                    <a:pt x="352" y="0"/>
                  </a:lnTo>
                  <a:lnTo>
                    <a:pt x="357" y="0"/>
                  </a:lnTo>
                  <a:lnTo>
                    <a:pt x="357" y="0"/>
                  </a:lnTo>
                  <a:lnTo>
                    <a:pt x="363" y="0"/>
                  </a:lnTo>
                  <a:lnTo>
                    <a:pt x="363" y="0"/>
                  </a:lnTo>
                  <a:lnTo>
                    <a:pt x="373" y="0"/>
                  </a:lnTo>
                  <a:lnTo>
                    <a:pt x="373" y="0"/>
                  </a:lnTo>
                  <a:lnTo>
                    <a:pt x="379" y="0"/>
                  </a:lnTo>
                  <a:lnTo>
                    <a:pt x="379" y="0"/>
                  </a:lnTo>
                  <a:lnTo>
                    <a:pt x="390" y="0"/>
                  </a:lnTo>
                  <a:lnTo>
                    <a:pt x="390" y="0"/>
                  </a:lnTo>
                  <a:lnTo>
                    <a:pt x="395" y="0"/>
                  </a:lnTo>
                  <a:lnTo>
                    <a:pt x="395" y="0"/>
                  </a:lnTo>
                  <a:lnTo>
                    <a:pt x="406" y="0"/>
                  </a:lnTo>
                  <a:lnTo>
                    <a:pt x="406" y="0"/>
                  </a:lnTo>
                  <a:lnTo>
                    <a:pt x="411" y="0"/>
                  </a:lnTo>
                  <a:lnTo>
                    <a:pt x="411" y="0"/>
                  </a:lnTo>
                  <a:lnTo>
                    <a:pt x="417" y="0"/>
                  </a:lnTo>
                  <a:lnTo>
                    <a:pt x="417" y="0"/>
                  </a:lnTo>
                  <a:lnTo>
                    <a:pt x="427" y="0"/>
                  </a:lnTo>
                  <a:lnTo>
                    <a:pt x="427" y="0"/>
                  </a:lnTo>
                  <a:lnTo>
                    <a:pt x="433" y="0"/>
                  </a:lnTo>
                  <a:lnTo>
                    <a:pt x="433" y="0"/>
                  </a:lnTo>
                  <a:lnTo>
                    <a:pt x="444" y="0"/>
                  </a:lnTo>
                  <a:lnTo>
                    <a:pt x="444" y="0"/>
                  </a:lnTo>
                  <a:lnTo>
                    <a:pt x="449" y="0"/>
                  </a:lnTo>
                  <a:lnTo>
                    <a:pt x="449" y="0"/>
                  </a:lnTo>
                  <a:lnTo>
                    <a:pt x="460" y="0"/>
                  </a:lnTo>
                  <a:lnTo>
                    <a:pt x="460" y="0"/>
                  </a:lnTo>
                  <a:lnTo>
                    <a:pt x="465" y="0"/>
                  </a:lnTo>
                  <a:lnTo>
                    <a:pt x="465" y="0"/>
                  </a:lnTo>
                  <a:lnTo>
                    <a:pt x="471" y="0"/>
                  </a:lnTo>
                  <a:lnTo>
                    <a:pt x="471" y="0"/>
                  </a:lnTo>
                  <a:lnTo>
                    <a:pt x="481" y="0"/>
                  </a:lnTo>
                  <a:lnTo>
                    <a:pt x="481" y="0"/>
                  </a:lnTo>
                  <a:lnTo>
                    <a:pt x="487" y="0"/>
                  </a:lnTo>
                  <a:lnTo>
                    <a:pt x="487" y="0"/>
                  </a:lnTo>
                  <a:lnTo>
                    <a:pt x="498" y="0"/>
                  </a:lnTo>
                  <a:lnTo>
                    <a:pt x="498" y="0"/>
                  </a:lnTo>
                  <a:lnTo>
                    <a:pt x="503" y="0"/>
                  </a:lnTo>
                  <a:lnTo>
                    <a:pt x="503" y="0"/>
                  </a:lnTo>
                  <a:lnTo>
                    <a:pt x="514" y="0"/>
                  </a:lnTo>
                  <a:lnTo>
                    <a:pt x="514" y="0"/>
                  </a:lnTo>
                  <a:lnTo>
                    <a:pt x="519" y="0"/>
                  </a:lnTo>
                  <a:lnTo>
                    <a:pt x="519" y="0"/>
                  </a:lnTo>
                  <a:lnTo>
                    <a:pt x="525" y="0"/>
                  </a:lnTo>
                  <a:lnTo>
                    <a:pt x="525" y="0"/>
                  </a:lnTo>
                  <a:lnTo>
                    <a:pt x="536" y="0"/>
                  </a:lnTo>
                  <a:lnTo>
                    <a:pt x="536" y="0"/>
                  </a:lnTo>
                  <a:lnTo>
                    <a:pt x="541" y="0"/>
                  </a:lnTo>
                  <a:lnTo>
                    <a:pt x="541" y="0"/>
                  </a:lnTo>
                  <a:lnTo>
                    <a:pt x="552" y="0"/>
                  </a:lnTo>
                  <a:lnTo>
                    <a:pt x="552" y="0"/>
                  </a:lnTo>
                  <a:lnTo>
                    <a:pt x="557" y="0"/>
                  </a:lnTo>
                  <a:lnTo>
                    <a:pt x="557" y="0"/>
                  </a:lnTo>
                  <a:lnTo>
                    <a:pt x="568" y="0"/>
                  </a:lnTo>
                  <a:lnTo>
                    <a:pt x="568" y="0"/>
                  </a:lnTo>
                  <a:lnTo>
                    <a:pt x="573" y="0"/>
                  </a:lnTo>
                  <a:lnTo>
                    <a:pt x="573" y="0"/>
                  </a:lnTo>
                  <a:lnTo>
                    <a:pt x="579" y="0"/>
                  </a:lnTo>
                  <a:lnTo>
                    <a:pt x="579" y="0"/>
                  </a:lnTo>
                  <a:lnTo>
                    <a:pt x="590" y="0"/>
                  </a:lnTo>
                  <a:lnTo>
                    <a:pt x="590" y="0"/>
                  </a:lnTo>
                  <a:lnTo>
                    <a:pt x="595" y="0"/>
                  </a:lnTo>
                  <a:lnTo>
                    <a:pt x="595" y="0"/>
                  </a:lnTo>
                  <a:lnTo>
                    <a:pt x="606" y="0"/>
                  </a:lnTo>
                  <a:lnTo>
                    <a:pt x="606" y="0"/>
                  </a:lnTo>
                  <a:lnTo>
                    <a:pt x="611" y="0"/>
                  </a:lnTo>
                  <a:lnTo>
                    <a:pt x="611" y="0"/>
                  </a:lnTo>
                  <a:lnTo>
                    <a:pt x="622" y="0"/>
                  </a:lnTo>
                  <a:lnTo>
                    <a:pt x="622" y="0"/>
                  </a:lnTo>
                  <a:lnTo>
                    <a:pt x="627" y="0"/>
                  </a:lnTo>
                  <a:lnTo>
                    <a:pt x="627" y="0"/>
                  </a:lnTo>
                  <a:lnTo>
                    <a:pt x="633" y="0"/>
                  </a:lnTo>
                  <a:lnTo>
                    <a:pt x="633" y="0"/>
                  </a:lnTo>
                  <a:lnTo>
                    <a:pt x="644" y="0"/>
                  </a:lnTo>
                  <a:lnTo>
                    <a:pt x="644" y="0"/>
                  </a:lnTo>
                  <a:lnTo>
                    <a:pt x="649" y="0"/>
                  </a:lnTo>
                  <a:lnTo>
                    <a:pt x="649" y="0"/>
                  </a:lnTo>
                  <a:lnTo>
                    <a:pt x="660" y="0"/>
                  </a:lnTo>
                  <a:lnTo>
                    <a:pt x="660" y="0"/>
                  </a:lnTo>
                  <a:lnTo>
                    <a:pt x="665" y="0"/>
                  </a:lnTo>
                  <a:lnTo>
                    <a:pt x="665" y="0"/>
                  </a:lnTo>
                  <a:lnTo>
                    <a:pt x="676" y="0"/>
                  </a:lnTo>
                  <a:lnTo>
                    <a:pt x="676" y="0"/>
                  </a:lnTo>
                  <a:lnTo>
                    <a:pt x="682" y="0"/>
                  </a:lnTo>
                  <a:lnTo>
                    <a:pt x="682" y="0"/>
                  </a:lnTo>
                  <a:lnTo>
                    <a:pt x="687" y="0"/>
                  </a:lnTo>
                  <a:lnTo>
                    <a:pt x="687" y="0"/>
                  </a:lnTo>
                  <a:lnTo>
                    <a:pt x="698" y="0"/>
                  </a:lnTo>
                  <a:lnTo>
                    <a:pt x="698" y="0"/>
                  </a:lnTo>
                  <a:lnTo>
                    <a:pt x="703" y="0"/>
                  </a:lnTo>
                  <a:lnTo>
                    <a:pt x="703" y="0"/>
                  </a:lnTo>
                  <a:lnTo>
                    <a:pt x="714" y="0"/>
                  </a:lnTo>
                  <a:lnTo>
                    <a:pt x="714" y="0"/>
                  </a:lnTo>
                  <a:lnTo>
                    <a:pt x="719" y="0"/>
                  </a:lnTo>
                  <a:lnTo>
                    <a:pt x="719" y="0"/>
                  </a:lnTo>
                  <a:lnTo>
                    <a:pt x="730" y="0"/>
                  </a:lnTo>
                  <a:lnTo>
                    <a:pt x="730" y="0"/>
                  </a:lnTo>
                  <a:lnTo>
                    <a:pt x="736" y="0"/>
                  </a:lnTo>
                  <a:lnTo>
                    <a:pt x="736" y="0"/>
                  </a:lnTo>
                  <a:lnTo>
                    <a:pt x="741" y="0"/>
                  </a:lnTo>
                  <a:lnTo>
                    <a:pt x="741" y="0"/>
                  </a:lnTo>
                  <a:lnTo>
                    <a:pt x="752" y="0"/>
                  </a:lnTo>
                  <a:lnTo>
                    <a:pt x="752" y="0"/>
                  </a:lnTo>
                  <a:lnTo>
                    <a:pt x="757" y="0"/>
                  </a:lnTo>
                  <a:lnTo>
                    <a:pt x="757" y="0"/>
                  </a:lnTo>
                  <a:lnTo>
                    <a:pt x="768" y="0"/>
                  </a:lnTo>
                  <a:lnTo>
                    <a:pt x="768" y="0"/>
                  </a:lnTo>
                  <a:lnTo>
                    <a:pt x="773"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063" name="Freeform 207"/>
            <p:cNvSpPr>
              <a:spLocks/>
            </p:cNvSpPr>
            <p:nvPr/>
          </p:nvSpPr>
          <p:spPr bwMode="auto">
            <a:xfrm>
              <a:off x="1736" y="2764"/>
              <a:ext cx="428" cy="1"/>
            </a:xfrm>
            <a:custGeom>
              <a:avLst/>
              <a:gdLst>
                <a:gd name="T0" fmla="*/ 0 w 428"/>
                <a:gd name="T1" fmla="*/ 11 w 428"/>
                <a:gd name="T2" fmla="*/ 17 w 428"/>
                <a:gd name="T3" fmla="*/ 22 w 428"/>
                <a:gd name="T4" fmla="*/ 33 w 428"/>
                <a:gd name="T5" fmla="*/ 38 w 428"/>
                <a:gd name="T6" fmla="*/ 49 w 428"/>
                <a:gd name="T7" fmla="*/ 55 w 428"/>
                <a:gd name="T8" fmla="*/ 65 w 428"/>
                <a:gd name="T9" fmla="*/ 71 w 428"/>
                <a:gd name="T10" fmla="*/ 76 w 428"/>
                <a:gd name="T11" fmla="*/ 87 w 428"/>
                <a:gd name="T12" fmla="*/ 92 w 428"/>
                <a:gd name="T13" fmla="*/ 103 w 428"/>
                <a:gd name="T14" fmla="*/ 109 w 428"/>
                <a:gd name="T15" fmla="*/ 119 w 428"/>
                <a:gd name="T16" fmla="*/ 125 w 428"/>
                <a:gd name="T17" fmla="*/ 130 w 428"/>
                <a:gd name="T18" fmla="*/ 141 w 428"/>
                <a:gd name="T19" fmla="*/ 146 w 428"/>
                <a:gd name="T20" fmla="*/ 157 w 428"/>
                <a:gd name="T21" fmla="*/ 163 w 428"/>
                <a:gd name="T22" fmla="*/ 173 w 428"/>
                <a:gd name="T23" fmla="*/ 179 w 428"/>
                <a:gd name="T24" fmla="*/ 184 w 428"/>
                <a:gd name="T25" fmla="*/ 195 w 428"/>
                <a:gd name="T26" fmla="*/ 201 w 428"/>
                <a:gd name="T27" fmla="*/ 211 w 428"/>
                <a:gd name="T28" fmla="*/ 217 w 428"/>
                <a:gd name="T29" fmla="*/ 228 w 428"/>
                <a:gd name="T30" fmla="*/ 233 w 428"/>
                <a:gd name="T31" fmla="*/ 238 w 428"/>
                <a:gd name="T32" fmla="*/ 249 w 428"/>
                <a:gd name="T33" fmla="*/ 255 w 428"/>
                <a:gd name="T34" fmla="*/ 265 w 428"/>
                <a:gd name="T35" fmla="*/ 271 w 428"/>
                <a:gd name="T36" fmla="*/ 276 w 428"/>
                <a:gd name="T37" fmla="*/ 287 w 428"/>
                <a:gd name="T38" fmla="*/ 292 w 428"/>
                <a:gd name="T39" fmla="*/ 303 w 428"/>
                <a:gd name="T40" fmla="*/ 309 w 428"/>
                <a:gd name="T41" fmla="*/ 319 w 428"/>
                <a:gd name="T42" fmla="*/ 325 w 428"/>
                <a:gd name="T43" fmla="*/ 330 w 428"/>
                <a:gd name="T44" fmla="*/ 341 w 428"/>
                <a:gd name="T45" fmla="*/ 347 w 428"/>
                <a:gd name="T46" fmla="*/ 357 w 428"/>
                <a:gd name="T47" fmla="*/ 363 w 428"/>
                <a:gd name="T48" fmla="*/ 374 w 428"/>
                <a:gd name="T49" fmla="*/ 379 w 428"/>
                <a:gd name="T50" fmla="*/ 384 w 428"/>
                <a:gd name="T51" fmla="*/ 395 w 428"/>
                <a:gd name="T52" fmla="*/ 401 w 428"/>
                <a:gd name="T53" fmla="*/ 411 w 428"/>
                <a:gd name="T54" fmla="*/ 417 w 4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428">
                  <a:moveTo>
                    <a:pt x="0" y="0"/>
                  </a:moveTo>
                  <a:lnTo>
                    <a:pt x="0" y="0"/>
                  </a:lnTo>
                  <a:lnTo>
                    <a:pt x="11" y="0"/>
                  </a:lnTo>
                  <a:lnTo>
                    <a:pt x="11" y="0"/>
                  </a:lnTo>
                  <a:lnTo>
                    <a:pt x="17" y="0"/>
                  </a:lnTo>
                  <a:lnTo>
                    <a:pt x="17" y="0"/>
                  </a:lnTo>
                  <a:lnTo>
                    <a:pt x="22" y="0"/>
                  </a:lnTo>
                  <a:lnTo>
                    <a:pt x="22" y="0"/>
                  </a:lnTo>
                  <a:lnTo>
                    <a:pt x="33" y="0"/>
                  </a:lnTo>
                  <a:lnTo>
                    <a:pt x="33" y="0"/>
                  </a:lnTo>
                  <a:lnTo>
                    <a:pt x="38" y="0"/>
                  </a:lnTo>
                  <a:lnTo>
                    <a:pt x="38" y="0"/>
                  </a:lnTo>
                  <a:lnTo>
                    <a:pt x="49" y="0"/>
                  </a:lnTo>
                  <a:lnTo>
                    <a:pt x="49" y="0"/>
                  </a:lnTo>
                  <a:lnTo>
                    <a:pt x="55" y="0"/>
                  </a:lnTo>
                  <a:lnTo>
                    <a:pt x="55" y="0"/>
                  </a:lnTo>
                  <a:lnTo>
                    <a:pt x="65" y="0"/>
                  </a:lnTo>
                  <a:lnTo>
                    <a:pt x="65" y="0"/>
                  </a:lnTo>
                  <a:lnTo>
                    <a:pt x="71" y="0"/>
                  </a:lnTo>
                  <a:lnTo>
                    <a:pt x="71" y="0"/>
                  </a:lnTo>
                  <a:lnTo>
                    <a:pt x="76" y="0"/>
                  </a:lnTo>
                  <a:lnTo>
                    <a:pt x="76" y="0"/>
                  </a:lnTo>
                  <a:lnTo>
                    <a:pt x="87" y="0"/>
                  </a:lnTo>
                  <a:lnTo>
                    <a:pt x="87" y="0"/>
                  </a:lnTo>
                  <a:lnTo>
                    <a:pt x="92" y="0"/>
                  </a:lnTo>
                  <a:lnTo>
                    <a:pt x="92" y="0"/>
                  </a:lnTo>
                  <a:lnTo>
                    <a:pt x="103" y="0"/>
                  </a:lnTo>
                  <a:lnTo>
                    <a:pt x="103" y="0"/>
                  </a:lnTo>
                  <a:lnTo>
                    <a:pt x="109" y="0"/>
                  </a:lnTo>
                  <a:lnTo>
                    <a:pt x="109" y="0"/>
                  </a:lnTo>
                  <a:lnTo>
                    <a:pt x="119" y="0"/>
                  </a:lnTo>
                  <a:lnTo>
                    <a:pt x="119" y="0"/>
                  </a:lnTo>
                  <a:lnTo>
                    <a:pt x="125" y="0"/>
                  </a:lnTo>
                  <a:lnTo>
                    <a:pt x="125" y="0"/>
                  </a:lnTo>
                  <a:lnTo>
                    <a:pt x="130" y="0"/>
                  </a:lnTo>
                  <a:lnTo>
                    <a:pt x="130" y="0"/>
                  </a:lnTo>
                  <a:lnTo>
                    <a:pt x="141" y="0"/>
                  </a:lnTo>
                  <a:lnTo>
                    <a:pt x="141" y="0"/>
                  </a:lnTo>
                  <a:lnTo>
                    <a:pt x="146" y="0"/>
                  </a:lnTo>
                  <a:lnTo>
                    <a:pt x="146" y="0"/>
                  </a:lnTo>
                  <a:lnTo>
                    <a:pt x="157" y="0"/>
                  </a:lnTo>
                  <a:lnTo>
                    <a:pt x="157" y="0"/>
                  </a:lnTo>
                  <a:lnTo>
                    <a:pt x="163" y="0"/>
                  </a:lnTo>
                  <a:lnTo>
                    <a:pt x="163" y="0"/>
                  </a:lnTo>
                  <a:lnTo>
                    <a:pt x="173" y="0"/>
                  </a:lnTo>
                  <a:lnTo>
                    <a:pt x="173" y="0"/>
                  </a:lnTo>
                  <a:lnTo>
                    <a:pt x="179" y="0"/>
                  </a:lnTo>
                  <a:lnTo>
                    <a:pt x="179" y="0"/>
                  </a:lnTo>
                  <a:lnTo>
                    <a:pt x="184" y="0"/>
                  </a:lnTo>
                  <a:lnTo>
                    <a:pt x="184" y="0"/>
                  </a:lnTo>
                  <a:lnTo>
                    <a:pt x="195" y="0"/>
                  </a:lnTo>
                  <a:lnTo>
                    <a:pt x="195" y="0"/>
                  </a:lnTo>
                  <a:lnTo>
                    <a:pt x="201" y="0"/>
                  </a:lnTo>
                  <a:lnTo>
                    <a:pt x="201" y="0"/>
                  </a:lnTo>
                  <a:lnTo>
                    <a:pt x="211" y="0"/>
                  </a:lnTo>
                  <a:lnTo>
                    <a:pt x="211" y="0"/>
                  </a:lnTo>
                  <a:lnTo>
                    <a:pt x="217" y="0"/>
                  </a:lnTo>
                  <a:lnTo>
                    <a:pt x="217" y="0"/>
                  </a:lnTo>
                  <a:lnTo>
                    <a:pt x="228" y="0"/>
                  </a:lnTo>
                  <a:lnTo>
                    <a:pt x="228" y="0"/>
                  </a:lnTo>
                  <a:lnTo>
                    <a:pt x="233" y="0"/>
                  </a:lnTo>
                  <a:lnTo>
                    <a:pt x="233" y="0"/>
                  </a:lnTo>
                  <a:lnTo>
                    <a:pt x="238" y="0"/>
                  </a:lnTo>
                  <a:lnTo>
                    <a:pt x="238" y="0"/>
                  </a:lnTo>
                  <a:lnTo>
                    <a:pt x="249" y="0"/>
                  </a:lnTo>
                  <a:lnTo>
                    <a:pt x="249" y="0"/>
                  </a:lnTo>
                  <a:lnTo>
                    <a:pt x="255" y="0"/>
                  </a:lnTo>
                  <a:lnTo>
                    <a:pt x="255" y="0"/>
                  </a:lnTo>
                  <a:lnTo>
                    <a:pt x="265" y="0"/>
                  </a:lnTo>
                  <a:lnTo>
                    <a:pt x="265" y="0"/>
                  </a:lnTo>
                  <a:lnTo>
                    <a:pt x="271" y="0"/>
                  </a:lnTo>
                  <a:lnTo>
                    <a:pt x="271" y="0"/>
                  </a:lnTo>
                  <a:lnTo>
                    <a:pt x="276" y="0"/>
                  </a:lnTo>
                  <a:lnTo>
                    <a:pt x="276" y="0"/>
                  </a:lnTo>
                  <a:lnTo>
                    <a:pt x="287" y="0"/>
                  </a:lnTo>
                  <a:lnTo>
                    <a:pt x="287" y="0"/>
                  </a:lnTo>
                  <a:lnTo>
                    <a:pt x="292" y="0"/>
                  </a:lnTo>
                  <a:lnTo>
                    <a:pt x="292" y="0"/>
                  </a:lnTo>
                  <a:lnTo>
                    <a:pt x="303" y="0"/>
                  </a:lnTo>
                  <a:lnTo>
                    <a:pt x="303" y="0"/>
                  </a:lnTo>
                  <a:lnTo>
                    <a:pt x="309" y="0"/>
                  </a:lnTo>
                  <a:lnTo>
                    <a:pt x="309" y="0"/>
                  </a:lnTo>
                  <a:lnTo>
                    <a:pt x="319" y="0"/>
                  </a:lnTo>
                  <a:lnTo>
                    <a:pt x="319" y="0"/>
                  </a:lnTo>
                  <a:lnTo>
                    <a:pt x="325" y="0"/>
                  </a:lnTo>
                  <a:lnTo>
                    <a:pt x="325" y="0"/>
                  </a:lnTo>
                  <a:lnTo>
                    <a:pt x="330" y="0"/>
                  </a:lnTo>
                  <a:lnTo>
                    <a:pt x="330" y="0"/>
                  </a:lnTo>
                  <a:lnTo>
                    <a:pt x="341" y="0"/>
                  </a:lnTo>
                  <a:lnTo>
                    <a:pt x="341" y="0"/>
                  </a:lnTo>
                  <a:lnTo>
                    <a:pt x="347" y="0"/>
                  </a:lnTo>
                  <a:lnTo>
                    <a:pt x="347" y="0"/>
                  </a:lnTo>
                  <a:lnTo>
                    <a:pt x="357" y="0"/>
                  </a:lnTo>
                  <a:lnTo>
                    <a:pt x="357" y="0"/>
                  </a:lnTo>
                  <a:lnTo>
                    <a:pt x="363" y="0"/>
                  </a:lnTo>
                  <a:lnTo>
                    <a:pt x="363" y="0"/>
                  </a:lnTo>
                  <a:lnTo>
                    <a:pt x="374" y="0"/>
                  </a:lnTo>
                  <a:lnTo>
                    <a:pt x="374" y="0"/>
                  </a:lnTo>
                  <a:lnTo>
                    <a:pt x="379" y="0"/>
                  </a:lnTo>
                  <a:lnTo>
                    <a:pt x="379" y="0"/>
                  </a:lnTo>
                  <a:lnTo>
                    <a:pt x="384" y="0"/>
                  </a:lnTo>
                  <a:lnTo>
                    <a:pt x="384" y="0"/>
                  </a:lnTo>
                  <a:lnTo>
                    <a:pt x="395" y="0"/>
                  </a:lnTo>
                  <a:lnTo>
                    <a:pt x="395" y="0"/>
                  </a:lnTo>
                  <a:lnTo>
                    <a:pt x="401" y="0"/>
                  </a:lnTo>
                  <a:lnTo>
                    <a:pt x="401" y="0"/>
                  </a:lnTo>
                  <a:lnTo>
                    <a:pt x="411" y="0"/>
                  </a:lnTo>
                  <a:lnTo>
                    <a:pt x="411" y="0"/>
                  </a:lnTo>
                  <a:lnTo>
                    <a:pt x="417" y="0"/>
                  </a:lnTo>
                  <a:lnTo>
                    <a:pt x="417" y="0"/>
                  </a:lnTo>
                  <a:lnTo>
                    <a:pt x="428"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064" name="Freeform 208"/>
            <p:cNvSpPr>
              <a:spLocks/>
            </p:cNvSpPr>
            <p:nvPr/>
          </p:nvSpPr>
          <p:spPr bwMode="auto">
            <a:xfrm>
              <a:off x="963" y="3219"/>
              <a:ext cx="773" cy="1"/>
            </a:xfrm>
            <a:custGeom>
              <a:avLst/>
              <a:gdLst>
                <a:gd name="T0" fmla="*/ 16 w 773"/>
                <a:gd name="T1" fmla="*/ 33 w 773"/>
                <a:gd name="T2" fmla="*/ 49 w 773"/>
                <a:gd name="T3" fmla="*/ 65 w 773"/>
                <a:gd name="T4" fmla="*/ 81 w 773"/>
                <a:gd name="T5" fmla="*/ 98 w 773"/>
                <a:gd name="T6" fmla="*/ 108 w 773"/>
                <a:gd name="T7" fmla="*/ 125 w 773"/>
                <a:gd name="T8" fmla="*/ 141 w 773"/>
                <a:gd name="T9" fmla="*/ 157 w 773"/>
                <a:gd name="T10" fmla="*/ 173 w 773"/>
                <a:gd name="T11" fmla="*/ 190 w 773"/>
                <a:gd name="T12" fmla="*/ 200 w 773"/>
                <a:gd name="T13" fmla="*/ 217 w 773"/>
                <a:gd name="T14" fmla="*/ 233 w 773"/>
                <a:gd name="T15" fmla="*/ 249 w 773"/>
                <a:gd name="T16" fmla="*/ 265 w 773"/>
                <a:gd name="T17" fmla="*/ 281 w 773"/>
                <a:gd name="T18" fmla="*/ 298 w 773"/>
                <a:gd name="T19" fmla="*/ 308 w 773"/>
                <a:gd name="T20" fmla="*/ 325 w 773"/>
                <a:gd name="T21" fmla="*/ 341 w 773"/>
                <a:gd name="T22" fmla="*/ 357 w 773"/>
                <a:gd name="T23" fmla="*/ 373 w 773"/>
                <a:gd name="T24" fmla="*/ 390 w 773"/>
                <a:gd name="T25" fmla="*/ 406 w 773"/>
                <a:gd name="T26" fmla="*/ 417 w 773"/>
                <a:gd name="T27" fmla="*/ 433 w 773"/>
                <a:gd name="T28" fmla="*/ 449 w 773"/>
                <a:gd name="T29" fmla="*/ 465 w 773"/>
                <a:gd name="T30" fmla="*/ 481 w 773"/>
                <a:gd name="T31" fmla="*/ 498 w 773"/>
                <a:gd name="T32" fmla="*/ 514 w 773"/>
                <a:gd name="T33" fmla="*/ 525 w 773"/>
                <a:gd name="T34" fmla="*/ 541 w 773"/>
                <a:gd name="T35" fmla="*/ 557 w 773"/>
                <a:gd name="T36" fmla="*/ 573 w 773"/>
                <a:gd name="T37" fmla="*/ 590 w 773"/>
                <a:gd name="T38" fmla="*/ 606 w 773"/>
                <a:gd name="T39" fmla="*/ 622 w 773"/>
                <a:gd name="T40" fmla="*/ 633 w 773"/>
                <a:gd name="T41" fmla="*/ 649 w 773"/>
                <a:gd name="T42" fmla="*/ 665 w 773"/>
                <a:gd name="T43" fmla="*/ 682 w 773"/>
                <a:gd name="T44" fmla="*/ 698 w 773"/>
                <a:gd name="T45" fmla="*/ 714 w 773"/>
                <a:gd name="T46" fmla="*/ 730 w 773"/>
                <a:gd name="T47" fmla="*/ 741 w 773"/>
                <a:gd name="T48" fmla="*/ 757 w 773"/>
                <a:gd name="T49" fmla="*/ 773 w 7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773">
                  <a:moveTo>
                    <a:pt x="0" y="0"/>
                  </a:moveTo>
                  <a:lnTo>
                    <a:pt x="11" y="0"/>
                  </a:lnTo>
                  <a:lnTo>
                    <a:pt x="11" y="0"/>
                  </a:lnTo>
                  <a:lnTo>
                    <a:pt x="16" y="0"/>
                  </a:lnTo>
                  <a:lnTo>
                    <a:pt x="16" y="0"/>
                  </a:lnTo>
                  <a:lnTo>
                    <a:pt x="27" y="0"/>
                  </a:lnTo>
                  <a:lnTo>
                    <a:pt x="27" y="0"/>
                  </a:lnTo>
                  <a:lnTo>
                    <a:pt x="33" y="0"/>
                  </a:lnTo>
                  <a:lnTo>
                    <a:pt x="33" y="0"/>
                  </a:lnTo>
                  <a:lnTo>
                    <a:pt x="44" y="0"/>
                  </a:lnTo>
                  <a:lnTo>
                    <a:pt x="44" y="0"/>
                  </a:lnTo>
                  <a:lnTo>
                    <a:pt x="49" y="0"/>
                  </a:lnTo>
                  <a:lnTo>
                    <a:pt x="49" y="0"/>
                  </a:lnTo>
                  <a:lnTo>
                    <a:pt x="54" y="0"/>
                  </a:lnTo>
                  <a:lnTo>
                    <a:pt x="54" y="0"/>
                  </a:lnTo>
                  <a:lnTo>
                    <a:pt x="65" y="0"/>
                  </a:lnTo>
                  <a:lnTo>
                    <a:pt x="65" y="0"/>
                  </a:lnTo>
                  <a:lnTo>
                    <a:pt x="71" y="0"/>
                  </a:lnTo>
                  <a:lnTo>
                    <a:pt x="71" y="0"/>
                  </a:lnTo>
                  <a:lnTo>
                    <a:pt x="81" y="0"/>
                  </a:lnTo>
                  <a:lnTo>
                    <a:pt x="81" y="0"/>
                  </a:lnTo>
                  <a:lnTo>
                    <a:pt x="87" y="0"/>
                  </a:lnTo>
                  <a:lnTo>
                    <a:pt x="87" y="0"/>
                  </a:lnTo>
                  <a:lnTo>
                    <a:pt x="98" y="0"/>
                  </a:lnTo>
                  <a:lnTo>
                    <a:pt x="98" y="0"/>
                  </a:lnTo>
                  <a:lnTo>
                    <a:pt x="103" y="0"/>
                  </a:lnTo>
                  <a:lnTo>
                    <a:pt x="103" y="0"/>
                  </a:lnTo>
                  <a:lnTo>
                    <a:pt x="108" y="0"/>
                  </a:lnTo>
                  <a:lnTo>
                    <a:pt x="108" y="0"/>
                  </a:lnTo>
                  <a:lnTo>
                    <a:pt x="119" y="0"/>
                  </a:lnTo>
                  <a:lnTo>
                    <a:pt x="119" y="0"/>
                  </a:lnTo>
                  <a:lnTo>
                    <a:pt x="125" y="0"/>
                  </a:lnTo>
                  <a:lnTo>
                    <a:pt x="125" y="0"/>
                  </a:lnTo>
                  <a:lnTo>
                    <a:pt x="135" y="0"/>
                  </a:lnTo>
                  <a:lnTo>
                    <a:pt x="135" y="0"/>
                  </a:lnTo>
                  <a:lnTo>
                    <a:pt x="141" y="0"/>
                  </a:lnTo>
                  <a:lnTo>
                    <a:pt x="141" y="0"/>
                  </a:lnTo>
                  <a:lnTo>
                    <a:pt x="152" y="0"/>
                  </a:lnTo>
                  <a:lnTo>
                    <a:pt x="152" y="0"/>
                  </a:lnTo>
                  <a:lnTo>
                    <a:pt x="157" y="0"/>
                  </a:lnTo>
                  <a:lnTo>
                    <a:pt x="157" y="0"/>
                  </a:lnTo>
                  <a:lnTo>
                    <a:pt x="162" y="0"/>
                  </a:lnTo>
                  <a:lnTo>
                    <a:pt x="162" y="0"/>
                  </a:lnTo>
                  <a:lnTo>
                    <a:pt x="173" y="0"/>
                  </a:lnTo>
                  <a:lnTo>
                    <a:pt x="173" y="0"/>
                  </a:lnTo>
                  <a:lnTo>
                    <a:pt x="179" y="0"/>
                  </a:lnTo>
                  <a:lnTo>
                    <a:pt x="179" y="0"/>
                  </a:lnTo>
                  <a:lnTo>
                    <a:pt x="190" y="0"/>
                  </a:lnTo>
                  <a:lnTo>
                    <a:pt x="190" y="0"/>
                  </a:lnTo>
                  <a:lnTo>
                    <a:pt x="195" y="0"/>
                  </a:lnTo>
                  <a:lnTo>
                    <a:pt x="195" y="0"/>
                  </a:lnTo>
                  <a:lnTo>
                    <a:pt x="200" y="0"/>
                  </a:lnTo>
                  <a:lnTo>
                    <a:pt x="200" y="0"/>
                  </a:lnTo>
                  <a:lnTo>
                    <a:pt x="211" y="0"/>
                  </a:lnTo>
                  <a:lnTo>
                    <a:pt x="211" y="0"/>
                  </a:lnTo>
                  <a:lnTo>
                    <a:pt x="217" y="0"/>
                  </a:lnTo>
                  <a:lnTo>
                    <a:pt x="217" y="0"/>
                  </a:lnTo>
                  <a:lnTo>
                    <a:pt x="227" y="0"/>
                  </a:lnTo>
                  <a:lnTo>
                    <a:pt x="227" y="0"/>
                  </a:lnTo>
                  <a:lnTo>
                    <a:pt x="233" y="0"/>
                  </a:lnTo>
                  <a:lnTo>
                    <a:pt x="233" y="0"/>
                  </a:lnTo>
                  <a:lnTo>
                    <a:pt x="244" y="0"/>
                  </a:lnTo>
                  <a:lnTo>
                    <a:pt x="244" y="0"/>
                  </a:lnTo>
                  <a:lnTo>
                    <a:pt x="249" y="0"/>
                  </a:lnTo>
                  <a:lnTo>
                    <a:pt x="249" y="0"/>
                  </a:lnTo>
                  <a:lnTo>
                    <a:pt x="254" y="0"/>
                  </a:lnTo>
                  <a:lnTo>
                    <a:pt x="254" y="0"/>
                  </a:lnTo>
                  <a:lnTo>
                    <a:pt x="265" y="0"/>
                  </a:lnTo>
                  <a:lnTo>
                    <a:pt x="265" y="0"/>
                  </a:lnTo>
                  <a:lnTo>
                    <a:pt x="271" y="0"/>
                  </a:lnTo>
                  <a:lnTo>
                    <a:pt x="271" y="0"/>
                  </a:lnTo>
                  <a:lnTo>
                    <a:pt x="281" y="0"/>
                  </a:lnTo>
                  <a:lnTo>
                    <a:pt x="281" y="0"/>
                  </a:lnTo>
                  <a:lnTo>
                    <a:pt x="287" y="0"/>
                  </a:lnTo>
                  <a:lnTo>
                    <a:pt x="287" y="0"/>
                  </a:lnTo>
                  <a:lnTo>
                    <a:pt x="298" y="0"/>
                  </a:lnTo>
                  <a:lnTo>
                    <a:pt x="298" y="0"/>
                  </a:lnTo>
                  <a:lnTo>
                    <a:pt x="303" y="0"/>
                  </a:lnTo>
                  <a:lnTo>
                    <a:pt x="303" y="0"/>
                  </a:lnTo>
                  <a:lnTo>
                    <a:pt x="308" y="0"/>
                  </a:lnTo>
                  <a:lnTo>
                    <a:pt x="308" y="0"/>
                  </a:lnTo>
                  <a:lnTo>
                    <a:pt x="319" y="0"/>
                  </a:lnTo>
                  <a:lnTo>
                    <a:pt x="319" y="0"/>
                  </a:lnTo>
                  <a:lnTo>
                    <a:pt x="325" y="0"/>
                  </a:lnTo>
                  <a:lnTo>
                    <a:pt x="325" y="0"/>
                  </a:lnTo>
                  <a:lnTo>
                    <a:pt x="336" y="0"/>
                  </a:lnTo>
                  <a:lnTo>
                    <a:pt x="336" y="0"/>
                  </a:lnTo>
                  <a:lnTo>
                    <a:pt x="341" y="0"/>
                  </a:lnTo>
                  <a:lnTo>
                    <a:pt x="341" y="0"/>
                  </a:lnTo>
                  <a:lnTo>
                    <a:pt x="352" y="0"/>
                  </a:lnTo>
                  <a:lnTo>
                    <a:pt x="352" y="0"/>
                  </a:lnTo>
                  <a:lnTo>
                    <a:pt x="357" y="0"/>
                  </a:lnTo>
                  <a:lnTo>
                    <a:pt x="357" y="0"/>
                  </a:lnTo>
                  <a:lnTo>
                    <a:pt x="363" y="0"/>
                  </a:lnTo>
                  <a:lnTo>
                    <a:pt x="363" y="0"/>
                  </a:lnTo>
                  <a:lnTo>
                    <a:pt x="373" y="0"/>
                  </a:lnTo>
                  <a:lnTo>
                    <a:pt x="373" y="0"/>
                  </a:lnTo>
                  <a:lnTo>
                    <a:pt x="379" y="0"/>
                  </a:lnTo>
                  <a:lnTo>
                    <a:pt x="379" y="0"/>
                  </a:lnTo>
                  <a:lnTo>
                    <a:pt x="390" y="0"/>
                  </a:lnTo>
                  <a:lnTo>
                    <a:pt x="390" y="0"/>
                  </a:lnTo>
                  <a:lnTo>
                    <a:pt x="395" y="0"/>
                  </a:lnTo>
                  <a:lnTo>
                    <a:pt x="395" y="0"/>
                  </a:lnTo>
                  <a:lnTo>
                    <a:pt x="406" y="0"/>
                  </a:lnTo>
                  <a:lnTo>
                    <a:pt x="406" y="0"/>
                  </a:lnTo>
                  <a:lnTo>
                    <a:pt x="411" y="0"/>
                  </a:lnTo>
                  <a:lnTo>
                    <a:pt x="411" y="0"/>
                  </a:lnTo>
                  <a:lnTo>
                    <a:pt x="417" y="0"/>
                  </a:lnTo>
                  <a:lnTo>
                    <a:pt x="417" y="0"/>
                  </a:lnTo>
                  <a:lnTo>
                    <a:pt x="427" y="0"/>
                  </a:lnTo>
                  <a:lnTo>
                    <a:pt x="427" y="0"/>
                  </a:lnTo>
                  <a:lnTo>
                    <a:pt x="433" y="0"/>
                  </a:lnTo>
                  <a:lnTo>
                    <a:pt x="433" y="0"/>
                  </a:lnTo>
                  <a:lnTo>
                    <a:pt x="444" y="0"/>
                  </a:lnTo>
                  <a:lnTo>
                    <a:pt x="444" y="0"/>
                  </a:lnTo>
                  <a:lnTo>
                    <a:pt x="449" y="0"/>
                  </a:lnTo>
                  <a:lnTo>
                    <a:pt x="449" y="0"/>
                  </a:lnTo>
                  <a:lnTo>
                    <a:pt x="460" y="0"/>
                  </a:lnTo>
                  <a:lnTo>
                    <a:pt x="460" y="0"/>
                  </a:lnTo>
                  <a:lnTo>
                    <a:pt x="465" y="0"/>
                  </a:lnTo>
                  <a:lnTo>
                    <a:pt x="465" y="0"/>
                  </a:lnTo>
                  <a:lnTo>
                    <a:pt x="471" y="0"/>
                  </a:lnTo>
                  <a:lnTo>
                    <a:pt x="471" y="0"/>
                  </a:lnTo>
                  <a:lnTo>
                    <a:pt x="481" y="0"/>
                  </a:lnTo>
                  <a:lnTo>
                    <a:pt x="481" y="0"/>
                  </a:lnTo>
                  <a:lnTo>
                    <a:pt x="487" y="0"/>
                  </a:lnTo>
                  <a:lnTo>
                    <a:pt x="487" y="0"/>
                  </a:lnTo>
                  <a:lnTo>
                    <a:pt x="498" y="0"/>
                  </a:lnTo>
                  <a:lnTo>
                    <a:pt x="498" y="0"/>
                  </a:lnTo>
                  <a:lnTo>
                    <a:pt x="503" y="0"/>
                  </a:lnTo>
                  <a:lnTo>
                    <a:pt x="503" y="0"/>
                  </a:lnTo>
                  <a:lnTo>
                    <a:pt x="514" y="0"/>
                  </a:lnTo>
                  <a:lnTo>
                    <a:pt x="514" y="0"/>
                  </a:lnTo>
                  <a:lnTo>
                    <a:pt x="519" y="0"/>
                  </a:lnTo>
                  <a:lnTo>
                    <a:pt x="519" y="0"/>
                  </a:lnTo>
                  <a:lnTo>
                    <a:pt x="525" y="0"/>
                  </a:lnTo>
                  <a:lnTo>
                    <a:pt x="525" y="0"/>
                  </a:lnTo>
                  <a:lnTo>
                    <a:pt x="536" y="0"/>
                  </a:lnTo>
                  <a:lnTo>
                    <a:pt x="536" y="0"/>
                  </a:lnTo>
                  <a:lnTo>
                    <a:pt x="541" y="0"/>
                  </a:lnTo>
                  <a:lnTo>
                    <a:pt x="541" y="0"/>
                  </a:lnTo>
                  <a:lnTo>
                    <a:pt x="552" y="0"/>
                  </a:lnTo>
                  <a:lnTo>
                    <a:pt x="552" y="0"/>
                  </a:lnTo>
                  <a:lnTo>
                    <a:pt x="557" y="0"/>
                  </a:lnTo>
                  <a:lnTo>
                    <a:pt x="557" y="0"/>
                  </a:lnTo>
                  <a:lnTo>
                    <a:pt x="568" y="0"/>
                  </a:lnTo>
                  <a:lnTo>
                    <a:pt x="568" y="0"/>
                  </a:lnTo>
                  <a:lnTo>
                    <a:pt x="573" y="0"/>
                  </a:lnTo>
                  <a:lnTo>
                    <a:pt x="573" y="0"/>
                  </a:lnTo>
                  <a:lnTo>
                    <a:pt x="579" y="0"/>
                  </a:lnTo>
                  <a:lnTo>
                    <a:pt x="579" y="0"/>
                  </a:lnTo>
                  <a:lnTo>
                    <a:pt x="590" y="0"/>
                  </a:lnTo>
                  <a:lnTo>
                    <a:pt x="590" y="0"/>
                  </a:lnTo>
                  <a:lnTo>
                    <a:pt x="595" y="0"/>
                  </a:lnTo>
                  <a:lnTo>
                    <a:pt x="595" y="0"/>
                  </a:lnTo>
                  <a:lnTo>
                    <a:pt x="606" y="0"/>
                  </a:lnTo>
                  <a:lnTo>
                    <a:pt x="606" y="0"/>
                  </a:lnTo>
                  <a:lnTo>
                    <a:pt x="611" y="0"/>
                  </a:lnTo>
                  <a:lnTo>
                    <a:pt x="611" y="0"/>
                  </a:lnTo>
                  <a:lnTo>
                    <a:pt x="622" y="0"/>
                  </a:lnTo>
                  <a:lnTo>
                    <a:pt x="622" y="0"/>
                  </a:lnTo>
                  <a:lnTo>
                    <a:pt x="627" y="0"/>
                  </a:lnTo>
                  <a:lnTo>
                    <a:pt x="627" y="0"/>
                  </a:lnTo>
                  <a:lnTo>
                    <a:pt x="633" y="0"/>
                  </a:lnTo>
                  <a:lnTo>
                    <a:pt x="633" y="0"/>
                  </a:lnTo>
                  <a:lnTo>
                    <a:pt x="644" y="0"/>
                  </a:lnTo>
                  <a:lnTo>
                    <a:pt x="644" y="0"/>
                  </a:lnTo>
                  <a:lnTo>
                    <a:pt x="649" y="0"/>
                  </a:lnTo>
                  <a:lnTo>
                    <a:pt x="649" y="0"/>
                  </a:lnTo>
                  <a:lnTo>
                    <a:pt x="660" y="0"/>
                  </a:lnTo>
                  <a:lnTo>
                    <a:pt x="660" y="0"/>
                  </a:lnTo>
                  <a:lnTo>
                    <a:pt x="665" y="0"/>
                  </a:lnTo>
                  <a:lnTo>
                    <a:pt x="665" y="0"/>
                  </a:lnTo>
                  <a:lnTo>
                    <a:pt x="676" y="0"/>
                  </a:lnTo>
                  <a:lnTo>
                    <a:pt x="676" y="0"/>
                  </a:lnTo>
                  <a:lnTo>
                    <a:pt x="682" y="0"/>
                  </a:lnTo>
                  <a:lnTo>
                    <a:pt x="682" y="0"/>
                  </a:lnTo>
                  <a:lnTo>
                    <a:pt x="687" y="0"/>
                  </a:lnTo>
                  <a:lnTo>
                    <a:pt x="687" y="0"/>
                  </a:lnTo>
                  <a:lnTo>
                    <a:pt x="698" y="0"/>
                  </a:lnTo>
                  <a:lnTo>
                    <a:pt x="698" y="0"/>
                  </a:lnTo>
                  <a:lnTo>
                    <a:pt x="703" y="0"/>
                  </a:lnTo>
                  <a:lnTo>
                    <a:pt x="703" y="0"/>
                  </a:lnTo>
                  <a:lnTo>
                    <a:pt x="714" y="0"/>
                  </a:lnTo>
                  <a:lnTo>
                    <a:pt x="714" y="0"/>
                  </a:lnTo>
                  <a:lnTo>
                    <a:pt x="719" y="0"/>
                  </a:lnTo>
                  <a:lnTo>
                    <a:pt x="719" y="0"/>
                  </a:lnTo>
                  <a:lnTo>
                    <a:pt x="730" y="0"/>
                  </a:lnTo>
                  <a:lnTo>
                    <a:pt x="730" y="0"/>
                  </a:lnTo>
                  <a:lnTo>
                    <a:pt x="736" y="0"/>
                  </a:lnTo>
                  <a:lnTo>
                    <a:pt x="736" y="0"/>
                  </a:lnTo>
                  <a:lnTo>
                    <a:pt x="741" y="0"/>
                  </a:lnTo>
                  <a:lnTo>
                    <a:pt x="741" y="0"/>
                  </a:lnTo>
                  <a:lnTo>
                    <a:pt x="752" y="0"/>
                  </a:lnTo>
                  <a:lnTo>
                    <a:pt x="752" y="0"/>
                  </a:lnTo>
                  <a:lnTo>
                    <a:pt x="757" y="0"/>
                  </a:lnTo>
                  <a:lnTo>
                    <a:pt x="757" y="0"/>
                  </a:lnTo>
                  <a:lnTo>
                    <a:pt x="768" y="0"/>
                  </a:lnTo>
                  <a:lnTo>
                    <a:pt x="768" y="0"/>
                  </a:lnTo>
                  <a:lnTo>
                    <a:pt x="773"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065" name="Freeform 209"/>
            <p:cNvSpPr>
              <a:spLocks/>
            </p:cNvSpPr>
            <p:nvPr/>
          </p:nvSpPr>
          <p:spPr bwMode="auto">
            <a:xfrm>
              <a:off x="1736" y="3219"/>
              <a:ext cx="428" cy="1"/>
            </a:xfrm>
            <a:custGeom>
              <a:avLst/>
              <a:gdLst>
                <a:gd name="T0" fmla="*/ 0 w 428"/>
                <a:gd name="T1" fmla="*/ 11 w 428"/>
                <a:gd name="T2" fmla="*/ 17 w 428"/>
                <a:gd name="T3" fmla="*/ 22 w 428"/>
                <a:gd name="T4" fmla="*/ 33 w 428"/>
                <a:gd name="T5" fmla="*/ 38 w 428"/>
                <a:gd name="T6" fmla="*/ 49 w 428"/>
                <a:gd name="T7" fmla="*/ 55 w 428"/>
                <a:gd name="T8" fmla="*/ 65 w 428"/>
                <a:gd name="T9" fmla="*/ 71 w 428"/>
                <a:gd name="T10" fmla="*/ 76 w 428"/>
                <a:gd name="T11" fmla="*/ 87 w 428"/>
                <a:gd name="T12" fmla="*/ 92 w 428"/>
                <a:gd name="T13" fmla="*/ 103 w 428"/>
                <a:gd name="T14" fmla="*/ 109 w 428"/>
                <a:gd name="T15" fmla="*/ 119 w 428"/>
                <a:gd name="T16" fmla="*/ 125 w 428"/>
                <a:gd name="T17" fmla="*/ 130 w 428"/>
                <a:gd name="T18" fmla="*/ 141 w 428"/>
                <a:gd name="T19" fmla="*/ 146 w 428"/>
                <a:gd name="T20" fmla="*/ 157 w 428"/>
                <a:gd name="T21" fmla="*/ 163 w 428"/>
                <a:gd name="T22" fmla="*/ 173 w 428"/>
                <a:gd name="T23" fmla="*/ 179 w 428"/>
                <a:gd name="T24" fmla="*/ 184 w 428"/>
                <a:gd name="T25" fmla="*/ 195 w 428"/>
                <a:gd name="T26" fmla="*/ 201 w 428"/>
                <a:gd name="T27" fmla="*/ 211 w 428"/>
                <a:gd name="T28" fmla="*/ 217 w 428"/>
                <a:gd name="T29" fmla="*/ 228 w 428"/>
                <a:gd name="T30" fmla="*/ 233 w 428"/>
                <a:gd name="T31" fmla="*/ 238 w 428"/>
                <a:gd name="T32" fmla="*/ 249 w 428"/>
                <a:gd name="T33" fmla="*/ 255 w 428"/>
                <a:gd name="T34" fmla="*/ 265 w 428"/>
                <a:gd name="T35" fmla="*/ 271 w 428"/>
                <a:gd name="T36" fmla="*/ 276 w 428"/>
                <a:gd name="T37" fmla="*/ 287 w 428"/>
                <a:gd name="T38" fmla="*/ 292 w 428"/>
                <a:gd name="T39" fmla="*/ 303 w 428"/>
                <a:gd name="T40" fmla="*/ 309 w 428"/>
                <a:gd name="T41" fmla="*/ 319 w 428"/>
                <a:gd name="T42" fmla="*/ 325 w 428"/>
                <a:gd name="T43" fmla="*/ 330 w 428"/>
                <a:gd name="T44" fmla="*/ 341 w 428"/>
                <a:gd name="T45" fmla="*/ 347 w 428"/>
                <a:gd name="T46" fmla="*/ 357 w 428"/>
                <a:gd name="T47" fmla="*/ 363 w 428"/>
                <a:gd name="T48" fmla="*/ 374 w 428"/>
                <a:gd name="T49" fmla="*/ 379 w 428"/>
                <a:gd name="T50" fmla="*/ 384 w 428"/>
                <a:gd name="T51" fmla="*/ 395 w 428"/>
                <a:gd name="T52" fmla="*/ 401 w 428"/>
                <a:gd name="T53" fmla="*/ 411 w 428"/>
                <a:gd name="T54" fmla="*/ 417 w 4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Lst>
              <a:rect l="0" t="0" r="r" b="b"/>
              <a:pathLst>
                <a:path w="428">
                  <a:moveTo>
                    <a:pt x="0" y="0"/>
                  </a:moveTo>
                  <a:lnTo>
                    <a:pt x="0" y="0"/>
                  </a:lnTo>
                  <a:lnTo>
                    <a:pt x="11" y="0"/>
                  </a:lnTo>
                  <a:lnTo>
                    <a:pt x="11" y="0"/>
                  </a:lnTo>
                  <a:lnTo>
                    <a:pt x="17" y="0"/>
                  </a:lnTo>
                  <a:lnTo>
                    <a:pt x="17" y="0"/>
                  </a:lnTo>
                  <a:lnTo>
                    <a:pt x="22" y="0"/>
                  </a:lnTo>
                  <a:lnTo>
                    <a:pt x="22" y="0"/>
                  </a:lnTo>
                  <a:lnTo>
                    <a:pt x="33" y="0"/>
                  </a:lnTo>
                  <a:lnTo>
                    <a:pt x="33" y="0"/>
                  </a:lnTo>
                  <a:lnTo>
                    <a:pt x="38" y="0"/>
                  </a:lnTo>
                  <a:lnTo>
                    <a:pt x="38" y="0"/>
                  </a:lnTo>
                  <a:lnTo>
                    <a:pt x="49" y="0"/>
                  </a:lnTo>
                  <a:lnTo>
                    <a:pt x="49" y="0"/>
                  </a:lnTo>
                  <a:lnTo>
                    <a:pt x="55" y="0"/>
                  </a:lnTo>
                  <a:lnTo>
                    <a:pt x="55" y="0"/>
                  </a:lnTo>
                  <a:lnTo>
                    <a:pt x="65" y="0"/>
                  </a:lnTo>
                  <a:lnTo>
                    <a:pt x="65" y="0"/>
                  </a:lnTo>
                  <a:lnTo>
                    <a:pt x="71" y="0"/>
                  </a:lnTo>
                  <a:lnTo>
                    <a:pt x="71" y="0"/>
                  </a:lnTo>
                  <a:lnTo>
                    <a:pt x="76" y="0"/>
                  </a:lnTo>
                  <a:lnTo>
                    <a:pt x="76" y="0"/>
                  </a:lnTo>
                  <a:lnTo>
                    <a:pt x="87" y="0"/>
                  </a:lnTo>
                  <a:lnTo>
                    <a:pt x="87" y="0"/>
                  </a:lnTo>
                  <a:lnTo>
                    <a:pt x="92" y="0"/>
                  </a:lnTo>
                  <a:lnTo>
                    <a:pt x="92" y="0"/>
                  </a:lnTo>
                  <a:lnTo>
                    <a:pt x="103" y="0"/>
                  </a:lnTo>
                  <a:lnTo>
                    <a:pt x="103" y="0"/>
                  </a:lnTo>
                  <a:lnTo>
                    <a:pt x="109" y="0"/>
                  </a:lnTo>
                  <a:lnTo>
                    <a:pt x="109" y="0"/>
                  </a:lnTo>
                  <a:lnTo>
                    <a:pt x="119" y="0"/>
                  </a:lnTo>
                  <a:lnTo>
                    <a:pt x="119" y="0"/>
                  </a:lnTo>
                  <a:lnTo>
                    <a:pt x="125" y="0"/>
                  </a:lnTo>
                  <a:lnTo>
                    <a:pt x="125" y="0"/>
                  </a:lnTo>
                  <a:lnTo>
                    <a:pt x="130" y="0"/>
                  </a:lnTo>
                  <a:lnTo>
                    <a:pt x="130" y="0"/>
                  </a:lnTo>
                  <a:lnTo>
                    <a:pt x="141" y="0"/>
                  </a:lnTo>
                  <a:lnTo>
                    <a:pt x="141" y="0"/>
                  </a:lnTo>
                  <a:lnTo>
                    <a:pt x="146" y="0"/>
                  </a:lnTo>
                  <a:lnTo>
                    <a:pt x="146" y="0"/>
                  </a:lnTo>
                  <a:lnTo>
                    <a:pt x="157" y="0"/>
                  </a:lnTo>
                  <a:lnTo>
                    <a:pt x="157" y="0"/>
                  </a:lnTo>
                  <a:lnTo>
                    <a:pt x="163" y="0"/>
                  </a:lnTo>
                  <a:lnTo>
                    <a:pt x="163" y="0"/>
                  </a:lnTo>
                  <a:lnTo>
                    <a:pt x="173" y="0"/>
                  </a:lnTo>
                  <a:lnTo>
                    <a:pt x="173" y="0"/>
                  </a:lnTo>
                  <a:lnTo>
                    <a:pt x="179" y="0"/>
                  </a:lnTo>
                  <a:lnTo>
                    <a:pt x="179" y="0"/>
                  </a:lnTo>
                  <a:lnTo>
                    <a:pt x="184" y="0"/>
                  </a:lnTo>
                  <a:lnTo>
                    <a:pt x="184" y="0"/>
                  </a:lnTo>
                  <a:lnTo>
                    <a:pt x="195" y="0"/>
                  </a:lnTo>
                  <a:lnTo>
                    <a:pt x="195" y="0"/>
                  </a:lnTo>
                  <a:lnTo>
                    <a:pt x="201" y="0"/>
                  </a:lnTo>
                  <a:lnTo>
                    <a:pt x="201" y="0"/>
                  </a:lnTo>
                  <a:lnTo>
                    <a:pt x="211" y="0"/>
                  </a:lnTo>
                  <a:lnTo>
                    <a:pt x="211" y="0"/>
                  </a:lnTo>
                  <a:lnTo>
                    <a:pt x="217" y="0"/>
                  </a:lnTo>
                  <a:lnTo>
                    <a:pt x="217" y="0"/>
                  </a:lnTo>
                  <a:lnTo>
                    <a:pt x="228" y="0"/>
                  </a:lnTo>
                  <a:lnTo>
                    <a:pt x="228" y="0"/>
                  </a:lnTo>
                  <a:lnTo>
                    <a:pt x="233" y="0"/>
                  </a:lnTo>
                  <a:lnTo>
                    <a:pt x="233" y="0"/>
                  </a:lnTo>
                  <a:lnTo>
                    <a:pt x="238" y="0"/>
                  </a:lnTo>
                  <a:lnTo>
                    <a:pt x="238" y="0"/>
                  </a:lnTo>
                  <a:lnTo>
                    <a:pt x="249" y="0"/>
                  </a:lnTo>
                  <a:lnTo>
                    <a:pt x="249" y="0"/>
                  </a:lnTo>
                  <a:lnTo>
                    <a:pt x="255" y="0"/>
                  </a:lnTo>
                  <a:lnTo>
                    <a:pt x="255" y="0"/>
                  </a:lnTo>
                  <a:lnTo>
                    <a:pt x="265" y="0"/>
                  </a:lnTo>
                  <a:lnTo>
                    <a:pt x="265" y="0"/>
                  </a:lnTo>
                  <a:lnTo>
                    <a:pt x="271" y="0"/>
                  </a:lnTo>
                  <a:lnTo>
                    <a:pt x="271" y="0"/>
                  </a:lnTo>
                  <a:lnTo>
                    <a:pt x="276" y="0"/>
                  </a:lnTo>
                  <a:lnTo>
                    <a:pt x="276" y="0"/>
                  </a:lnTo>
                  <a:lnTo>
                    <a:pt x="287" y="0"/>
                  </a:lnTo>
                  <a:lnTo>
                    <a:pt x="287" y="0"/>
                  </a:lnTo>
                  <a:lnTo>
                    <a:pt x="292" y="0"/>
                  </a:lnTo>
                  <a:lnTo>
                    <a:pt x="292" y="0"/>
                  </a:lnTo>
                  <a:lnTo>
                    <a:pt x="303" y="0"/>
                  </a:lnTo>
                  <a:lnTo>
                    <a:pt x="303" y="0"/>
                  </a:lnTo>
                  <a:lnTo>
                    <a:pt x="309" y="0"/>
                  </a:lnTo>
                  <a:lnTo>
                    <a:pt x="309" y="0"/>
                  </a:lnTo>
                  <a:lnTo>
                    <a:pt x="319" y="0"/>
                  </a:lnTo>
                  <a:lnTo>
                    <a:pt x="319" y="0"/>
                  </a:lnTo>
                  <a:lnTo>
                    <a:pt x="325" y="0"/>
                  </a:lnTo>
                  <a:lnTo>
                    <a:pt x="325" y="0"/>
                  </a:lnTo>
                  <a:lnTo>
                    <a:pt x="330" y="0"/>
                  </a:lnTo>
                  <a:lnTo>
                    <a:pt x="330" y="0"/>
                  </a:lnTo>
                  <a:lnTo>
                    <a:pt x="341" y="0"/>
                  </a:lnTo>
                  <a:lnTo>
                    <a:pt x="341" y="0"/>
                  </a:lnTo>
                  <a:lnTo>
                    <a:pt x="347" y="0"/>
                  </a:lnTo>
                  <a:lnTo>
                    <a:pt x="347" y="0"/>
                  </a:lnTo>
                  <a:lnTo>
                    <a:pt x="357" y="0"/>
                  </a:lnTo>
                  <a:lnTo>
                    <a:pt x="357" y="0"/>
                  </a:lnTo>
                  <a:lnTo>
                    <a:pt x="363" y="0"/>
                  </a:lnTo>
                  <a:lnTo>
                    <a:pt x="363" y="0"/>
                  </a:lnTo>
                  <a:lnTo>
                    <a:pt x="374" y="0"/>
                  </a:lnTo>
                  <a:lnTo>
                    <a:pt x="374" y="0"/>
                  </a:lnTo>
                  <a:lnTo>
                    <a:pt x="379" y="0"/>
                  </a:lnTo>
                  <a:lnTo>
                    <a:pt x="379" y="0"/>
                  </a:lnTo>
                  <a:lnTo>
                    <a:pt x="384" y="0"/>
                  </a:lnTo>
                  <a:lnTo>
                    <a:pt x="384" y="0"/>
                  </a:lnTo>
                  <a:lnTo>
                    <a:pt x="395" y="0"/>
                  </a:lnTo>
                  <a:lnTo>
                    <a:pt x="395" y="0"/>
                  </a:lnTo>
                  <a:lnTo>
                    <a:pt x="401" y="0"/>
                  </a:lnTo>
                  <a:lnTo>
                    <a:pt x="401" y="0"/>
                  </a:lnTo>
                  <a:lnTo>
                    <a:pt x="411" y="0"/>
                  </a:lnTo>
                  <a:lnTo>
                    <a:pt x="411" y="0"/>
                  </a:lnTo>
                  <a:lnTo>
                    <a:pt x="417" y="0"/>
                  </a:lnTo>
                  <a:lnTo>
                    <a:pt x="417" y="0"/>
                  </a:lnTo>
                  <a:lnTo>
                    <a:pt x="428"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78066" name="Group 210"/>
            <p:cNvGrpSpPr>
              <a:grpSpLocks/>
            </p:cNvGrpSpPr>
            <p:nvPr/>
          </p:nvGrpSpPr>
          <p:grpSpPr bwMode="auto">
            <a:xfrm>
              <a:off x="1158" y="2428"/>
              <a:ext cx="794" cy="128"/>
              <a:chOff x="1385" y="2374"/>
              <a:chExt cx="794" cy="128"/>
            </a:xfrm>
          </p:grpSpPr>
          <p:sp>
            <p:nvSpPr>
              <p:cNvPr id="378067" name="Rectangle 211"/>
              <p:cNvSpPr>
                <a:spLocks noChangeArrowheads="1"/>
              </p:cNvSpPr>
              <p:nvPr/>
            </p:nvSpPr>
            <p:spPr bwMode="auto">
              <a:xfrm>
                <a:off x="1385" y="2374"/>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8068" name="Rectangle 212"/>
              <p:cNvSpPr>
                <a:spLocks noChangeArrowheads="1"/>
              </p:cNvSpPr>
              <p:nvPr/>
            </p:nvSpPr>
            <p:spPr bwMode="auto">
              <a:xfrm>
                <a:off x="1407" y="2374"/>
                <a:ext cx="6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P</a:t>
                </a:r>
                <a:endParaRPr lang="en-US" sz="2400" b="1" u="none">
                  <a:effectLst/>
                  <a:latin typeface="Times New Roman" pitchFamily="18" charset="0"/>
                </a:endParaRPr>
              </a:p>
            </p:txBody>
          </p:sp>
          <p:sp>
            <p:nvSpPr>
              <p:cNvPr id="378069" name="Rectangle 213"/>
              <p:cNvSpPr>
                <a:spLocks noChangeArrowheads="1"/>
              </p:cNvSpPr>
              <p:nvPr/>
            </p:nvSpPr>
            <p:spPr bwMode="auto">
              <a:xfrm>
                <a:off x="1461" y="2374"/>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r</a:t>
                </a:r>
                <a:endParaRPr lang="en-US" sz="2400" b="1" u="none">
                  <a:effectLst/>
                  <a:latin typeface="Times New Roman" pitchFamily="18" charset="0"/>
                </a:endParaRPr>
              </a:p>
            </p:txBody>
          </p:sp>
          <p:sp>
            <p:nvSpPr>
              <p:cNvPr id="378070" name="Rectangle 214"/>
              <p:cNvSpPr>
                <a:spLocks noChangeArrowheads="1"/>
              </p:cNvSpPr>
              <p:nvPr/>
            </p:nvSpPr>
            <p:spPr bwMode="auto">
              <a:xfrm>
                <a:off x="1488" y="237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o</a:t>
                </a:r>
                <a:endParaRPr lang="en-US" sz="2400" b="1" u="none">
                  <a:effectLst/>
                  <a:latin typeface="Times New Roman" pitchFamily="18" charset="0"/>
                </a:endParaRPr>
              </a:p>
            </p:txBody>
          </p:sp>
          <p:sp>
            <p:nvSpPr>
              <p:cNvPr id="378071" name="Rectangle 215"/>
              <p:cNvSpPr>
                <a:spLocks noChangeArrowheads="1"/>
              </p:cNvSpPr>
              <p:nvPr/>
            </p:nvSpPr>
            <p:spPr bwMode="auto">
              <a:xfrm>
                <a:off x="1531" y="2374"/>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c</a:t>
                </a:r>
                <a:endParaRPr lang="en-US" sz="2400" b="1" u="none">
                  <a:effectLst/>
                  <a:latin typeface="Times New Roman" pitchFamily="18" charset="0"/>
                </a:endParaRPr>
              </a:p>
            </p:txBody>
          </p:sp>
          <p:sp>
            <p:nvSpPr>
              <p:cNvPr id="378072" name="Rectangle 216"/>
              <p:cNvSpPr>
                <a:spLocks noChangeArrowheads="1"/>
              </p:cNvSpPr>
              <p:nvPr/>
            </p:nvSpPr>
            <p:spPr bwMode="auto">
              <a:xfrm>
                <a:off x="1574" y="2374"/>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e</a:t>
                </a:r>
                <a:endParaRPr lang="en-US" sz="2400" b="1" u="none">
                  <a:effectLst/>
                  <a:latin typeface="Times New Roman" pitchFamily="18" charset="0"/>
                </a:endParaRPr>
              </a:p>
            </p:txBody>
          </p:sp>
          <p:sp>
            <p:nvSpPr>
              <p:cNvPr id="378073" name="Rectangle 217"/>
              <p:cNvSpPr>
                <a:spLocks noChangeArrowheads="1"/>
              </p:cNvSpPr>
              <p:nvPr/>
            </p:nvSpPr>
            <p:spPr bwMode="auto">
              <a:xfrm>
                <a:off x="1618" y="2374"/>
                <a:ext cx="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s</a:t>
                </a:r>
                <a:endParaRPr lang="en-US" sz="2400" b="1" u="none">
                  <a:effectLst/>
                  <a:latin typeface="Times New Roman" pitchFamily="18" charset="0"/>
                </a:endParaRPr>
              </a:p>
            </p:txBody>
          </p:sp>
          <p:sp>
            <p:nvSpPr>
              <p:cNvPr id="378074" name="Rectangle 218"/>
              <p:cNvSpPr>
                <a:spLocks noChangeArrowheads="1"/>
              </p:cNvSpPr>
              <p:nvPr/>
            </p:nvSpPr>
            <p:spPr bwMode="auto">
              <a:xfrm>
                <a:off x="1661" y="2374"/>
                <a:ext cx="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s</a:t>
                </a:r>
                <a:endParaRPr lang="en-US" sz="2400" b="1" u="none">
                  <a:effectLst/>
                  <a:latin typeface="Times New Roman" pitchFamily="18" charset="0"/>
                </a:endParaRPr>
              </a:p>
            </p:txBody>
          </p:sp>
          <p:sp>
            <p:nvSpPr>
              <p:cNvPr id="378075" name="Rectangle 219"/>
              <p:cNvSpPr>
                <a:spLocks noChangeArrowheads="1"/>
              </p:cNvSpPr>
              <p:nvPr/>
            </p:nvSpPr>
            <p:spPr bwMode="auto">
              <a:xfrm>
                <a:off x="1704" y="2374"/>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8076" name="Rectangle 220"/>
              <p:cNvSpPr>
                <a:spLocks noChangeArrowheads="1"/>
              </p:cNvSpPr>
              <p:nvPr/>
            </p:nvSpPr>
            <p:spPr bwMode="auto">
              <a:xfrm>
                <a:off x="1726" y="2374"/>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D</a:t>
                </a:r>
                <a:endParaRPr lang="en-US" sz="2400" b="1" u="none">
                  <a:effectLst/>
                  <a:latin typeface="Times New Roman" pitchFamily="18" charset="0"/>
                </a:endParaRPr>
              </a:p>
            </p:txBody>
          </p:sp>
          <p:sp>
            <p:nvSpPr>
              <p:cNvPr id="378077" name="Rectangle 221"/>
              <p:cNvSpPr>
                <a:spLocks noChangeArrowheads="1"/>
              </p:cNvSpPr>
              <p:nvPr/>
            </p:nvSpPr>
            <p:spPr bwMode="auto">
              <a:xfrm>
                <a:off x="1785" y="237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a</a:t>
                </a:r>
                <a:endParaRPr lang="en-US" sz="2400" b="1" u="none">
                  <a:effectLst/>
                  <a:latin typeface="Times New Roman" pitchFamily="18" charset="0"/>
                </a:endParaRPr>
              </a:p>
            </p:txBody>
          </p:sp>
          <p:sp>
            <p:nvSpPr>
              <p:cNvPr id="378078" name="Rectangle 222"/>
              <p:cNvSpPr>
                <a:spLocks noChangeArrowheads="1"/>
              </p:cNvSpPr>
              <p:nvPr/>
            </p:nvSpPr>
            <p:spPr bwMode="auto">
              <a:xfrm>
                <a:off x="1828" y="2374"/>
                <a:ext cx="3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t</a:t>
                </a:r>
                <a:endParaRPr lang="en-US" sz="2400" b="1" u="none">
                  <a:effectLst/>
                  <a:latin typeface="Times New Roman" pitchFamily="18" charset="0"/>
                </a:endParaRPr>
              </a:p>
            </p:txBody>
          </p:sp>
          <p:sp>
            <p:nvSpPr>
              <p:cNvPr id="378079" name="Rectangle 223"/>
              <p:cNvSpPr>
                <a:spLocks noChangeArrowheads="1"/>
              </p:cNvSpPr>
              <p:nvPr/>
            </p:nvSpPr>
            <p:spPr bwMode="auto">
              <a:xfrm>
                <a:off x="1850" y="237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a</a:t>
                </a:r>
                <a:endParaRPr lang="en-US" sz="2400" b="1" u="none">
                  <a:effectLst/>
                  <a:latin typeface="Times New Roman" pitchFamily="18" charset="0"/>
                </a:endParaRPr>
              </a:p>
            </p:txBody>
          </p:sp>
          <p:sp>
            <p:nvSpPr>
              <p:cNvPr id="378080" name="Rectangle 224"/>
              <p:cNvSpPr>
                <a:spLocks noChangeArrowheads="1"/>
              </p:cNvSpPr>
              <p:nvPr/>
            </p:nvSpPr>
            <p:spPr bwMode="auto">
              <a:xfrm>
                <a:off x="1893" y="2374"/>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8081" name="Rectangle 225"/>
              <p:cNvSpPr>
                <a:spLocks noChangeArrowheads="1"/>
              </p:cNvSpPr>
              <p:nvPr/>
            </p:nvSpPr>
            <p:spPr bwMode="auto">
              <a:xfrm>
                <a:off x="1915" y="2374"/>
                <a:ext cx="3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f</a:t>
                </a:r>
                <a:endParaRPr lang="en-US" sz="2400" b="1" u="none">
                  <a:effectLst/>
                  <a:latin typeface="Times New Roman" pitchFamily="18" charset="0"/>
                </a:endParaRPr>
              </a:p>
            </p:txBody>
          </p:sp>
          <p:sp>
            <p:nvSpPr>
              <p:cNvPr id="378082" name="Rectangle 226"/>
              <p:cNvSpPr>
                <a:spLocks noChangeArrowheads="1"/>
              </p:cNvSpPr>
              <p:nvPr/>
            </p:nvSpPr>
            <p:spPr bwMode="auto">
              <a:xfrm>
                <a:off x="1937" y="237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o</a:t>
                </a:r>
                <a:endParaRPr lang="en-US" sz="2400" b="1" u="none">
                  <a:effectLst/>
                  <a:latin typeface="Times New Roman" pitchFamily="18" charset="0"/>
                </a:endParaRPr>
              </a:p>
            </p:txBody>
          </p:sp>
          <p:sp>
            <p:nvSpPr>
              <p:cNvPr id="378083" name="Rectangle 227"/>
              <p:cNvSpPr>
                <a:spLocks noChangeArrowheads="1"/>
              </p:cNvSpPr>
              <p:nvPr/>
            </p:nvSpPr>
            <p:spPr bwMode="auto">
              <a:xfrm>
                <a:off x="1980" y="2374"/>
                <a:ext cx="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r</a:t>
                </a:r>
                <a:endParaRPr lang="en-US" sz="2400" b="1" u="none">
                  <a:effectLst/>
                  <a:latin typeface="Times New Roman" pitchFamily="18" charset="0"/>
                </a:endParaRPr>
              </a:p>
            </p:txBody>
          </p:sp>
          <p:sp>
            <p:nvSpPr>
              <p:cNvPr id="378084" name="Rectangle 228"/>
              <p:cNvSpPr>
                <a:spLocks noChangeArrowheads="1"/>
              </p:cNvSpPr>
              <p:nvPr/>
            </p:nvSpPr>
            <p:spPr bwMode="auto">
              <a:xfrm>
                <a:off x="2007" y="2374"/>
                <a:ext cx="2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 </a:t>
                </a:r>
                <a:endParaRPr lang="en-US" sz="2400" b="1" u="none">
                  <a:effectLst/>
                  <a:latin typeface="Times New Roman" pitchFamily="18" charset="0"/>
                </a:endParaRPr>
              </a:p>
            </p:txBody>
          </p:sp>
          <p:sp>
            <p:nvSpPr>
              <p:cNvPr id="378085" name="Rectangle 229"/>
              <p:cNvSpPr>
                <a:spLocks noChangeArrowheads="1"/>
              </p:cNvSpPr>
              <p:nvPr/>
            </p:nvSpPr>
            <p:spPr bwMode="auto">
              <a:xfrm>
                <a:off x="2028" y="2374"/>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C</a:t>
                </a:r>
                <a:endParaRPr lang="en-US" sz="2400" b="1" u="none">
                  <a:effectLst/>
                  <a:latin typeface="Times New Roman" pitchFamily="18" charset="0"/>
                </a:endParaRPr>
              </a:p>
            </p:txBody>
          </p:sp>
          <p:sp>
            <p:nvSpPr>
              <p:cNvPr id="378086" name="Rectangle 230"/>
              <p:cNvSpPr>
                <a:spLocks noChangeArrowheads="1"/>
              </p:cNvSpPr>
              <p:nvPr/>
            </p:nvSpPr>
            <p:spPr bwMode="auto">
              <a:xfrm>
                <a:off x="2088" y="237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o</a:t>
                </a:r>
                <a:endParaRPr lang="en-US" sz="2400" b="1" u="none">
                  <a:effectLst/>
                  <a:latin typeface="Times New Roman" pitchFamily="18" charset="0"/>
                </a:endParaRPr>
              </a:p>
            </p:txBody>
          </p:sp>
          <p:sp>
            <p:nvSpPr>
              <p:cNvPr id="378087" name="Rectangle 231"/>
              <p:cNvSpPr>
                <a:spLocks noChangeArrowheads="1"/>
              </p:cNvSpPr>
              <p:nvPr/>
            </p:nvSpPr>
            <p:spPr bwMode="auto">
              <a:xfrm>
                <a:off x="2131" y="237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u="none">
                    <a:solidFill>
                      <a:srgbClr val="000000"/>
                    </a:solidFill>
                    <a:effectLst/>
                    <a:latin typeface="Times New Roman" pitchFamily="18" charset="0"/>
                  </a:rPr>
                  <a:t>2</a:t>
                </a:r>
                <a:endParaRPr lang="en-US" sz="2400" b="1" u="none">
                  <a:effectLst/>
                  <a:latin typeface="Times New Roman" pitchFamily="18" charset="0"/>
                </a:endParaRPr>
              </a:p>
            </p:txBody>
          </p:sp>
        </p:grpSp>
        <p:sp>
          <p:nvSpPr>
            <p:cNvPr id="378088" name="Rectangle 232"/>
            <p:cNvSpPr>
              <a:spLocks noChangeArrowheads="1"/>
            </p:cNvSpPr>
            <p:nvPr/>
          </p:nvSpPr>
          <p:spPr bwMode="auto">
            <a:xfrm>
              <a:off x="2250" y="2971"/>
              <a:ext cx="4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X</a:t>
              </a:r>
              <a:endParaRPr lang="en-US" sz="2400" u="none">
                <a:effectLst/>
                <a:latin typeface="Times New Roman" pitchFamily="18" charset="0"/>
              </a:endParaRPr>
            </a:p>
          </p:txBody>
        </p:sp>
        <p:sp>
          <p:nvSpPr>
            <p:cNvPr id="378089" name="Rectangle 233"/>
            <p:cNvSpPr>
              <a:spLocks noChangeArrowheads="1"/>
            </p:cNvSpPr>
            <p:nvPr/>
          </p:nvSpPr>
          <p:spPr bwMode="auto">
            <a:xfrm>
              <a:off x="2288" y="2971"/>
              <a:ext cx="3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8090" name="Rectangle 234"/>
            <p:cNvSpPr>
              <a:spLocks noChangeArrowheads="1"/>
            </p:cNvSpPr>
            <p:nvPr/>
          </p:nvSpPr>
          <p:spPr bwMode="auto">
            <a:xfrm>
              <a:off x="2315" y="297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091" name="Rectangle 235"/>
            <p:cNvSpPr>
              <a:spLocks noChangeArrowheads="1"/>
            </p:cNvSpPr>
            <p:nvPr/>
          </p:nvSpPr>
          <p:spPr bwMode="auto">
            <a:xfrm>
              <a:off x="2331" y="297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2</a:t>
              </a:r>
              <a:endParaRPr lang="en-US" sz="2400" u="none">
                <a:effectLst/>
                <a:latin typeface="Times New Roman" pitchFamily="18" charset="0"/>
              </a:endParaRPr>
            </a:p>
          </p:txBody>
        </p:sp>
        <p:sp>
          <p:nvSpPr>
            <p:cNvPr id="378092" name="Rectangle 236"/>
            <p:cNvSpPr>
              <a:spLocks noChangeArrowheads="1"/>
            </p:cNvSpPr>
            <p:nvPr/>
          </p:nvSpPr>
          <p:spPr bwMode="auto">
            <a:xfrm>
              <a:off x="2358" y="2971"/>
              <a:ext cx="1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8093" name="Rectangle 237"/>
            <p:cNvSpPr>
              <a:spLocks noChangeArrowheads="1"/>
            </p:cNvSpPr>
            <p:nvPr/>
          </p:nvSpPr>
          <p:spPr bwMode="auto">
            <a:xfrm>
              <a:off x="2369" y="297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6</a:t>
              </a:r>
              <a:endParaRPr lang="en-US" sz="2400" u="none">
                <a:effectLst/>
                <a:latin typeface="Times New Roman" pitchFamily="18" charset="0"/>
              </a:endParaRPr>
            </a:p>
          </p:txBody>
        </p:sp>
        <p:sp>
          <p:nvSpPr>
            <p:cNvPr id="378094" name="Rectangle 238"/>
            <p:cNvSpPr>
              <a:spLocks noChangeArrowheads="1"/>
            </p:cNvSpPr>
            <p:nvPr/>
          </p:nvSpPr>
          <p:spPr bwMode="auto">
            <a:xfrm>
              <a:off x="2396" y="2971"/>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4</a:t>
              </a:r>
              <a:endParaRPr lang="en-US" sz="2400" u="none">
                <a:effectLst/>
                <a:latin typeface="Times New Roman" pitchFamily="18" charset="0"/>
              </a:endParaRPr>
            </a:p>
          </p:txBody>
        </p:sp>
        <p:sp>
          <p:nvSpPr>
            <p:cNvPr id="378095" name="Line 239"/>
            <p:cNvSpPr>
              <a:spLocks noChangeShapeType="1"/>
            </p:cNvSpPr>
            <p:nvPr/>
          </p:nvSpPr>
          <p:spPr bwMode="auto">
            <a:xfrm>
              <a:off x="2250" y="2949"/>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096" name="Rectangle 240"/>
            <p:cNvSpPr>
              <a:spLocks noChangeArrowheads="1"/>
            </p:cNvSpPr>
            <p:nvPr/>
          </p:nvSpPr>
          <p:spPr bwMode="auto">
            <a:xfrm>
              <a:off x="2250" y="2743"/>
              <a:ext cx="4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U</a:t>
              </a:r>
              <a:endParaRPr lang="en-US" sz="2400" u="none">
                <a:effectLst/>
                <a:latin typeface="Times New Roman" pitchFamily="18" charset="0"/>
              </a:endParaRPr>
            </a:p>
          </p:txBody>
        </p:sp>
        <p:sp>
          <p:nvSpPr>
            <p:cNvPr id="378097" name="Rectangle 241"/>
            <p:cNvSpPr>
              <a:spLocks noChangeArrowheads="1"/>
            </p:cNvSpPr>
            <p:nvPr/>
          </p:nvSpPr>
          <p:spPr bwMode="auto">
            <a:xfrm>
              <a:off x="2283" y="2743"/>
              <a:ext cx="4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C</a:t>
              </a:r>
              <a:endParaRPr lang="en-US" sz="2400" u="none">
                <a:effectLst/>
                <a:latin typeface="Times New Roman" pitchFamily="18" charset="0"/>
              </a:endParaRPr>
            </a:p>
          </p:txBody>
        </p:sp>
        <p:sp>
          <p:nvSpPr>
            <p:cNvPr id="378098" name="Rectangle 242"/>
            <p:cNvSpPr>
              <a:spLocks noChangeArrowheads="1"/>
            </p:cNvSpPr>
            <p:nvPr/>
          </p:nvSpPr>
          <p:spPr bwMode="auto">
            <a:xfrm>
              <a:off x="2315" y="2743"/>
              <a:ext cx="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L</a:t>
              </a:r>
              <a:endParaRPr lang="en-US" sz="2400" u="none">
                <a:effectLst/>
                <a:latin typeface="Times New Roman" pitchFamily="18" charset="0"/>
              </a:endParaRPr>
            </a:p>
          </p:txBody>
        </p:sp>
        <p:sp>
          <p:nvSpPr>
            <p:cNvPr id="378099" name="Rectangle 243"/>
            <p:cNvSpPr>
              <a:spLocks noChangeArrowheads="1"/>
            </p:cNvSpPr>
            <p:nvPr/>
          </p:nvSpPr>
          <p:spPr bwMode="auto">
            <a:xfrm>
              <a:off x="2342" y="2743"/>
              <a:ext cx="3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8100" name="Rectangle 244"/>
            <p:cNvSpPr>
              <a:spLocks noChangeArrowheads="1"/>
            </p:cNvSpPr>
            <p:nvPr/>
          </p:nvSpPr>
          <p:spPr bwMode="auto">
            <a:xfrm>
              <a:off x="2369" y="274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101" name="Rectangle 245"/>
            <p:cNvSpPr>
              <a:spLocks noChangeArrowheads="1"/>
            </p:cNvSpPr>
            <p:nvPr/>
          </p:nvSpPr>
          <p:spPr bwMode="auto">
            <a:xfrm>
              <a:off x="2385" y="274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4</a:t>
              </a:r>
              <a:endParaRPr lang="en-US" sz="2400" u="none">
                <a:effectLst/>
                <a:latin typeface="Times New Roman" pitchFamily="18" charset="0"/>
              </a:endParaRPr>
            </a:p>
          </p:txBody>
        </p:sp>
        <p:sp>
          <p:nvSpPr>
            <p:cNvPr id="378102" name="Rectangle 246"/>
            <p:cNvSpPr>
              <a:spLocks noChangeArrowheads="1"/>
            </p:cNvSpPr>
            <p:nvPr/>
          </p:nvSpPr>
          <p:spPr bwMode="auto">
            <a:xfrm>
              <a:off x="2412" y="2743"/>
              <a:ext cx="1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8103" name="Rectangle 247"/>
            <p:cNvSpPr>
              <a:spLocks noChangeArrowheads="1"/>
            </p:cNvSpPr>
            <p:nvPr/>
          </p:nvSpPr>
          <p:spPr bwMode="auto">
            <a:xfrm>
              <a:off x="2423" y="274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104" name="Rectangle 248"/>
            <p:cNvSpPr>
              <a:spLocks noChangeArrowheads="1"/>
            </p:cNvSpPr>
            <p:nvPr/>
          </p:nvSpPr>
          <p:spPr bwMode="auto">
            <a:xfrm>
              <a:off x="2439" y="2743"/>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8</a:t>
              </a:r>
              <a:endParaRPr lang="en-US" sz="2400" u="none">
                <a:effectLst/>
                <a:latin typeface="Times New Roman" pitchFamily="18" charset="0"/>
              </a:endParaRPr>
            </a:p>
          </p:txBody>
        </p:sp>
        <p:sp>
          <p:nvSpPr>
            <p:cNvPr id="378105" name="Rectangle 249"/>
            <p:cNvSpPr>
              <a:spLocks noChangeArrowheads="1"/>
            </p:cNvSpPr>
            <p:nvPr/>
          </p:nvSpPr>
          <p:spPr bwMode="auto">
            <a:xfrm>
              <a:off x="2250" y="3198"/>
              <a:ext cx="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L</a:t>
              </a:r>
              <a:endParaRPr lang="en-US" sz="2400" u="none">
                <a:effectLst/>
                <a:latin typeface="Times New Roman" pitchFamily="18" charset="0"/>
              </a:endParaRPr>
            </a:p>
          </p:txBody>
        </p:sp>
        <p:sp>
          <p:nvSpPr>
            <p:cNvPr id="378106" name="Rectangle 250"/>
            <p:cNvSpPr>
              <a:spLocks noChangeArrowheads="1"/>
            </p:cNvSpPr>
            <p:nvPr/>
          </p:nvSpPr>
          <p:spPr bwMode="auto">
            <a:xfrm>
              <a:off x="2277" y="3198"/>
              <a:ext cx="4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C</a:t>
              </a:r>
              <a:endParaRPr lang="en-US" sz="2400" u="none">
                <a:effectLst/>
                <a:latin typeface="Times New Roman" pitchFamily="18" charset="0"/>
              </a:endParaRPr>
            </a:p>
          </p:txBody>
        </p:sp>
        <p:sp>
          <p:nvSpPr>
            <p:cNvPr id="378107" name="Rectangle 251"/>
            <p:cNvSpPr>
              <a:spLocks noChangeArrowheads="1"/>
            </p:cNvSpPr>
            <p:nvPr/>
          </p:nvSpPr>
          <p:spPr bwMode="auto">
            <a:xfrm>
              <a:off x="2310" y="3198"/>
              <a:ext cx="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L</a:t>
              </a:r>
              <a:endParaRPr lang="en-US" sz="2400" u="none">
                <a:effectLst/>
                <a:latin typeface="Times New Roman" pitchFamily="18" charset="0"/>
              </a:endParaRPr>
            </a:p>
          </p:txBody>
        </p:sp>
        <p:sp>
          <p:nvSpPr>
            <p:cNvPr id="378108" name="Rectangle 252"/>
            <p:cNvSpPr>
              <a:spLocks noChangeArrowheads="1"/>
            </p:cNvSpPr>
            <p:nvPr/>
          </p:nvSpPr>
          <p:spPr bwMode="auto">
            <a:xfrm>
              <a:off x="2337" y="3198"/>
              <a:ext cx="3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8109" name="Rectangle 253"/>
            <p:cNvSpPr>
              <a:spLocks noChangeArrowheads="1"/>
            </p:cNvSpPr>
            <p:nvPr/>
          </p:nvSpPr>
          <p:spPr bwMode="auto">
            <a:xfrm>
              <a:off x="2364" y="319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110" name="Rectangle 254"/>
            <p:cNvSpPr>
              <a:spLocks noChangeArrowheads="1"/>
            </p:cNvSpPr>
            <p:nvPr/>
          </p:nvSpPr>
          <p:spPr bwMode="auto">
            <a:xfrm>
              <a:off x="2380" y="319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111" name="Rectangle 255"/>
            <p:cNvSpPr>
              <a:spLocks noChangeArrowheads="1"/>
            </p:cNvSpPr>
            <p:nvPr/>
          </p:nvSpPr>
          <p:spPr bwMode="auto">
            <a:xfrm>
              <a:off x="2396" y="3198"/>
              <a:ext cx="1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a:t>
              </a:r>
              <a:endParaRPr lang="en-US" sz="2400" u="none">
                <a:effectLst/>
                <a:latin typeface="Times New Roman" pitchFamily="18" charset="0"/>
              </a:endParaRPr>
            </a:p>
          </p:txBody>
        </p:sp>
        <p:sp>
          <p:nvSpPr>
            <p:cNvPr id="378112" name="Rectangle 256"/>
            <p:cNvSpPr>
              <a:spLocks noChangeArrowheads="1"/>
            </p:cNvSpPr>
            <p:nvPr/>
          </p:nvSpPr>
          <p:spPr bwMode="auto">
            <a:xfrm>
              <a:off x="2407" y="319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1</a:t>
              </a:r>
              <a:endParaRPr lang="en-US" sz="2400" u="none">
                <a:effectLst/>
                <a:latin typeface="Times New Roman" pitchFamily="18" charset="0"/>
              </a:endParaRPr>
            </a:p>
          </p:txBody>
        </p:sp>
        <p:sp>
          <p:nvSpPr>
            <p:cNvPr id="378113" name="Rectangle 257"/>
            <p:cNvSpPr>
              <a:spLocks noChangeArrowheads="1"/>
            </p:cNvSpPr>
            <p:nvPr/>
          </p:nvSpPr>
          <p:spPr bwMode="auto">
            <a:xfrm>
              <a:off x="2423" y="3198"/>
              <a:ext cx="3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u="none">
                  <a:solidFill>
                    <a:srgbClr val="000000"/>
                  </a:solidFill>
                  <a:effectLst/>
                  <a:latin typeface="Times New Roman" pitchFamily="18" charset="0"/>
                </a:rPr>
                <a:t>0</a:t>
              </a:r>
              <a:endParaRPr lang="en-US" sz="2400" u="none">
                <a:effectLst/>
                <a:latin typeface="Times New Roman" pitchFamily="18" charset="0"/>
              </a:endParaRPr>
            </a:p>
          </p:txBody>
        </p:sp>
        <p:sp>
          <p:nvSpPr>
            <p:cNvPr id="378114" name="Rectangle 258"/>
            <p:cNvSpPr>
              <a:spLocks noChangeArrowheads="1"/>
            </p:cNvSpPr>
            <p:nvPr/>
          </p:nvSpPr>
          <p:spPr bwMode="auto">
            <a:xfrm>
              <a:off x="912" y="2688"/>
              <a:ext cx="1296" cy="768"/>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78115" name="Rectangle 259"/>
          <p:cNvSpPr>
            <a:spLocks noChangeArrowheads="1"/>
          </p:cNvSpPr>
          <p:nvPr/>
        </p:nvSpPr>
        <p:spPr bwMode="auto">
          <a:xfrm>
            <a:off x="4618038" y="3962400"/>
            <a:ext cx="3992562"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10000"/>
              </a:lnSpc>
              <a:spcBef>
                <a:spcPct val="50000"/>
              </a:spcBef>
              <a:buClr>
                <a:srgbClr val="0067C6"/>
              </a:buClr>
            </a:pPr>
            <a:r>
              <a:rPr lang="en-US" sz="2100" u="none" dirty="0">
                <a:solidFill>
                  <a:srgbClr val="292929"/>
                </a:solidFill>
                <a:effectLst/>
              </a:rPr>
              <a:t>A </a:t>
            </a:r>
            <a:r>
              <a:rPr lang="en-US" sz="2100" b="1" u="none" dirty="0">
                <a:solidFill>
                  <a:srgbClr val="292929"/>
                </a:solidFill>
                <a:effectLst/>
              </a:rPr>
              <a:t>long-term </a:t>
            </a:r>
            <a:r>
              <a:rPr lang="en-US" sz="2100" u="none" dirty="0">
                <a:solidFill>
                  <a:srgbClr val="292929"/>
                </a:solidFill>
                <a:effectLst/>
              </a:rPr>
              <a:t>capability study covers a longer period of time in which there is more chance for a process shift. (Guideline: 100-200 data points.)</a:t>
            </a:r>
          </a:p>
        </p:txBody>
      </p:sp>
    </p:spTree>
    <p:extLst>
      <p:ext uri="{BB962C8B-B14F-4D97-AF65-F5344CB8AC3E}">
        <p14:creationId xmlns:p14="http://schemas.microsoft.com/office/powerpoint/2010/main" val="14698997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68300" y="152402"/>
            <a:ext cx="8394700" cy="593725"/>
          </a:xfrm>
        </p:spPr>
        <p:txBody>
          <a:bodyPr/>
          <a:lstStyle/>
          <a:p>
            <a:pPr eaLnBrk="1" hangingPunct="1"/>
            <a:r>
              <a:rPr lang="en-US" dirty="0"/>
              <a:t>Steps for Determining Process Capability</a:t>
            </a:r>
          </a:p>
        </p:txBody>
      </p:sp>
      <p:grpSp>
        <p:nvGrpSpPr>
          <p:cNvPr id="2" name="Group 3"/>
          <p:cNvGrpSpPr>
            <a:grpSpLocks/>
          </p:cNvGrpSpPr>
          <p:nvPr/>
        </p:nvGrpSpPr>
        <p:grpSpPr bwMode="auto">
          <a:xfrm>
            <a:off x="984250" y="1295400"/>
            <a:ext cx="1138238" cy="833438"/>
            <a:chOff x="53" y="1152"/>
            <a:chExt cx="717" cy="525"/>
          </a:xfrm>
        </p:grpSpPr>
        <p:sp>
          <p:nvSpPr>
            <p:cNvPr id="470020" name="AutoShape 4"/>
            <p:cNvSpPr>
              <a:spLocks noChangeArrowheads="1"/>
            </p:cNvSpPr>
            <p:nvPr/>
          </p:nvSpPr>
          <p:spPr bwMode="gray">
            <a:xfrm>
              <a:off x="53" y="1152"/>
              <a:ext cx="715" cy="525"/>
            </a:xfrm>
            <a:prstGeom prst="chevron">
              <a:avLst>
                <a:gd name="adj" fmla="val 26973"/>
              </a:avLst>
            </a:prstGeom>
            <a:gradFill rotWithShape="1">
              <a:gsLst>
                <a:gs pos="0">
                  <a:schemeClr val="accent1"/>
                </a:gs>
                <a:gs pos="100000">
                  <a:schemeClr val="accent1">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algn="ctr" eaLnBrk="0" hangingPunct="0">
                <a:defRPr/>
              </a:pPr>
              <a:endParaRPr lang="en-US" sz="1400" b="1">
                <a:latin typeface="Verdana" pitchFamily="34" charset="0"/>
                <a:cs typeface="Arial" charset="0"/>
              </a:endParaRPr>
            </a:p>
          </p:txBody>
        </p:sp>
        <p:sp>
          <p:nvSpPr>
            <p:cNvPr id="114712" name="Text Box 5"/>
            <p:cNvSpPr txBox="1">
              <a:spLocks noChangeArrowheads="1"/>
            </p:cNvSpPr>
            <p:nvPr/>
          </p:nvSpPr>
          <p:spPr bwMode="auto">
            <a:xfrm>
              <a:off x="190"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Verdana" pitchFamily="34" charset="0"/>
                </a:rPr>
                <a:t>Step 1</a:t>
              </a:r>
            </a:p>
          </p:txBody>
        </p:sp>
      </p:grpSp>
      <p:grpSp>
        <p:nvGrpSpPr>
          <p:cNvPr id="3" name="Group 6"/>
          <p:cNvGrpSpPr>
            <a:grpSpLocks/>
          </p:cNvGrpSpPr>
          <p:nvPr/>
        </p:nvGrpSpPr>
        <p:grpSpPr bwMode="auto">
          <a:xfrm>
            <a:off x="1974850" y="1295400"/>
            <a:ext cx="1139826" cy="833438"/>
            <a:chOff x="677" y="1152"/>
            <a:chExt cx="718" cy="525"/>
          </a:xfrm>
        </p:grpSpPr>
        <p:sp>
          <p:nvSpPr>
            <p:cNvPr id="470023" name="AutoShape 7"/>
            <p:cNvSpPr>
              <a:spLocks noChangeArrowheads="1"/>
            </p:cNvSpPr>
            <p:nvPr/>
          </p:nvSpPr>
          <p:spPr bwMode="gray">
            <a:xfrm>
              <a:off x="677" y="1152"/>
              <a:ext cx="715" cy="525"/>
            </a:xfrm>
            <a:prstGeom prst="chevron">
              <a:avLst>
                <a:gd name="adj" fmla="val 26973"/>
              </a:avLst>
            </a:prstGeom>
            <a:gradFill rotWithShape="1">
              <a:gsLst>
                <a:gs pos="0">
                  <a:schemeClr val="accent2"/>
                </a:gs>
                <a:gs pos="100000">
                  <a:schemeClr val="accent2">
                    <a:gamma/>
                    <a:tint val="57255"/>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pPr algn="ctr" eaLnBrk="0" hangingPunct="0">
                <a:defRPr/>
              </a:pPr>
              <a:endParaRPr lang="en-US" sz="1400" b="1">
                <a:latin typeface="Verdana" pitchFamily="34" charset="0"/>
                <a:cs typeface="Arial" charset="0"/>
              </a:endParaRPr>
            </a:p>
          </p:txBody>
        </p:sp>
        <p:sp>
          <p:nvSpPr>
            <p:cNvPr id="114710" name="Text Box 8"/>
            <p:cNvSpPr txBox="1">
              <a:spLocks noChangeArrowheads="1"/>
            </p:cNvSpPr>
            <p:nvPr/>
          </p:nvSpPr>
          <p:spPr bwMode="auto">
            <a:xfrm>
              <a:off x="815"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solidFill>
                    <a:schemeClr val="bg1"/>
                  </a:solidFill>
                  <a:latin typeface="Verdana" pitchFamily="34" charset="0"/>
                </a:rPr>
                <a:t>Step 2</a:t>
              </a:r>
            </a:p>
          </p:txBody>
        </p:sp>
      </p:grpSp>
      <p:grpSp>
        <p:nvGrpSpPr>
          <p:cNvPr id="4" name="Group 9"/>
          <p:cNvGrpSpPr>
            <a:grpSpLocks/>
          </p:cNvGrpSpPr>
          <p:nvPr/>
        </p:nvGrpSpPr>
        <p:grpSpPr bwMode="auto">
          <a:xfrm>
            <a:off x="2965450" y="1295400"/>
            <a:ext cx="1135063" cy="833438"/>
            <a:chOff x="1301" y="1152"/>
            <a:chExt cx="715" cy="525"/>
          </a:xfrm>
        </p:grpSpPr>
        <p:sp>
          <p:nvSpPr>
            <p:cNvPr id="470026" name="AutoShape 10"/>
            <p:cNvSpPr>
              <a:spLocks noChangeArrowheads="1"/>
            </p:cNvSpPr>
            <p:nvPr/>
          </p:nvSpPr>
          <p:spPr bwMode="gray">
            <a:xfrm>
              <a:off x="1301" y="1152"/>
              <a:ext cx="715" cy="525"/>
            </a:xfrm>
            <a:prstGeom prst="chevron">
              <a:avLst>
                <a:gd name="adj" fmla="val 26973"/>
              </a:avLst>
            </a:prstGeom>
            <a:gradFill rotWithShape="1">
              <a:gsLst>
                <a:gs pos="0">
                  <a:schemeClr val="hlink"/>
                </a:gs>
                <a:gs pos="100000">
                  <a:schemeClr va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algn="ctr" eaLnBrk="0" hangingPunct="0">
                <a:defRPr/>
              </a:pPr>
              <a:endParaRPr lang="en-US" sz="1400" b="1">
                <a:latin typeface="Verdana" pitchFamily="34" charset="0"/>
                <a:cs typeface="Arial" charset="0"/>
              </a:endParaRPr>
            </a:p>
          </p:txBody>
        </p:sp>
        <p:sp>
          <p:nvSpPr>
            <p:cNvPr id="114708" name="Text Box 11"/>
            <p:cNvSpPr txBox="1">
              <a:spLocks noChangeArrowheads="1"/>
            </p:cNvSpPr>
            <p:nvPr/>
          </p:nvSpPr>
          <p:spPr bwMode="auto">
            <a:xfrm>
              <a:off x="1391"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Verdana" pitchFamily="34" charset="0"/>
                </a:rPr>
                <a:t>Step 3</a:t>
              </a:r>
            </a:p>
          </p:txBody>
        </p:sp>
      </p:grpSp>
      <p:grpSp>
        <p:nvGrpSpPr>
          <p:cNvPr id="5" name="Group 12"/>
          <p:cNvGrpSpPr>
            <a:grpSpLocks/>
          </p:cNvGrpSpPr>
          <p:nvPr/>
        </p:nvGrpSpPr>
        <p:grpSpPr bwMode="auto">
          <a:xfrm>
            <a:off x="3956051" y="1295400"/>
            <a:ext cx="1139826" cy="833438"/>
            <a:chOff x="1925" y="1152"/>
            <a:chExt cx="718" cy="525"/>
          </a:xfrm>
        </p:grpSpPr>
        <p:sp>
          <p:nvSpPr>
            <p:cNvPr id="470029" name="AutoShape 13"/>
            <p:cNvSpPr>
              <a:spLocks noChangeArrowheads="1"/>
            </p:cNvSpPr>
            <p:nvPr/>
          </p:nvSpPr>
          <p:spPr bwMode="gray">
            <a:xfrm>
              <a:off x="1925" y="1152"/>
              <a:ext cx="715" cy="525"/>
            </a:xfrm>
            <a:prstGeom prst="chevron">
              <a:avLst>
                <a:gd name="adj" fmla="val 26973"/>
              </a:avLst>
            </a:prstGeom>
            <a:gradFill rotWithShape="1">
              <a:gsLst>
                <a:gs pos="0">
                  <a:schemeClr val="folHlink"/>
                </a:gs>
                <a:gs pos="100000">
                  <a:schemeClr val="fo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algn="ctr" eaLnBrk="0" hangingPunct="0">
                <a:defRPr/>
              </a:pPr>
              <a:endParaRPr lang="en-US" sz="1400" b="1">
                <a:latin typeface="Verdana" pitchFamily="34" charset="0"/>
                <a:cs typeface="Arial" charset="0"/>
              </a:endParaRPr>
            </a:p>
          </p:txBody>
        </p:sp>
        <p:sp>
          <p:nvSpPr>
            <p:cNvPr id="114706" name="Text Box 14"/>
            <p:cNvSpPr txBox="1">
              <a:spLocks noChangeArrowheads="1"/>
            </p:cNvSpPr>
            <p:nvPr/>
          </p:nvSpPr>
          <p:spPr bwMode="auto">
            <a:xfrm>
              <a:off x="2063"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Verdana" pitchFamily="34" charset="0"/>
                </a:rPr>
                <a:t>Step 4</a:t>
              </a:r>
            </a:p>
          </p:txBody>
        </p:sp>
      </p:grpSp>
      <p:grpSp>
        <p:nvGrpSpPr>
          <p:cNvPr id="6" name="Group 15"/>
          <p:cNvGrpSpPr>
            <a:grpSpLocks/>
          </p:cNvGrpSpPr>
          <p:nvPr/>
        </p:nvGrpSpPr>
        <p:grpSpPr bwMode="auto">
          <a:xfrm>
            <a:off x="4946650" y="1295400"/>
            <a:ext cx="1138238" cy="833438"/>
            <a:chOff x="2549" y="1152"/>
            <a:chExt cx="717" cy="525"/>
          </a:xfrm>
        </p:grpSpPr>
        <p:sp>
          <p:nvSpPr>
            <p:cNvPr id="114703" name="AutoShape 16"/>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pPr algn="ctr" eaLnBrk="0" hangingPunct="0"/>
              <a:endParaRPr lang="en-US" sz="1400" b="1">
                <a:latin typeface="Verdana" pitchFamily="34" charset="0"/>
              </a:endParaRPr>
            </a:p>
          </p:txBody>
        </p:sp>
        <p:sp>
          <p:nvSpPr>
            <p:cNvPr id="114704" name="Text Box 17"/>
            <p:cNvSpPr txBox="1">
              <a:spLocks noChangeArrowheads="1"/>
            </p:cNvSpPr>
            <p:nvPr/>
          </p:nvSpPr>
          <p:spPr bwMode="auto">
            <a:xfrm>
              <a:off x="2686"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solidFill>
                    <a:schemeClr val="bg1"/>
                  </a:solidFill>
                  <a:latin typeface="Verdana" pitchFamily="34" charset="0"/>
                </a:rPr>
                <a:t>Step 5</a:t>
              </a:r>
            </a:p>
          </p:txBody>
        </p:sp>
      </p:grpSp>
      <p:grpSp>
        <p:nvGrpSpPr>
          <p:cNvPr id="7" name="Group 18"/>
          <p:cNvGrpSpPr>
            <a:grpSpLocks/>
          </p:cNvGrpSpPr>
          <p:nvPr/>
        </p:nvGrpSpPr>
        <p:grpSpPr bwMode="auto">
          <a:xfrm>
            <a:off x="5937252" y="1295400"/>
            <a:ext cx="1139826" cy="833438"/>
            <a:chOff x="3173" y="1152"/>
            <a:chExt cx="718" cy="525"/>
          </a:xfrm>
        </p:grpSpPr>
        <p:sp>
          <p:nvSpPr>
            <p:cNvPr id="114701" name="AutoShape 19"/>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algn="ctr" eaLnBrk="0" hangingPunct="0"/>
              <a:endParaRPr lang="en-US" sz="1400" b="1">
                <a:latin typeface="Verdana" pitchFamily="34" charset="0"/>
              </a:endParaRPr>
            </a:p>
          </p:txBody>
        </p:sp>
        <p:sp>
          <p:nvSpPr>
            <p:cNvPr id="114702" name="Text Box 20"/>
            <p:cNvSpPr txBox="1">
              <a:spLocks noChangeArrowheads="1"/>
            </p:cNvSpPr>
            <p:nvPr/>
          </p:nvSpPr>
          <p:spPr bwMode="auto">
            <a:xfrm>
              <a:off x="3311"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solidFill>
                    <a:schemeClr val="bg1"/>
                  </a:solidFill>
                  <a:latin typeface="Verdana" pitchFamily="34" charset="0"/>
                </a:rPr>
                <a:t>Step 6</a:t>
              </a:r>
            </a:p>
          </p:txBody>
        </p:sp>
      </p:grpSp>
      <p:grpSp>
        <p:nvGrpSpPr>
          <p:cNvPr id="8" name="Group 21"/>
          <p:cNvGrpSpPr>
            <a:grpSpLocks/>
          </p:cNvGrpSpPr>
          <p:nvPr/>
        </p:nvGrpSpPr>
        <p:grpSpPr bwMode="auto">
          <a:xfrm>
            <a:off x="6927850" y="1295400"/>
            <a:ext cx="1135063" cy="833438"/>
            <a:chOff x="3797" y="1152"/>
            <a:chExt cx="715" cy="525"/>
          </a:xfrm>
        </p:grpSpPr>
        <p:sp>
          <p:nvSpPr>
            <p:cNvPr id="470038" name="AutoShape 22"/>
            <p:cNvSpPr>
              <a:spLocks noChangeArrowheads="1"/>
            </p:cNvSpPr>
            <p:nvPr/>
          </p:nvSpPr>
          <p:spPr bwMode="gray">
            <a:xfrm>
              <a:off x="3797" y="1152"/>
              <a:ext cx="715" cy="525"/>
            </a:xfrm>
            <a:prstGeom prst="chevron">
              <a:avLst>
                <a:gd name="adj" fmla="val 26973"/>
              </a:avLst>
            </a:prstGeom>
            <a:gradFill rotWithShape="1">
              <a:gsLst>
                <a:gs pos="0">
                  <a:schemeClr val="bg2"/>
                </a:gs>
                <a:gs pos="100000">
                  <a:schemeClr val="bg2">
                    <a:gamma/>
                    <a:tint val="72941"/>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bg2"/>
              </a:extrusionClr>
            </a:sp3d>
          </p:spPr>
          <p:txBody>
            <a:bodyPr wrap="none" anchor="ctr">
              <a:flatTx/>
            </a:bodyPr>
            <a:lstStyle/>
            <a:p>
              <a:pPr algn="ctr" eaLnBrk="0" hangingPunct="0">
                <a:defRPr/>
              </a:pPr>
              <a:endParaRPr lang="en-US" sz="1400" b="1">
                <a:latin typeface="Verdana" pitchFamily="34" charset="0"/>
                <a:cs typeface="Arial" charset="0"/>
              </a:endParaRPr>
            </a:p>
          </p:txBody>
        </p:sp>
        <p:sp>
          <p:nvSpPr>
            <p:cNvPr id="114700" name="Text Box 23"/>
            <p:cNvSpPr txBox="1">
              <a:spLocks noChangeArrowheads="1"/>
            </p:cNvSpPr>
            <p:nvPr/>
          </p:nvSpPr>
          <p:spPr bwMode="auto">
            <a:xfrm>
              <a:off x="3864" y="1296"/>
              <a:ext cx="58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dirty="0">
                  <a:latin typeface="Verdana" pitchFamily="34" charset="0"/>
                </a:rPr>
                <a:t>Step 7</a:t>
              </a:r>
            </a:p>
          </p:txBody>
        </p:sp>
      </p:grpSp>
      <p:sp>
        <p:nvSpPr>
          <p:cNvPr id="470040" name="Rectangle 24"/>
          <p:cNvSpPr>
            <a:spLocks noGrp="1" noChangeArrowheads="1"/>
          </p:cNvSpPr>
          <p:nvPr>
            <p:ph type="body" idx="1"/>
          </p:nvPr>
        </p:nvSpPr>
        <p:spPr>
          <a:xfrm>
            <a:off x="762001" y="2362202"/>
            <a:ext cx="7908925" cy="4038598"/>
          </a:xfrm>
          <a:noFill/>
        </p:spPr>
        <p:txBody>
          <a:bodyPr lIns="90488" tIns="44450" rIns="90488" bIns="44450">
            <a:normAutofit fontScale="92500" lnSpcReduction="20000"/>
          </a:bodyPr>
          <a:lstStyle/>
          <a:p>
            <a:pPr marL="457200" indent="-457200" eaLnBrk="1" hangingPunct="1">
              <a:buClr>
                <a:srgbClr val="A50021"/>
              </a:buClr>
              <a:buFontTx/>
              <a:buAutoNum type="arabicPeriod"/>
            </a:pPr>
            <a:r>
              <a:rPr lang="en-US" dirty="0"/>
              <a:t>Decide on the product or process characteristic to be assessed </a:t>
            </a:r>
          </a:p>
          <a:p>
            <a:pPr marL="457200" indent="-457200" eaLnBrk="1" hangingPunct="1">
              <a:buClr>
                <a:srgbClr val="A50021"/>
              </a:buClr>
              <a:buFontTx/>
              <a:buAutoNum type="arabicPeriod"/>
            </a:pPr>
            <a:r>
              <a:rPr lang="en-US" dirty="0"/>
              <a:t>Verify the specification limits</a:t>
            </a:r>
          </a:p>
          <a:p>
            <a:pPr marL="457200" indent="-457200" eaLnBrk="1" hangingPunct="1">
              <a:buClr>
                <a:srgbClr val="A50021"/>
              </a:buClr>
              <a:buFontTx/>
              <a:buAutoNum type="arabicPeriod"/>
            </a:pPr>
            <a:r>
              <a:rPr lang="en-US" dirty="0"/>
              <a:t>Validate the measurement system</a:t>
            </a:r>
          </a:p>
          <a:p>
            <a:pPr marL="457200" indent="-457200" eaLnBrk="1" hangingPunct="1">
              <a:buClr>
                <a:srgbClr val="A50021"/>
              </a:buClr>
              <a:buFontTx/>
              <a:buAutoNum type="arabicPeriod"/>
            </a:pPr>
            <a:r>
              <a:rPr lang="en-US" dirty="0"/>
              <a:t>Collect data per sample size/frequency in Control Plan</a:t>
            </a:r>
          </a:p>
          <a:p>
            <a:pPr marL="457200" indent="-457200" eaLnBrk="1" hangingPunct="1">
              <a:buClr>
                <a:srgbClr val="A50021"/>
              </a:buClr>
              <a:buFontTx/>
              <a:buAutoNum type="arabicPeriod"/>
            </a:pPr>
            <a:r>
              <a:rPr lang="en-US" dirty="0"/>
              <a:t>Assess data characteristics</a:t>
            </a:r>
          </a:p>
          <a:p>
            <a:pPr marL="457200" indent="-457200" eaLnBrk="1" hangingPunct="1">
              <a:buClr>
                <a:srgbClr val="A50021"/>
              </a:buClr>
              <a:buFontTx/>
              <a:buAutoNum type="arabicPeriod"/>
            </a:pPr>
            <a:r>
              <a:rPr lang="en-US" dirty="0"/>
              <a:t>Assess process stability </a:t>
            </a:r>
          </a:p>
          <a:p>
            <a:pPr marL="457200" indent="-457200" eaLnBrk="1" hangingPunct="1">
              <a:buClr>
                <a:srgbClr val="A50021"/>
              </a:buClr>
              <a:buFontTx/>
              <a:buAutoNum type="arabicPeriod"/>
            </a:pPr>
            <a:r>
              <a:rPr lang="en-US" dirty="0"/>
              <a:t>Calculate process capability</a:t>
            </a:r>
            <a:endParaRPr lang="en-US" altLang="zh-CN" dirty="0">
              <a:ea typeface="宋体" pitchFamily="2" charset="-122"/>
            </a:endParaRPr>
          </a:p>
        </p:txBody>
      </p:sp>
      <p:sp>
        <p:nvSpPr>
          <p:cNvPr id="9" name="Rounded Rectangle 8"/>
          <p:cNvSpPr/>
          <p:nvPr/>
        </p:nvSpPr>
        <p:spPr bwMode="auto">
          <a:xfrm>
            <a:off x="5791200" y="4724400"/>
            <a:ext cx="2749548" cy="11430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r>
              <a:rPr kumimoji="0" lang="en-US" b="0" i="0" u="none" strike="noStrike" cap="none" normalizeH="0" baseline="0" dirty="0">
                <a:ln>
                  <a:noFill/>
                </a:ln>
                <a:solidFill>
                  <a:schemeClr val="bg1"/>
                </a:solidFill>
                <a:effectLst/>
                <a:latin typeface="Arial" charset="0"/>
              </a:rPr>
              <a:t>Let’s take</a:t>
            </a:r>
            <a:r>
              <a:rPr kumimoji="0" lang="en-US" b="0" i="0" u="none" strike="noStrike" cap="none" normalizeH="0" dirty="0">
                <a:ln>
                  <a:noFill/>
                </a:ln>
                <a:solidFill>
                  <a:schemeClr val="bg1"/>
                </a:solidFill>
                <a:effectLst/>
                <a:latin typeface="Arial" charset="0"/>
              </a:rPr>
              <a:t> a closer look at data characteristics and process capability</a:t>
            </a:r>
            <a:endParaRPr kumimoji="0" lang="en-US"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98290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70040">
                                            <p:txEl>
                                              <p:pRg st="4" end="4"/>
                                            </p:txEl>
                                          </p:spTgt>
                                        </p:tgtEl>
                                        <p:attrNameLst>
                                          <p:attrName>style.color</p:attrName>
                                        </p:attrNameLst>
                                      </p:cBhvr>
                                      <p:to>
                                        <a:schemeClr val="tx2"/>
                                      </p:to>
                                    </p:animClr>
                                    <p:animClr clrSpc="rgb" dir="cw">
                                      <p:cBhvr>
                                        <p:cTn id="7" dur="500" fill="hold"/>
                                        <p:tgtEl>
                                          <p:spTgt spid="470040">
                                            <p:txEl>
                                              <p:pRg st="4" end="4"/>
                                            </p:txEl>
                                          </p:spTgt>
                                        </p:tgtEl>
                                        <p:attrNameLst>
                                          <p:attrName>fillcolor</p:attrName>
                                        </p:attrNameLst>
                                      </p:cBhvr>
                                      <p:to>
                                        <a:schemeClr val="tx2"/>
                                      </p:to>
                                    </p:animClr>
                                    <p:set>
                                      <p:cBhvr>
                                        <p:cTn id="8" dur="500" fill="hold"/>
                                        <p:tgtEl>
                                          <p:spTgt spid="470040">
                                            <p:txEl>
                                              <p:pRg st="4" end="4"/>
                                            </p:txEl>
                                          </p:spTgt>
                                        </p:tgtEl>
                                        <p:attrNameLst>
                                          <p:attrName>fill.type</p:attrName>
                                        </p:attrNameLst>
                                      </p:cBhvr>
                                      <p:to>
                                        <p:strVal val="solid"/>
                                      </p:to>
                                    </p:set>
                                    <p:set>
                                      <p:cBhvr>
                                        <p:cTn id="9" dur="500" fill="hold"/>
                                        <p:tgtEl>
                                          <p:spTgt spid="470040">
                                            <p:txEl>
                                              <p:pRg st="4" end="4"/>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70040">
                                            <p:txEl>
                                              <p:pRg st="5" end="5"/>
                                            </p:txEl>
                                          </p:spTgt>
                                        </p:tgtEl>
                                        <p:attrNameLst>
                                          <p:attrName>style.color</p:attrName>
                                        </p:attrNameLst>
                                      </p:cBhvr>
                                      <p:to>
                                        <a:schemeClr val="tx2"/>
                                      </p:to>
                                    </p:animClr>
                                    <p:animClr clrSpc="rgb" dir="cw">
                                      <p:cBhvr>
                                        <p:cTn id="12" dur="500" fill="hold"/>
                                        <p:tgtEl>
                                          <p:spTgt spid="470040">
                                            <p:txEl>
                                              <p:pRg st="5" end="5"/>
                                            </p:txEl>
                                          </p:spTgt>
                                        </p:tgtEl>
                                        <p:attrNameLst>
                                          <p:attrName>fillcolor</p:attrName>
                                        </p:attrNameLst>
                                      </p:cBhvr>
                                      <p:to>
                                        <a:schemeClr val="tx2"/>
                                      </p:to>
                                    </p:animClr>
                                    <p:set>
                                      <p:cBhvr>
                                        <p:cTn id="13" dur="500" fill="hold"/>
                                        <p:tgtEl>
                                          <p:spTgt spid="470040">
                                            <p:txEl>
                                              <p:pRg st="5" end="5"/>
                                            </p:txEl>
                                          </p:spTgt>
                                        </p:tgtEl>
                                        <p:attrNameLst>
                                          <p:attrName>fill.type</p:attrName>
                                        </p:attrNameLst>
                                      </p:cBhvr>
                                      <p:to>
                                        <p:strVal val="solid"/>
                                      </p:to>
                                    </p:set>
                                    <p:set>
                                      <p:cBhvr>
                                        <p:cTn id="14" dur="500" fill="hold"/>
                                        <p:tgtEl>
                                          <p:spTgt spid="470040">
                                            <p:txEl>
                                              <p:pRg st="5" end="5"/>
                                            </p:txEl>
                                          </p:spTgt>
                                        </p:tgtEl>
                                        <p:attrNameLst>
                                          <p:attrName>fill.on</p:attrName>
                                        </p:attrNameLst>
                                      </p:cBhvr>
                                      <p:to>
                                        <p:strVal val="true"/>
                                      </p:to>
                                    </p:se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dirty="0"/>
              <a:t>Step 5: Data Characteristics</a:t>
            </a:r>
          </a:p>
        </p:txBody>
      </p:sp>
      <p:sp>
        <p:nvSpPr>
          <p:cNvPr id="120835" name="Rectangle 3"/>
          <p:cNvSpPr>
            <a:spLocks noGrp="1" noChangeArrowheads="1"/>
          </p:cNvSpPr>
          <p:nvPr>
            <p:ph type="body" sz="half" idx="2"/>
          </p:nvPr>
        </p:nvSpPr>
        <p:spPr>
          <a:xfrm>
            <a:off x="712788" y="2149477"/>
            <a:ext cx="5181600" cy="1355725"/>
          </a:xfrm>
        </p:spPr>
        <p:txBody>
          <a:bodyPr/>
          <a:lstStyle/>
          <a:p>
            <a:pPr marL="58738" indent="-58738" eaLnBrk="1" hangingPunct="1">
              <a:buFont typeface="Verdana" pitchFamily="34" charset="0"/>
              <a:buNone/>
            </a:pPr>
            <a:r>
              <a:rPr lang="en-US" sz="1800" b="1">
                <a:solidFill>
                  <a:srgbClr val="A50021"/>
                </a:solidFill>
              </a:rPr>
              <a:t>Examine the shape of your data.</a:t>
            </a:r>
            <a:r>
              <a:rPr lang="en-US" sz="1800" b="1"/>
              <a:t> </a:t>
            </a:r>
          </a:p>
          <a:p>
            <a:pPr marL="508000" lvl="1" indent="-161925" eaLnBrk="1" hangingPunct="1"/>
            <a:r>
              <a:rPr lang="en-US" sz="1400" b="1"/>
              <a:t>Is it what you would expect? </a:t>
            </a:r>
            <a:br>
              <a:rPr lang="en-US" sz="1400" b="1"/>
            </a:br>
            <a:r>
              <a:rPr lang="en-US" sz="1400" b="1"/>
              <a:t>If not, investigate.</a:t>
            </a:r>
          </a:p>
        </p:txBody>
      </p:sp>
      <p:pic>
        <p:nvPicPr>
          <p:cNvPr id="1208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477" t="5284" r="3477" b="5284"/>
          <a:stretch>
            <a:fillRect/>
          </a:stretch>
        </p:blipFill>
        <p:spPr bwMode="auto">
          <a:xfrm>
            <a:off x="4049713" y="4103690"/>
            <a:ext cx="2444750" cy="1546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8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477" t="5280" r="3477" b="5280"/>
          <a:stretch>
            <a:fillRect/>
          </a:stretch>
        </p:blipFill>
        <p:spPr bwMode="auto">
          <a:xfrm>
            <a:off x="5387975" y="2017713"/>
            <a:ext cx="2444750" cy="1547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8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3496" t="5309" r="3496" b="5309"/>
          <a:stretch>
            <a:fillRect/>
          </a:stretch>
        </p:blipFill>
        <p:spPr bwMode="auto">
          <a:xfrm>
            <a:off x="6583364" y="4111625"/>
            <a:ext cx="2432050" cy="1538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0263" name="Text Box 7"/>
          <p:cNvSpPr txBox="1">
            <a:spLocks noChangeArrowheads="1"/>
          </p:cNvSpPr>
          <p:nvPr/>
        </p:nvSpPr>
        <p:spPr bwMode="auto">
          <a:xfrm>
            <a:off x="4432300" y="5611813"/>
            <a:ext cx="1635384" cy="338041"/>
          </a:xfrm>
          <a:prstGeom prst="rect">
            <a:avLst/>
          </a:prstGeom>
          <a:solidFill>
            <a:srgbClr val="003399"/>
          </a:solidFill>
          <a:ln w="9525">
            <a:noFill/>
            <a:miter lim="800000"/>
            <a:headEnd/>
            <a:tailEnd/>
          </a:ln>
          <a:effectLst/>
        </p:spPr>
        <p:txBody>
          <a:bodyPr wrap="none">
            <a:spAutoFit/>
          </a:bodyPr>
          <a:lstStyle/>
          <a:p>
            <a:pPr eaLnBrk="0" hangingPunct="0">
              <a:defRPr/>
            </a:pPr>
            <a:r>
              <a:rPr lang="en-US" sz="1600" b="1" dirty="0">
                <a:solidFill>
                  <a:schemeClr val="bg1"/>
                </a:solidFill>
                <a:latin typeface="Verdana" pitchFamily="34" charset="0"/>
                <a:cs typeface="Arial" charset="0"/>
              </a:rPr>
              <a:t>Normal Data</a:t>
            </a:r>
          </a:p>
        </p:txBody>
      </p:sp>
      <p:sp>
        <p:nvSpPr>
          <p:cNvPr id="480264" name="Text Box 8"/>
          <p:cNvSpPr txBox="1">
            <a:spLocks noChangeArrowheads="1"/>
          </p:cNvSpPr>
          <p:nvPr/>
        </p:nvSpPr>
        <p:spPr bwMode="auto">
          <a:xfrm>
            <a:off x="5759450" y="3529013"/>
            <a:ext cx="1731564" cy="363176"/>
          </a:xfrm>
          <a:prstGeom prst="rect">
            <a:avLst/>
          </a:prstGeom>
          <a:solidFill>
            <a:srgbClr val="003399"/>
          </a:solidFill>
          <a:ln w="9525">
            <a:noFill/>
            <a:miter lim="800000"/>
            <a:headEnd/>
            <a:tailEnd/>
          </a:ln>
          <a:effectLst/>
        </p:spPr>
        <p:txBody>
          <a:bodyPr wrap="none">
            <a:spAutoFit/>
          </a:bodyPr>
          <a:lstStyle/>
          <a:p>
            <a:pPr eaLnBrk="0" hangingPunct="0">
              <a:defRPr/>
            </a:pPr>
            <a:r>
              <a:rPr lang="en-US" sz="1600" b="1" dirty="0">
                <a:solidFill>
                  <a:schemeClr val="bg1"/>
                </a:solidFill>
                <a:latin typeface="Verdana" pitchFamily="34" charset="0"/>
                <a:cs typeface="Arial" charset="0"/>
              </a:rPr>
              <a:t>Bimodal Data</a:t>
            </a:r>
          </a:p>
        </p:txBody>
      </p:sp>
      <p:sp>
        <p:nvSpPr>
          <p:cNvPr id="480265" name="Text Box 9"/>
          <p:cNvSpPr txBox="1">
            <a:spLocks noChangeArrowheads="1"/>
          </p:cNvSpPr>
          <p:nvPr/>
        </p:nvSpPr>
        <p:spPr bwMode="auto">
          <a:xfrm>
            <a:off x="6964364" y="5611813"/>
            <a:ext cx="1694695" cy="338041"/>
          </a:xfrm>
          <a:prstGeom prst="rect">
            <a:avLst/>
          </a:prstGeom>
          <a:solidFill>
            <a:srgbClr val="003399"/>
          </a:solidFill>
          <a:ln w="9525">
            <a:noFill/>
            <a:miter lim="800000"/>
            <a:headEnd/>
            <a:tailEnd/>
          </a:ln>
          <a:effectLst/>
        </p:spPr>
        <p:txBody>
          <a:bodyPr wrap="none">
            <a:spAutoFit/>
          </a:bodyPr>
          <a:lstStyle/>
          <a:p>
            <a:pPr eaLnBrk="0" hangingPunct="0">
              <a:defRPr/>
            </a:pPr>
            <a:r>
              <a:rPr lang="en-US" sz="1600" b="1" dirty="0">
                <a:solidFill>
                  <a:schemeClr val="bg1"/>
                </a:solidFill>
                <a:latin typeface="Verdana" pitchFamily="34" charset="0"/>
                <a:cs typeface="Arial" charset="0"/>
              </a:rPr>
              <a:t>Skewed Data</a:t>
            </a:r>
          </a:p>
        </p:txBody>
      </p:sp>
      <p:sp>
        <p:nvSpPr>
          <p:cNvPr id="480266" name="Text Box 10"/>
          <p:cNvSpPr txBox="1">
            <a:spLocks noChangeArrowheads="1"/>
          </p:cNvSpPr>
          <p:nvPr/>
        </p:nvSpPr>
        <p:spPr bwMode="auto">
          <a:xfrm>
            <a:off x="725612" y="4038600"/>
            <a:ext cx="2906712" cy="1600438"/>
          </a:xfrm>
          <a:prstGeom prst="rect">
            <a:avLst/>
          </a:prstGeom>
          <a:solidFill>
            <a:srgbClr val="A50021">
              <a:alpha val="2000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400" b="1" dirty="0">
                <a:latin typeface="Verdana" pitchFamily="34" charset="0"/>
              </a:rPr>
              <a:t>The shape of your data is important for determining which type of Capability Analysis applies. If the data exhibits a non-normal shape, consult your statistics reference.</a:t>
            </a:r>
          </a:p>
        </p:txBody>
      </p:sp>
      <p:grpSp>
        <p:nvGrpSpPr>
          <p:cNvPr id="2" name="Group 11"/>
          <p:cNvGrpSpPr>
            <a:grpSpLocks/>
          </p:cNvGrpSpPr>
          <p:nvPr/>
        </p:nvGrpSpPr>
        <p:grpSpPr bwMode="auto">
          <a:xfrm>
            <a:off x="758825" y="1095375"/>
            <a:ext cx="1684338" cy="965200"/>
            <a:chOff x="3509" y="1165"/>
            <a:chExt cx="1061" cy="608"/>
          </a:xfrm>
        </p:grpSpPr>
        <p:sp>
          <p:nvSpPr>
            <p:cNvPr id="120845" name="AutoShape 12"/>
            <p:cNvSpPr>
              <a:spLocks noChangeArrowheads="1"/>
            </p:cNvSpPr>
            <p:nvPr/>
          </p:nvSpPr>
          <p:spPr bwMode="ltGray">
            <a:xfrm>
              <a:off x="3509" y="1165"/>
              <a:ext cx="1048" cy="608"/>
            </a:xfrm>
            <a:prstGeom prst="chevron">
              <a:avLst>
                <a:gd name="adj" fmla="val 34139"/>
              </a:avLst>
            </a:prstGeom>
            <a:gradFill rotWithShape="1">
              <a:gsLst>
                <a:gs pos="0">
                  <a:srgbClr val="354F83"/>
                </a:gs>
                <a:gs pos="100000">
                  <a:srgbClr val="002163"/>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endParaRPr lang="en-US"/>
            </a:p>
          </p:txBody>
        </p:sp>
        <p:sp>
          <p:nvSpPr>
            <p:cNvPr id="120846" name="Text Box 13"/>
            <p:cNvSpPr txBox="1">
              <a:spLocks noChangeArrowheads="1"/>
            </p:cNvSpPr>
            <p:nvPr/>
          </p:nvSpPr>
          <p:spPr bwMode="auto">
            <a:xfrm>
              <a:off x="3616" y="1337"/>
              <a:ext cx="95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a:solidFill>
                    <a:schemeClr val="bg1"/>
                  </a:solidFill>
                  <a:latin typeface="Verdana" pitchFamily="34" charset="0"/>
                </a:rPr>
                <a:t>Step 5</a:t>
              </a:r>
            </a:p>
          </p:txBody>
        </p:sp>
      </p:grpSp>
      <p:sp>
        <p:nvSpPr>
          <p:cNvPr id="120844" name="Text Box 14"/>
          <p:cNvSpPr txBox="1">
            <a:spLocks noChangeArrowheads="1"/>
          </p:cNvSpPr>
          <p:nvPr/>
        </p:nvSpPr>
        <p:spPr bwMode="auto">
          <a:xfrm>
            <a:off x="2581146" y="1352551"/>
            <a:ext cx="409759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5000"/>
              </a:lnSpc>
              <a:spcBef>
                <a:spcPct val="40000"/>
              </a:spcBef>
              <a:buClr>
                <a:schemeClr val="folHlink"/>
              </a:buClr>
            </a:pPr>
            <a:r>
              <a:rPr lang="en-US" sz="2000" b="1">
                <a:latin typeface="Verdana" pitchFamily="34" charset="0"/>
              </a:rPr>
              <a:t>Assess data characteristics</a:t>
            </a:r>
          </a:p>
        </p:txBody>
      </p:sp>
    </p:spTree>
    <p:extLst>
      <p:ext uri="{BB962C8B-B14F-4D97-AF65-F5344CB8AC3E}">
        <p14:creationId xmlns:p14="http://schemas.microsoft.com/office/powerpoint/2010/main" val="1334618865"/>
      </p:ext>
    </p:extLst>
  </p:cSld>
  <p:clrMapOvr>
    <a:masterClrMapping/>
  </p:clrMapOvr>
  <p:transition advClick="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dirty="0"/>
              <a:t>Step 6: Process Stability</a:t>
            </a:r>
          </a:p>
        </p:txBody>
      </p:sp>
      <p:pic>
        <p:nvPicPr>
          <p:cNvPr id="12185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14625" y="3011488"/>
            <a:ext cx="2895600" cy="193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0" name="Text Box 4"/>
          <p:cNvSpPr txBox="1">
            <a:spLocks noChangeArrowheads="1"/>
          </p:cNvSpPr>
          <p:nvPr/>
        </p:nvSpPr>
        <p:spPr bwMode="auto">
          <a:xfrm>
            <a:off x="2943225" y="4916490"/>
            <a:ext cx="25908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b="1">
                <a:latin typeface="Verdana" pitchFamily="34" charset="0"/>
              </a:rPr>
              <a:t>Process is stable and in control</a:t>
            </a:r>
          </a:p>
        </p:txBody>
      </p:sp>
      <p:pic>
        <p:nvPicPr>
          <p:cNvPr id="121861"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86425" y="3011488"/>
            <a:ext cx="2895600" cy="193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2" name="Text Box 6"/>
          <p:cNvSpPr txBox="1">
            <a:spLocks noChangeArrowheads="1"/>
          </p:cNvSpPr>
          <p:nvPr/>
        </p:nvSpPr>
        <p:spPr bwMode="auto">
          <a:xfrm>
            <a:off x="5610226" y="4916490"/>
            <a:ext cx="29972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400" b="1">
                <a:latin typeface="Verdana" pitchFamily="34" charset="0"/>
              </a:rPr>
              <a:t>Process is not stable and therefore not in control</a:t>
            </a:r>
          </a:p>
        </p:txBody>
      </p:sp>
      <p:sp>
        <p:nvSpPr>
          <p:cNvPr id="121863" name="Text Box 7"/>
          <p:cNvSpPr txBox="1">
            <a:spLocks noChangeArrowheads="1"/>
          </p:cNvSpPr>
          <p:nvPr/>
        </p:nvSpPr>
        <p:spPr bwMode="auto">
          <a:xfrm>
            <a:off x="4119563" y="2659063"/>
            <a:ext cx="28956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600" b="1">
                <a:solidFill>
                  <a:srgbClr val="A50021"/>
                </a:solidFill>
                <a:latin typeface="Verdana" pitchFamily="34" charset="0"/>
              </a:rPr>
              <a:t>Control Chart Examples</a:t>
            </a:r>
          </a:p>
        </p:txBody>
      </p:sp>
      <p:grpSp>
        <p:nvGrpSpPr>
          <p:cNvPr id="2" name="Group 8"/>
          <p:cNvGrpSpPr>
            <a:grpSpLocks/>
          </p:cNvGrpSpPr>
          <p:nvPr/>
        </p:nvGrpSpPr>
        <p:grpSpPr bwMode="auto">
          <a:xfrm>
            <a:off x="760414" y="1244600"/>
            <a:ext cx="1701800" cy="965200"/>
            <a:chOff x="4392" y="1165"/>
            <a:chExt cx="1072" cy="608"/>
          </a:xfrm>
        </p:grpSpPr>
        <p:sp>
          <p:nvSpPr>
            <p:cNvPr id="121867" name="AutoShape 9"/>
            <p:cNvSpPr>
              <a:spLocks noChangeArrowheads="1"/>
            </p:cNvSpPr>
            <p:nvPr/>
          </p:nvSpPr>
          <p:spPr bwMode="gray">
            <a:xfrm>
              <a:off x="4392" y="1165"/>
              <a:ext cx="1072" cy="608"/>
            </a:xfrm>
            <a:prstGeom prst="chevron">
              <a:avLst>
                <a:gd name="adj" fmla="val 34920"/>
              </a:avLst>
            </a:prstGeom>
            <a:gradFill rotWithShape="1">
              <a:gsLst>
                <a:gs pos="0">
                  <a:srgbClr val="424263"/>
                </a:gs>
                <a:gs pos="100000">
                  <a:srgbClr val="818197"/>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algn="ctr" eaLnBrk="0" hangingPunct="0"/>
              <a:endParaRPr lang="en-US" sz="1400" b="1">
                <a:latin typeface="Verdana" pitchFamily="34" charset="0"/>
              </a:endParaRPr>
            </a:p>
          </p:txBody>
        </p:sp>
        <p:sp>
          <p:nvSpPr>
            <p:cNvPr id="121868" name="Text Box 10"/>
            <p:cNvSpPr txBox="1">
              <a:spLocks noChangeArrowheads="1"/>
            </p:cNvSpPr>
            <p:nvPr/>
          </p:nvSpPr>
          <p:spPr bwMode="auto">
            <a:xfrm>
              <a:off x="4629" y="1337"/>
              <a:ext cx="6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a:solidFill>
                    <a:schemeClr val="bg1"/>
                  </a:solidFill>
                  <a:latin typeface="Verdana" pitchFamily="34" charset="0"/>
                </a:rPr>
                <a:t>Step 6</a:t>
              </a:r>
            </a:p>
          </p:txBody>
        </p:sp>
      </p:grpSp>
      <p:sp>
        <p:nvSpPr>
          <p:cNvPr id="484363" name="Text Box 11"/>
          <p:cNvSpPr txBox="1">
            <a:spLocks noChangeArrowheads="1"/>
          </p:cNvSpPr>
          <p:nvPr/>
        </p:nvSpPr>
        <p:spPr bwMode="auto">
          <a:xfrm>
            <a:off x="365125" y="5378451"/>
            <a:ext cx="2762250" cy="803297"/>
          </a:xfrm>
          <a:prstGeom prst="rect">
            <a:avLst/>
          </a:prstGeom>
          <a:solidFill>
            <a:srgbClr val="A50021">
              <a:alpha val="2000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400" b="1">
                <a:latin typeface="Verdana" pitchFamily="34" charset="0"/>
              </a:rPr>
              <a:t>Capability is only valid when the process being studied is stable!</a:t>
            </a:r>
          </a:p>
        </p:txBody>
      </p:sp>
      <p:sp>
        <p:nvSpPr>
          <p:cNvPr id="121866" name="Rectangle 12"/>
          <p:cNvSpPr>
            <a:spLocks noChangeArrowheads="1"/>
          </p:cNvSpPr>
          <p:nvPr/>
        </p:nvSpPr>
        <p:spPr bwMode="auto">
          <a:xfrm>
            <a:off x="2765426" y="1233488"/>
            <a:ext cx="56689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30000"/>
              </a:spcAft>
              <a:buClr>
                <a:schemeClr val="bg1"/>
              </a:buClr>
              <a:buFont typeface="Verdana" pitchFamily="34" charset="0"/>
              <a:buNone/>
            </a:pPr>
            <a:r>
              <a:rPr lang="en-US">
                <a:solidFill>
                  <a:srgbClr val="232323"/>
                </a:solidFill>
                <a:latin typeface="Verdana" pitchFamily="34" charset="0"/>
              </a:rPr>
              <a:t>Assess process stability in order to understand how your process behaves over time. Control charts are the recommended tool.</a:t>
            </a:r>
          </a:p>
        </p:txBody>
      </p:sp>
    </p:spTree>
    <p:extLst>
      <p:ext uri="{BB962C8B-B14F-4D97-AF65-F5344CB8AC3E}">
        <p14:creationId xmlns:p14="http://schemas.microsoft.com/office/powerpoint/2010/main" val="133485926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to Different Mfg. Environments</a:t>
            </a:r>
          </a:p>
        </p:txBody>
      </p:sp>
      <p:sp>
        <p:nvSpPr>
          <p:cNvPr id="3" name="Content Placeholder 2"/>
          <p:cNvSpPr>
            <a:spLocks noGrp="1"/>
          </p:cNvSpPr>
          <p:nvPr>
            <p:ph idx="1"/>
          </p:nvPr>
        </p:nvSpPr>
        <p:spPr>
          <a:xfrm>
            <a:off x="839788" y="1295400"/>
            <a:ext cx="7923212" cy="5257800"/>
          </a:xfrm>
        </p:spPr>
        <p:txBody>
          <a:bodyPr>
            <a:normAutofit fontScale="85000" lnSpcReduction="20000"/>
          </a:bodyPr>
          <a:lstStyle/>
          <a:p>
            <a:r>
              <a:rPr lang="en-US" dirty="0"/>
              <a:t>High Volume</a:t>
            </a:r>
          </a:p>
          <a:p>
            <a:pPr lvl="1"/>
            <a:r>
              <a:rPr lang="en-US" dirty="0"/>
              <a:t>APQP plans and activities are organized by part number and are very specific to the part</a:t>
            </a:r>
          </a:p>
          <a:p>
            <a:r>
              <a:rPr lang="en-US" dirty="0"/>
              <a:t>Low Volume</a:t>
            </a:r>
          </a:p>
          <a:p>
            <a:pPr lvl="1"/>
            <a:r>
              <a:rPr lang="en-US" dirty="0"/>
              <a:t>APQP plans may be specific to part families with activities focused on the parent part</a:t>
            </a:r>
          </a:p>
          <a:p>
            <a:pPr lvl="1"/>
            <a:r>
              <a:rPr lang="en-US" dirty="0"/>
              <a:t>More limited validation would be done on child parts</a:t>
            </a:r>
          </a:p>
          <a:p>
            <a:pPr lvl="1"/>
            <a:r>
              <a:rPr lang="en-US" dirty="0"/>
              <a:t>Family part differences should be understood and higher risk differences incorporated into APQP plans</a:t>
            </a:r>
          </a:p>
          <a:p>
            <a:r>
              <a:rPr lang="en-US" dirty="0"/>
              <a:t>Engineer to Order (ETO)</a:t>
            </a:r>
          </a:p>
          <a:p>
            <a:pPr lvl="1"/>
            <a:r>
              <a:rPr lang="en-US" dirty="0"/>
              <a:t>APQP plans may use a part family approach for standardized elements </a:t>
            </a:r>
          </a:p>
          <a:p>
            <a:pPr lvl="1"/>
            <a:r>
              <a:rPr lang="en-US" dirty="0"/>
              <a:t>Consider a manufacturing process focus for non-standard elements</a:t>
            </a:r>
          </a:p>
          <a:p>
            <a:pPr lvl="2"/>
            <a:r>
              <a:rPr lang="en-US" dirty="0"/>
              <a:t>Create FMEAs and Control Plans for manufacturing processes rather than parts</a:t>
            </a:r>
          </a:p>
          <a:p>
            <a:pPr lvl="1"/>
            <a:endParaRPr lang="en-US" dirty="0"/>
          </a:p>
        </p:txBody>
      </p:sp>
    </p:spTree>
    <p:extLst>
      <p:ext uri="{BB962C8B-B14F-4D97-AF65-F5344CB8AC3E}">
        <p14:creationId xmlns:p14="http://schemas.microsoft.com/office/powerpoint/2010/main" val="2042034808"/>
      </p:ext>
    </p:extLst>
  </p:cSld>
  <p:clrMapOvr>
    <a:masterClrMapping/>
  </p:clrMapOvr>
  <p:transition spd="med">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3700" y="0"/>
            <a:ext cx="8216900" cy="914400"/>
          </a:xfrm>
        </p:spPr>
        <p:txBody>
          <a:bodyPr/>
          <a:lstStyle/>
          <a:p>
            <a:pPr eaLnBrk="1" hangingPunct="1"/>
            <a:r>
              <a:rPr lang="en-US" dirty="0"/>
              <a:t>Difference between Cp &amp; </a:t>
            </a:r>
            <a:r>
              <a:rPr lang="en-US" dirty="0" err="1"/>
              <a:t>Cpk</a:t>
            </a:r>
            <a:endParaRPr lang="en-US" dirty="0"/>
          </a:p>
        </p:txBody>
      </p:sp>
      <p:sp>
        <p:nvSpPr>
          <p:cNvPr id="265219" name="Rectangle 3"/>
          <p:cNvSpPr>
            <a:spLocks noGrp="1" noChangeArrowheads="1"/>
          </p:cNvSpPr>
          <p:nvPr>
            <p:ph type="body" idx="1"/>
          </p:nvPr>
        </p:nvSpPr>
        <p:spPr>
          <a:xfrm>
            <a:off x="317500" y="1143000"/>
            <a:ext cx="8216900" cy="1219200"/>
          </a:xfrm>
        </p:spPr>
        <p:txBody>
          <a:bodyPr/>
          <a:lstStyle/>
          <a:p>
            <a:pPr eaLnBrk="1" hangingPunct="1">
              <a:lnSpc>
                <a:spcPct val="90000"/>
              </a:lnSpc>
              <a:buClr>
                <a:srgbClr val="A50021"/>
              </a:buClr>
              <a:buFont typeface="Wingdings" pitchFamily="2" charset="2"/>
              <a:buChar char="Ø"/>
              <a:defRPr/>
            </a:pPr>
            <a:r>
              <a:rPr lang="en-US" sz="1800" b="1" dirty="0">
                <a:solidFill>
                  <a:srgbClr val="A50021"/>
                </a:solidFill>
                <a:effectLst>
                  <a:outerShdw blurRad="38100" dist="38100" dir="2700000" algn="tl">
                    <a:srgbClr val="C0C0C0"/>
                  </a:outerShdw>
                </a:effectLst>
              </a:rPr>
              <a:t>Cp</a:t>
            </a:r>
            <a:r>
              <a:rPr lang="en-US" sz="1800" dirty="0"/>
              <a:t> – determines capability of producing to specification</a:t>
            </a:r>
          </a:p>
          <a:p>
            <a:pPr eaLnBrk="1" hangingPunct="1">
              <a:lnSpc>
                <a:spcPct val="90000"/>
              </a:lnSpc>
              <a:buClr>
                <a:srgbClr val="A50021"/>
              </a:buClr>
              <a:buFont typeface="Wingdings" pitchFamily="2" charset="2"/>
              <a:buChar char="Ø"/>
              <a:defRPr/>
            </a:pPr>
            <a:r>
              <a:rPr lang="en-US" sz="1800" b="1" dirty="0" err="1">
                <a:solidFill>
                  <a:srgbClr val="A50021"/>
                </a:solidFill>
                <a:effectLst>
                  <a:outerShdw blurRad="38100" dist="38100" dir="2700000" algn="tl">
                    <a:srgbClr val="C0C0C0"/>
                  </a:outerShdw>
                </a:effectLst>
              </a:rPr>
              <a:t>Cpk</a:t>
            </a:r>
            <a:r>
              <a:rPr lang="en-US" sz="1800" dirty="0"/>
              <a:t> – same as Cp, but also measures how </a:t>
            </a:r>
            <a:r>
              <a:rPr lang="en-US" sz="1800" i="1" dirty="0">
                <a:solidFill>
                  <a:srgbClr val="A50021"/>
                </a:solidFill>
              </a:rPr>
              <a:t>centered</a:t>
            </a:r>
            <a:r>
              <a:rPr lang="en-US" sz="1800" dirty="0"/>
              <a:t> the process is</a:t>
            </a:r>
          </a:p>
          <a:p>
            <a:pPr eaLnBrk="1" hangingPunct="1">
              <a:lnSpc>
                <a:spcPct val="90000"/>
              </a:lnSpc>
              <a:buClr>
                <a:srgbClr val="A50021"/>
              </a:buClr>
              <a:buFont typeface="Wingdings" pitchFamily="2" charset="2"/>
              <a:buChar char="Ø"/>
              <a:defRPr/>
            </a:pPr>
            <a:r>
              <a:rPr lang="en-US" sz="1800" dirty="0"/>
              <a:t>It is important to look at both!</a:t>
            </a:r>
          </a:p>
        </p:txBody>
      </p:sp>
      <p:grpSp>
        <p:nvGrpSpPr>
          <p:cNvPr id="128004" name="Group 10"/>
          <p:cNvGrpSpPr>
            <a:grpSpLocks/>
          </p:cNvGrpSpPr>
          <p:nvPr/>
        </p:nvGrpSpPr>
        <p:grpSpPr bwMode="auto">
          <a:xfrm>
            <a:off x="304800" y="2438400"/>
            <a:ext cx="8458200" cy="3810000"/>
            <a:chOff x="480" y="1680"/>
            <a:chExt cx="4656" cy="2208"/>
          </a:xfrm>
        </p:grpSpPr>
        <p:sp>
          <p:nvSpPr>
            <p:cNvPr id="128080" name="Line 4"/>
            <p:cNvSpPr>
              <a:spLocks noChangeShapeType="1"/>
            </p:cNvSpPr>
            <p:nvPr/>
          </p:nvSpPr>
          <p:spPr bwMode="auto">
            <a:xfrm>
              <a:off x="480" y="1680"/>
              <a:ext cx="4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81" name="Line 5"/>
            <p:cNvSpPr>
              <a:spLocks noChangeShapeType="1"/>
            </p:cNvSpPr>
            <p:nvPr/>
          </p:nvSpPr>
          <p:spPr bwMode="auto">
            <a:xfrm>
              <a:off x="480" y="3888"/>
              <a:ext cx="4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82" name="Line 6"/>
            <p:cNvSpPr>
              <a:spLocks noChangeShapeType="1"/>
            </p:cNvSpPr>
            <p:nvPr/>
          </p:nvSpPr>
          <p:spPr bwMode="auto">
            <a:xfrm>
              <a:off x="480" y="1680"/>
              <a:ext cx="0" cy="2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83" name="Line 7"/>
            <p:cNvSpPr>
              <a:spLocks noChangeShapeType="1"/>
            </p:cNvSpPr>
            <p:nvPr/>
          </p:nvSpPr>
          <p:spPr bwMode="auto">
            <a:xfrm>
              <a:off x="5136" y="1680"/>
              <a:ext cx="0" cy="2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84" name="Line 8"/>
            <p:cNvSpPr>
              <a:spLocks noChangeShapeType="1"/>
            </p:cNvSpPr>
            <p:nvPr/>
          </p:nvSpPr>
          <p:spPr bwMode="auto">
            <a:xfrm>
              <a:off x="2832" y="1680"/>
              <a:ext cx="0" cy="2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85" name="Line 9"/>
            <p:cNvSpPr>
              <a:spLocks noChangeShapeType="1"/>
            </p:cNvSpPr>
            <p:nvPr/>
          </p:nvSpPr>
          <p:spPr bwMode="auto">
            <a:xfrm>
              <a:off x="480" y="2784"/>
              <a:ext cx="4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 name="Group 146"/>
          <p:cNvGrpSpPr>
            <a:grpSpLocks/>
          </p:cNvGrpSpPr>
          <p:nvPr/>
        </p:nvGrpSpPr>
        <p:grpSpPr bwMode="auto">
          <a:xfrm>
            <a:off x="2971800" y="2498727"/>
            <a:ext cx="1447800" cy="750888"/>
            <a:chOff x="1872" y="1574"/>
            <a:chExt cx="912" cy="473"/>
          </a:xfrm>
        </p:grpSpPr>
        <p:grpSp>
          <p:nvGrpSpPr>
            <p:cNvPr id="128068" name="Group 145"/>
            <p:cNvGrpSpPr>
              <a:grpSpLocks/>
            </p:cNvGrpSpPr>
            <p:nvPr/>
          </p:nvGrpSpPr>
          <p:grpSpPr bwMode="auto">
            <a:xfrm>
              <a:off x="1872" y="1574"/>
              <a:ext cx="912" cy="271"/>
              <a:chOff x="1872" y="1574"/>
              <a:chExt cx="912" cy="271"/>
            </a:xfrm>
          </p:grpSpPr>
          <p:sp>
            <p:nvSpPr>
              <p:cNvPr id="128074" name="Line 38"/>
              <p:cNvSpPr>
                <a:spLocks noChangeShapeType="1"/>
              </p:cNvSpPr>
              <p:nvPr/>
            </p:nvSpPr>
            <p:spPr bwMode="auto">
              <a:xfrm>
                <a:off x="2256" y="17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28075" name="Group 140"/>
              <p:cNvGrpSpPr>
                <a:grpSpLocks/>
              </p:cNvGrpSpPr>
              <p:nvPr/>
            </p:nvGrpSpPr>
            <p:grpSpPr bwMode="auto">
              <a:xfrm>
                <a:off x="1872" y="1574"/>
                <a:ext cx="912" cy="271"/>
                <a:chOff x="1872" y="1574"/>
                <a:chExt cx="912" cy="271"/>
              </a:xfrm>
            </p:grpSpPr>
            <p:grpSp>
              <p:nvGrpSpPr>
                <p:cNvPr id="128076" name="Group 132"/>
                <p:cNvGrpSpPr>
                  <a:grpSpLocks/>
                </p:cNvGrpSpPr>
                <p:nvPr/>
              </p:nvGrpSpPr>
              <p:grpSpPr bwMode="auto">
                <a:xfrm>
                  <a:off x="1872" y="1574"/>
                  <a:ext cx="768" cy="271"/>
                  <a:chOff x="1968" y="1574"/>
                  <a:chExt cx="768" cy="271"/>
                </a:xfrm>
              </p:grpSpPr>
              <p:sp>
                <p:nvSpPr>
                  <p:cNvPr id="128078" name="Text Box 36"/>
                  <p:cNvSpPr txBox="1">
                    <a:spLocks noChangeArrowheads="1"/>
                  </p:cNvSpPr>
                  <p:nvPr/>
                </p:nvSpPr>
                <p:spPr bwMode="auto">
                  <a:xfrm>
                    <a:off x="1968" y="1584"/>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 </a:t>
                    </a:r>
                  </a:p>
                </p:txBody>
              </p:sp>
              <p:sp>
                <p:nvSpPr>
                  <p:cNvPr id="128079" name="Text Box 37"/>
                  <p:cNvSpPr txBox="1">
                    <a:spLocks noChangeArrowheads="1"/>
                  </p:cNvSpPr>
                  <p:nvPr/>
                </p:nvSpPr>
                <p:spPr bwMode="auto">
                  <a:xfrm>
                    <a:off x="2304" y="1574"/>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&gt;</a:t>
                    </a:r>
                  </a:p>
                </p:txBody>
              </p:sp>
            </p:grpSp>
            <p:sp>
              <p:nvSpPr>
                <p:cNvPr id="128077" name="Text Box 39"/>
                <p:cNvSpPr txBox="1">
                  <a:spLocks noChangeArrowheads="1"/>
                </p:cNvSpPr>
                <p:nvPr/>
              </p:nvSpPr>
              <p:spPr bwMode="auto">
                <a:xfrm>
                  <a:off x="2352" y="1612"/>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1.67</a:t>
                  </a:r>
                </a:p>
              </p:txBody>
            </p:sp>
          </p:grpSp>
        </p:grpSp>
        <p:grpSp>
          <p:nvGrpSpPr>
            <p:cNvPr id="128069" name="Group 141"/>
            <p:cNvGrpSpPr>
              <a:grpSpLocks/>
            </p:cNvGrpSpPr>
            <p:nvPr/>
          </p:nvGrpSpPr>
          <p:grpSpPr bwMode="auto">
            <a:xfrm>
              <a:off x="1872" y="1776"/>
              <a:ext cx="912" cy="271"/>
              <a:chOff x="1872" y="1776"/>
              <a:chExt cx="912" cy="271"/>
            </a:xfrm>
          </p:grpSpPr>
          <p:sp>
            <p:nvSpPr>
              <p:cNvPr id="128070" name="Text Box 42"/>
              <p:cNvSpPr txBox="1">
                <a:spLocks noChangeArrowheads="1"/>
              </p:cNvSpPr>
              <p:nvPr/>
            </p:nvSpPr>
            <p:spPr bwMode="auto">
              <a:xfrm>
                <a:off x="1872" y="1776"/>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Cpk  </a:t>
                </a:r>
              </a:p>
            </p:txBody>
          </p:sp>
          <p:sp>
            <p:nvSpPr>
              <p:cNvPr id="128071" name="Text Box 43"/>
              <p:cNvSpPr txBox="1">
                <a:spLocks noChangeArrowheads="1"/>
              </p:cNvSpPr>
              <p:nvPr/>
            </p:nvSpPr>
            <p:spPr bwMode="auto">
              <a:xfrm>
                <a:off x="2208" y="1776"/>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&gt;</a:t>
                </a:r>
              </a:p>
            </p:txBody>
          </p:sp>
          <p:sp>
            <p:nvSpPr>
              <p:cNvPr id="128072" name="Line 44"/>
              <p:cNvSpPr>
                <a:spLocks noChangeShapeType="1"/>
              </p:cNvSpPr>
              <p:nvPr/>
            </p:nvSpPr>
            <p:spPr bwMode="auto">
              <a:xfrm>
                <a:off x="2256"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73" name="Text Box 45"/>
              <p:cNvSpPr txBox="1">
                <a:spLocks noChangeArrowheads="1"/>
              </p:cNvSpPr>
              <p:nvPr/>
            </p:nvSpPr>
            <p:spPr bwMode="auto">
              <a:xfrm>
                <a:off x="2352" y="1804"/>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1.67</a:t>
                </a:r>
              </a:p>
            </p:txBody>
          </p:sp>
        </p:grpSp>
      </p:grpSp>
      <p:sp>
        <p:nvSpPr>
          <p:cNvPr id="265265" name="Text Box 49"/>
          <p:cNvSpPr txBox="1">
            <a:spLocks noChangeArrowheads="1"/>
          </p:cNvSpPr>
          <p:nvPr/>
        </p:nvSpPr>
        <p:spPr bwMode="auto">
          <a:xfrm>
            <a:off x="2971800" y="3352801"/>
            <a:ext cx="12192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solidFill>
                  <a:srgbClr val="A50021"/>
                </a:solidFill>
              </a:rPr>
              <a:t>Capable, Centered</a:t>
            </a:r>
          </a:p>
        </p:txBody>
      </p:sp>
      <p:grpSp>
        <p:nvGrpSpPr>
          <p:cNvPr id="8" name="Group 139"/>
          <p:cNvGrpSpPr>
            <a:grpSpLocks/>
          </p:cNvGrpSpPr>
          <p:nvPr/>
        </p:nvGrpSpPr>
        <p:grpSpPr bwMode="auto">
          <a:xfrm>
            <a:off x="685800" y="2514601"/>
            <a:ext cx="2133600" cy="1819276"/>
            <a:chOff x="432" y="1584"/>
            <a:chExt cx="1344" cy="1146"/>
          </a:xfrm>
        </p:grpSpPr>
        <p:sp>
          <p:nvSpPr>
            <p:cNvPr id="128061" name="Line 17"/>
            <p:cNvSpPr>
              <a:spLocks noChangeShapeType="1"/>
            </p:cNvSpPr>
            <p:nvPr/>
          </p:nvSpPr>
          <p:spPr bwMode="auto">
            <a:xfrm flipV="1">
              <a:off x="1093" y="1584"/>
              <a:ext cx="0" cy="960"/>
            </a:xfrm>
            <a:prstGeom prst="line">
              <a:avLst/>
            </a:prstGeom>
            <a:noFill/>
            <a:ln w="254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62" name="Line 18"/>
            <p:cNvSpPr>
              <a:spLocks noChangeShapeType="1"/>
            </p:cNvSpPr>
            <p:nvPr/>
          </p:nvSpPr>
          <p:spPr bwMode="auto">
            <a:xfrm>
              <a:off x="432" y="2544"/>
              <a:ext cx="1296" cy="0"/>
            </a:xfrm>
            <a:prstGeom prst="line">
              <a:avLst/>
            </a:prstGeom>
            <a:noFill/>
            <a:ln w="9525">
              <a:solidFill>
                <a:srgbClr val="002163"/>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63" name="Line 19"/>
            <p:cNvSpPr>
              <a:spLocks noChangeShapeType="1"/>
            </p:cNvSpPr>
            <p:nvPr/>
          </p:nvSpPr>
          <p:spPr bwMode="auto">
            <a:xfrm>
              <a:off x="1548" y="1933"/>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64" name="Freeform 23"/>
            <p:cNvSpPr>
              <a:spLocks/>
            </p:cNvSpPr>
            <p:nvPr/>
          </p:nvSpPr>
          <p:spPr bwMode="auto">
            <a:xfrm>
              <a:off x="780" y="1693"/>
              <a:ext cx="624" cy="813"/>
            </a:xfrm>
            <a:custGeom>
              <a:avLst/>
              <a:gdLst>
                <a:gd name="T0" fmla="*/ 8 w 4181"/>
                <a:gd name="T1" fmla="*/ 813 h 1627"/>
                <a:gd name="T2" fmla="*/ 23 w 4181"/>
                <a:gd name="T3" fmla="*/ 813 h 1627"/>
                <a:gd name="T4" fmla="*/ 38 w 4181"/>
                <a:gd name="T5" fmla="*/ 813 h 1627"/>
                <a:gd name="T6" fmla="*/ 54 w 4181"/>
                <a:gd name="T7" fmla="*/ 813 h 1627"/>
                <a:gd name="T8" fmla="*/ 69 w 4181"/>
                <a:gd name="T9" fmla="*/ 809 h 1627"/>
                <a:gd name="T10" fmla="*/ 84 w 4181"/>
                <a:gd name="T11" fmla="*/ 804 h 1627"/>
                <a:gd name="T12" fmla="*/ 102 w 4181"/>
                <a:gd name="T13" fmla="*/ 793 h 1627"/>
                <a:gd name="T14" fmla="*/ 117 w 4181"/>
                <a:gd name="T15" fmla="*/ 778 h 1627"/>
                <a:gd name="T16" fmla="*/ 133 w 4181"/>
                <a:gd name="T17" fmla="*/ 759 h 1627"/>
                <a:gd name="T18" fmla="*/ 148 w 4181"/>
                <a:gd name="T19" fmla="*/ 724 h 1627"/>
                <a:gd name="T20" fmla="*/ 163 w 4181"/>
                <a:gd name="T21" fmla="*/ 679 h 1627"/>
                <a:gd name="T22" fmla="*/ 178 w 4181"/>
                <a:gd name="T23" fmla="*/ 625 h 1627"/>
                <a:gd name="T24" fmla="*/ 194 w 4181"/>
                <a:gd name="T25" fmla="*/ 550 h 1627"/>
                <a:gd name="T26" fmla="*/ 212 w 4181"/>
                <a:gd name="T27" fmla="*/ 466 h 1627"/>
                <a:gd name="T28" fmla="*/ 227 w 4181"/>
                <a:gd name="T29" fmla="*/ 372 h 1627"/>
                <a:gd name="T30" fmla="*/ 242 w 4181"/>
                <a:gd name="T31" fmla="*/ 273 h 1627"/>
                <a:gd name="T32" fmla="*/ 257 w 4181"/>
                <a:gd name="T33" fmla="*/ 178 h 1627"/>
                <a:gd name="T34" fmla="*/ 273 w 4181"/>
                <a:gd name="T35" fmla="*/ 99 h 1627"/>
                <a:gd name="T36" fmla="*/ 288 w 4181"/>
                <a:gd name="T37" fmla="*/ 35 h 1627"/>
                <a:gd name="T38" fmla="*/ 303 w 4181"/>
                <a:gd name="T39" fmla="*/ 5 h 1627"/>
                <a:gd name="T40" fmla="*/ 321 w 4181"/>
                <a:gd name="T41" fmla="*/ 5 h 1627"/>
                <a:gd name="T42" fmla="*/ 336 w 4181"/>
                <a:gd name="T43" fmla="*/ 35 h 1627"/>
                <a:gd name="T44" fmla="*/ 351 w 4181"/>
                <a:gd name="T45" fmla="*/ 99 h 1627"/>
                <a:gd name="T46" fmla="*/ 367 w 4181"/>
                <a:gd name="T47" fmla="*/ 178 h 1627"/>
                <a:gd name="T48" fmla="*/ 382 w 4181"/>
                <a:gd name="T49" fmla="*/ 273 h 1627"/>
                <a:gd name="T50" fmla="*/ 397 w 4181"/>
                <a:gd name="T51" fmla="*/ 372 h 1627"/>
                <a:gd name="T52" fmla="*/ 413 w 4181"/>
                <a:gd name="T53" fmla="*/ 466 h 1627"/>
                <a:gd name="T54" fmla="*/ 430 w 4181"/>
                <a:gd name="T55" fmla="*/ 550 h 1627"/>
                <a:gd name="T56" fmla="*/ 446 w 4181"/>
                <a:gd name="T57" fmla="*/ 625 h 1627"/>
                <a:gd name="T58" fmla="*/ 461 w 4181"/>
                <a:gd name="T59" fmla="*/ 679 h 1627"/>
                <a:gd name="T60" fmla="*/ 476 w 4181"/>
                <a:gd name="T61" fmla="*/ 724 h 1627"/>
                <a:gd name="T62" fmla="*/ 492 w 4181"/>
                <a:gd name="T63" fmla="*/ 759 h 1627"/>
                <a:gd name="T64" fmla="*/ 507 w 4181"/>
                <a:gd name="T65" fmla="*/ 778 h 1627"/>
                <a:gd name="T66" fmla="*/ 522 w 4181"/>
                <a:gd name="T67" fmla="*/ 793 h 1627"/>
                <a:gd name="T68" fmla="*/ 540 w 4181"/>
                <a:gd name="T69" fmla="*/ 804 h 1627"/>
                <a:gd name="T70" fmla="*/ 555 w 4181"/>
                <a:gd name="T71" fmla="*/ 809 h 1627"/>
                <a:gd name="T72" fmla="*/ 571 w 4181"/>
                <a:gd name="T73" fmla="*/ 813 h 1627"/>
                <a:gd name="T74" fmla="*/ 586 w 4181"/>
                <a:gd name="T75" fmla="*/ 813 h 1627"/>
                <a:gd name="T76" fmla="*/ 601 w 4181"/>
                <a:gd name="T77" fmla="*/ 813 h 1627"/>
                <a:gd name="T78" fmla="*/ 616 w 4181"/>
                <a:gd name="T79" fmla="*/ 813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8065" name="Line 48"/>
            <p:cNvSpPr>
              <a:spLocks noChangeShapeType="1"/>
            </p:cNvSpPr>
            <p:nvPr/>
          </p:nvSpPr>
          <p:spPr bwMode="auto">
            <a:xfrm>
              <a:off x="624" y="1920"/>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66" name="Text Box 50"/>
            <p:cNvSpPr txBox="1">
              <a:spLocks noChangeArrowheads="1"/>
            </p:cNvSpPr>
            <p:nvPr/>
          </p:nvSpPr>
          <p:spPr bwMode="auto">
            <a:xfrm>
              <a:off x="480" y="25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LSL</a:t>
              </a:r>
            </a:p>
          </p:txBody>
        </p:sp>
        <p:sp>
          <p:nvSpPr>
            <p:cNvPr id="128067" name="Text Box 51"/>
            <p:cNvSpPr txBox="1">
              <a:spLocks noChangeArrowheads="1"/>
            </p:cNvSpPr>
            <p:nvPr/>
          </p:nvSpPr>
          <p:spPr bwMode="auto">
            <a:xfrm>
              <a:off x="1392" y="25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USL</a:t>
              </a:r>
            </a:p>
          </p:txBody>
        </p:sp>
      </p:grpSp>
      <p:grpSp>
        <p:nvGrpSpPr>
          <p:cNvPr id="9" name="Group 142"/>
          <p:cNvGrpSpPr>
            <a:grpSpLocks/>
          </p:cNvGrpSpPr>
          <p:nvPr/>
        </p:nvGrpSpPr>
        <p:grpSpPr bwMode="auto">
          <a:xfrm>
            <a:off x="4648200" y="2514601"/>
            <a:ext cx="2819400" cy="1819276"/>
            <a:chOff x="2928" y="1584"/>
            <a:chExt cx="1776" cy="1146"/>
          </a:xfrm>
        </p:grpSpPr>
        <p:sp>
          <p:nvSpPr>
            <p:cNvPr id="128054" name="Freeform 35"/>
            <p:cNvSpPr>
              <a:spLocks/>
            </p:cNvSpPr>
            <p:nvPr/>
          </p:nvSpPr>
          <p:spPr bwMode="auto">
            <a:xfrm>
              <a:off x="2928" y="1728"/>
              <a:ext cx="624" cy="813"/>
            </a:xfrm>
            <a:custGeom>
              <a:avLst/>
              <a:gdLst>
                <a:gd name="T0" fmla="*/ 8 w 4181"/>
                <a:gd name="T1" fmla="*/ 813 h 1627"/>
                <a:gd name="T2" fmla="*/ 23 w 4181"/>
                <a:gd name="T3" fmla="*/ 813 h 1627"/>
                <a:gd name="T4" fmla="*/ 38 w 4181"/>
                <a:gd name="T5" fmla="*/ 813 h 1627"/>
                <a:gd name="T6" fmla="*/ 54 w 4181"/>
                <a:gd name="T7" fmla="*/ 813 h 1627"/>
                <a:gd name="T8" fmla="*/ 69 w 4181"/>
                <a:gd name="T9" fmla="*/ 809 h 1627"/>
                <a:gd name="T10" fmla="*/ 84 w 4181"/>
                <a:gd name="T11" fmla="*/ 804 h 1627"/>
                <a:gd name="T12" fmla="*/ 102 w 4181"/>
                <a:gd name="T13" fmla="*/ 793 h 1627"/>
                <a:gd name="T14" fmla="*/ 117 w 4181"/>
                <a:gd name="T15" fmla="*/ 778 h 1627"/>
                <a:gd name="T16" fmla="*/ 133 w 4181"/>
                <a:gd name="T17" fmla="*/ 759 h 1627"/>
                <a:gd name="T18" fmla="*/ 148 w 4181"/>
                <a:gd name="T19" fmla="*/ 724 h 1627"/>
                <a:gd name="T20" fmla="*/ 163 w 4181"/>
                <a:gd name="T21" fmla="*/ 679 h 1627"/>
                <a:gd name="T22" fmla="*/ 178 w 4181"/>
                <a:gd name="T23" fmla="*/ 625 h 1627"/>
                <a:gd name="T24" fmla="*/ 194 w 4181"/>
                <a:gd name="T25" fmla="*/ 550 h 1627"/>
                <a:gd name="T26" fmla="*/ 212 w 4181"/>
                <a:gd name="T27" fmla="*/ 466 h 1627"/>
                <a:gd name="T28" fmla="*/ 227 w 4181"/>
                <a:gd name="T29" fmla="*/ 372 h 1627"/>
                <a:gd name="T30" fmla="*/ 242 w 4181"/>
                <a:gd name="T31" fmla="*/ 273 h 1627"/>
                <a:gd name="T32" fmla="*/ 257 w 4181"/>
                <a:gd name="T33" fmla="*/ 178 h 1627"/>
                <a:gd name="T34" fmla="*/ 273 w 4181"/>
                <a:gd name="T35" fmla="*/ 99 h 1627"/>
                <a:gd name="T36" fmla="*/ 288 w 4181"/>
                <a:gd name="T37" fmla="*/ 35 h 1627"/>
                <a:gd name="T38" fmla="*/ 303 w 4181"/>
                <a:gd name="T39" fmla="*/ 5 h 1627"/>
                <a:gd name="T40" fmla="*/ 321 w 4181"/>
                <a:gd name="T41" fmla="*/ 5 h 1627"/>
                <a:gd name="T42" fmla="*/ 336 w 4181"/>
                <a:gd name="T43" fmla="*/ 35 h 1627"/>
                <a:gd name="T44" fmla="*/ 351 w 4181"/>
                <a:gd name="T45" fmla="*/ 99 h 1627"/>
                <a:gd name="T46" fmla="*/ 367 w 4181"/>
                <a:gd name="T47" fmla="*/ 178 h 1627"/>
                <a:gd name="T48" fmla="*/ 382 w 4181"/>
                <a:gd name="T49" fmla="*/ 273 h 1627"/>
                <a:gd name="T50" fmla="*/ 397 w 4181"/>
                <a:gd name="T51" fmla="*/ 372 h 1627"/>
                <a:gd name="T52" fmla="*/ 413 w 4181"/>
                <a:gd name="T53" fmla="*/ 466 h 1627"/>
                <a:gd name="T54" fmla="*/ 430 w 4181"/>
                <a:gd name="T55" fmla="*/ 550 h 1627"/>
                <a:gd name="T56" fmla="*/ 446 w 4181"/>
                <a:gd name="T57" fmla="*/ 625 h 1627"/>
                <a:gd name="T58" fmla="*/ 461 w 4181"/>
                <a:gd name="T59" fmla="*/ 679 h 1627"/>
                <a:gd name="T60" fmla="*/ 476 w 4181"/>
                <a:gd name="T61" fmla="*/ 724 h 1627"/>
                <a:gd name="T62" fmla="*/ 492 w 4181"/>
                <a:gd name="T63" fmla="*/ 759 h 1627"/>
                <a:gd name="T64" fmla="*/ 507 w 4181"/>
                <a:gd name="T65" fmla="*/ 778 h 1627"/>
                <a:gd name="T66" fmla="*/ 522 w 4181"/>
                <a:gd name="T67" fmla="*/ 793 h 1627"/>
                <a:gd name="T68" fmla="*/ 540 w 4181"/>
                <a:gd name="T69" fmla="*/ 804 h 1627"/>
                <a:gd name="T70" fmla="*/ 555 w 4181"/>
                <a:gd name="T71" fmla="*/ 809 h 1627"/>
                <a:gd name="T72" fmla="*/ 571 w 4181"/>
                <a:gd name="T73" fmla="*/ 813 h 1627"/>
                <a:gd name="T74" fmla="*/ 586 w 4181"/>
                <a:gd name="T75" fmla="*/ 813 h 1627"/>
                <a:gd name="T76" fmla="*/ 601 w 4181"/>
                <a:gd name="T77" fmla="*/ 813 h 1627"/>
                <a:gd name="T78" fmla="*/ 616 w 4181"/>
                <a:gd name="T79" fmla="*/ 813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8055" name="Line 52"/>
            <p:cNvSpPr>
              <a:spLocks noChangeShapeType="1"/>
            </p:cNvSpPr>
            <p:nvPr/>
          </p:nvSpPr>
          <p:spPr bwMode="auto">
            <a:xfrm flipV="1">
              <a:off x="4069" y="1584"/>
              <a:ext cx="0" cy="960"/>
            </a:xfrm>
            <a:prstGeom prst="line">
              <a:avLst/>
            </a:prstGeom>
            <a:noFill/>
            <a:ln w="254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56" name="Line 53"/>
            <p:cNvSpPr>
              <a:spLocks noChangeShapeType="1"/>
            </p:cNvSpPr>
            <p:nvPr/>
          </p:nvSpPr>
          <p:spPr bwMode="auto">
            <a:xfrm>
              <a:off x="3408" y="2544"/>
              <a:ext cx="1296" cy="0"/>
            </a:xfrm>
            <a:prstGeom prst="line">
              <a:avLst/>
            </a:prstGeom>
            <a:noFill/>
            <a:ln w="9525">
              <a:solidFill>
                <a:srgbClr val="002163"/>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57" name="Line 54"/>
            <p:cNvSpPr>
              <a:spLocks noChangeShapeType="1"/>
            </p:cNvSpPr>
            <p:nvPr/>
          </p:nvSpPr>
          <p:spPr bwMode="auto">
            <a:xfrm>
              <a:off x="4524" y="1933"/>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58" name="Line 55"/>
            <p:cNvSpPr>
              <a:spLocks noChangeShapeType="1"/>
            </p:cNvSpPr>
            <p:nvPr/>
          </p:nvSpPr>
          <p:spPr bwMode="auto">
            <a:xfrm>
              <a:off x="3600" y="1920"/>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59" name="Text Box 56"/>
            <p:cNvSpPr txBox="1">
              <a:spLocks noChangeArrowheads="1"/>
            </p:cNvSpPr>
            <p:nvPr/>
          </p:nvSpPr>
          <p:spPr bwMode="auto">
            <a:xfrm>
              <a:off x="3312" y="25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LSL</a:t>
              </a:r>
            </a:p>
          </p:txBody>
        </p:sp>
        <p:sp>
          <p:nvSpPr>
            <p:cNvPr id="128060" name="Text Box 57"/>
            <p:cNvSpPr txBox="1">
              <a:spLocks noChangeArrowheads="1"/>
            </p:cNvSpPr>
            <p:nvPr/>
          </p:nvSpPr>
          <p:spPr bwMode="auto">
            <a:xfrm>
              <a:off x="4224" y="25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USL</a:t>
              </a:r>
            </a:p>
          </p:txBody>
        </p:sp>
      </p:grpSp>
      <p:sp>
        <p:nvSpPr>
          <p:cNvPr id="265274" name="Text Box 58"/>
          <p:cNvSpPr txBox="1">
            <a:spLocks noChangeArrowheads="1"/>
          </p:cNvSpPr>
          <p:nvPr/>
        </p:nvSpPr>
        <p:spPr bwMode="auto">
          <a:xfrm>
            <a:off x="7315200" y="3305176"/>
            <a:ext cx="14478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solidFill>
                  <a:srgbClr val="A50021"/>
                </a:solidFill>
              </a:rPr>
              <a:t>Capable,   Not Centered</a:t>
            </a:r>
          </a:p>
        </p:txBody>
      </p:sp>
      <p:sp>
        <p:nvSpPr>
          <p:cNvPr id="265305" name="Text Box 89"/>
          <p:cNvSpPr txBox="1">
            <a:spLocks noChangeArrowheads="1"/>
          </p:cNvSpPr>
          <p:nvPr/>
        </p:nvSpPr>
        <p:spPr bwMode="auto">
          <a:xfrm>
            <a:off x="2971800" y="5257801"/>
            <a:ext cx="14478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solidFill>
                  <a:srgbClr val="A50021"/>
                </a:solidFill>
              </a:rPr>
              <a:t>Not Capable, Centered</a:t>
            </a:r>
          </a:p>
        </p:txBody>
      </p:sp>
      <p:sp>
        <p:nvSpPr>
          <p:cNvPr id="265306" name="Text Box 90"/>
          <p:cNvSpPr txBox="1">
            <a:spLocks noChangeArrowheads="1"/>
          </p:cNvSpPr>
          <p:nvPr/>
        </p:nvSpPr>
        <p:spPr bwMode="auto">
          <a:xfrm>
            <a:off x="7239000" y="5210176"/>
            <a:ext cx="14478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solidFill>
                  <a:srgbClr val="A50021"/>
                </a:solidFill>
              </a:rPr>
              <a:t>Not Capable, Not Centered</a:t>
            </a:r>
          </a:p>
        </p:txBody>
      </p:sp>
      <p:grpSp>
        <p:nvGrpSpPr>
          <p:cNvPr id="10" name="Group 143"/>
          <p:cNvGrpSpPr>
            <a:grpSpLocks/>
          </p:cNvGrpSpPr>
          <p:nvPr/>
        </p:nvGrpSpPr>
        <p:grpSpPr bwMode="auto">
          <a:xfrm>
            <a:off x="609600" y="4398966"/>
            <a:ext cx="2286000" cy="1839913"/>
            <a:chOff x="384" y="2771"/>
            <a:chExt cx="1440" cy="1159"/>
          </a:xfrm>
        </p:grpSpPr>
        <p:sp>
          <p:nvSpPr>
            <p:cNvPr id="128047" name="Freeform 11"/>
            <p:cNvSpPr>
              <a:spLocks/>
            </p:cNvSpPr>
            <p:nvPr/>
          </p:nvSpPr>
          <p:spPr bwMode="auto">
            <a:xfrm>
              <a:off x="384" y="2883"/>
              <a:ext cx="1440" cy="813"/>
            </a:xfrm>
            <a:custGeom>
              <a:avLst/>
              <a:gdLst>
                <a:gd name="T0" fmla="*/ 18 w 4181"/>
                <a:gd name="T1" fmla="*/ 813 h 1627"/>
                <a:gd name="T2" fmla="*/ 53 w 4181"/>
                <a:gd name="T3" fmla="*/ 813 h 1627"/>
                <a:gd name="T4" fmla="*/ 89 w 4181"/>
                <a:gd name="T5" fmla="*/ 813 h 1627"/>
                <a:gd name="T6" fmla="*/ 124 w 4181"/>
                <a:gd name="T7" fmla="*/ 813 h 1627"/>
                <a:gd name="T8" fmla="*/ 159 w 4181"/>
                <a:gd name="T9" fmla="*/ 809 h 1627"/>
                <a:gd name="T10" fmla="*/ 194 w 4181"/>
                <a:gd name="T11" fmla="*/ 804 h 1627"/>
                <a:gd name="T12" fmla="*/ 235 w 4181"/>
                <a:gd name="T13" fmla="*/ 793 h 1627"/>
                <a:gd name="T14" fmla="*/ 271 w 4181"/>
                <a:gd name="T15" fmla="*/ 778 h 1627"/>
                <a:gd name="T16" fmla="*/ 306 w 4181"/>
                <a:gd name="T17" fmla="*/ 759 h 1627"/>
                <a:gd name="T18" fmla="*/ 341 w 4181"/>
                <a:gd name="T19" fmla="*/ 724 h 1627"/>
                <a:gd name="T20" fmla="*/ 376 w 4181"/>
                <a:gd name="T21" fmla="*/ 679 h 1627"/>
                <a:gd name="T22" fmla="*/ 412 w 4181"/>
                <a:gd name="T23" fmla="*/ 625 h 1627"/>
                <a:gd name="T24" fmla="*/ 447 w 4181"/>
                <a:gd name="T25" fmla="*/ 550 h 1627"/>
                <a:gd name="T26" fmla="*/ 488 w 4181"/>
                <a:gd name="T27" fmla="*/ 466 h 1627"/>
                <a:gd name="T28" fmla="*/ 524 w 4181"/>
                <a:gd name="T29" fmla="*/ 372 h 1627"/>
                <a:gd name="T30" fmla="*/ 559 w 4181"/>
                <a:gd name="T31" fmla="*/ 273 h 1627"/>
                <a:gd name="T32" fmla="*/ 594 w 4181"/>
                <a:gd name="T33" fmla="*/ 178 h 1627"/>
                <a:gd name="T34" fmla="*/ 629 w 4181"/>
                <a:gd name="T35" fmla="*/ 99 h 1627"/>
                <a:gd name="T36" fmla="*/ 664 w 4181"/>
                <a:gd name="T37" fmla="*/ 35 h 1627"/>
                <a:gd name="T38" fmla="*/ 699 w 4181"/>
                <a:gd name="T39" fmla="*/ 5 h 1627"/>
                <a:gd name="T40" fmla="*/ 741 w 4181"/>
                <a:gd name="T41" fmla="*/ 5 h 1627"/>
                <a:gd name="T42" fmla="*/ 776 w 4181"/>
                <a:gd name="T43" fmla="*/ 35 h 1627"/>
                <a:gd name="T44" fmla="*/ 811 w 4181"/>
                <a:gd name="T45" fmla="*/ 99 h 1627"/>
                <a:gd name="T46" fmla="*/ 846 w 4181"/>
                <a:gd name="T47" fmla="*/ 178 h 1627"/>
                <a:gd name="T48" fmla="*/ 881 w 4181"/>
                <a:gd name="T49" fmla="*/ 273 h 1627"/>
                <a:gd name="T50" fmla="*/ 917 w 4181"/>
                <a:gd name="T51" fmla="*/ 372 h 1627"/>
                <a:gd name="T52" fmla="*/ 952 w 4181"/>
                <a:gd name="T53" fmla="*/ 466 h 1627"/>
                <a:gd name="T54" fmla="*/ 993 w 4181"/>
                <a:gd name="T55" fmla="*/ 550 h 1627"/>
                <a:gd name="T56" fmla="*/ 1029 w 4181"/>
                <a:gd name="T57" fmla="*/ 625 h 1627"/>
                <a:gd name="T58" fmla="*/ 1064 w 4181"/>
                <a:gd name="T59" fmla="*/ 679 h 1627"/>
                <a:gd name="T60" fmla="*/ 1099 w 4181"/>
                <a:gd name="T61" fmla="*/ 724 h 1627"/>
                <a:gd name="T62" fmla="*/ 1135 w 4181"/>
                <a:gd name="T63" fmla="*/ 759 h 1627"/>
                <a:gd name="T64" fmla="*/ 1170 w 4181"/>
                <a:gd name="T65" fmla="*/ 778 h 1627"/>
                <a:gd name="T66" fmla="*/ 1205 w 4181"/>
                <a:gd name="T67" fmla="*/ 793 h 1627"/>
                <a:gd name="T68" fmla="*/ 1247 w 4181"/>
                <a:gd name="T69" fmla="*/ 804 h 1627"/>
                <a:gd name="T70" fmla="*/ 1282 w 4181"/>
                <a:gd name="T71" fmla="*/ 809 h 1627"/>
                <a:gd name="T72" fmla="*/ 1317 w 4181"/>
                <a:gd name="T73" fmla="*/ 813 h 1627"/>
                <a:gd name="T74" fmla="*/ 1352 w 4181"/>
                <a:gd name="T75" fmla="*/ 813 h 1627"/>
                <a:gd name="T76" fmla="*/ 1387 w 4181"/>
                <a:gd name="T77" fmla="*/ 813 h 1627"/>
                <a:gd name="T78" fmla="*/ 1422 w 4181"/>
                <a:gd name="T79" fmla="*/ 813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8048" name="Line 13"/>
            <p:cNvSpPr>
              <a:spLocks noChangeShapeType="1"/>
            </p:cNvSpPr>
            <p:nvPr/>
          </p:nvSpPr>
          <p:spPr bwMode="auto">
            <a:xfrm flipV="1">
              <a:off x="1116" y="2771"/>
              <a:ext cx="0" cy="960"/>
            </a:xfrm>
            <a:prstGeom prst="line">
              <a:avLst/>
            </a:prstGeom>
            <a:noFill/>
            <a:ln w="254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49" name="Text Box 91"/>
            <p:cNvSpPr txBox="1">
              <a:spLocks noChangeArrowheads="1"/>
            </p:cNvSpPr>
            <p:nvPr/>
          </p:nvSpPr>
          <p:spPr bwMode="auto">
            <a:xfrm>
              <a:off x="480" y="37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LSL</a:t>
              </a:r>
            </a:p>
          </p:txBody>
        </p:sp>
        <p:sp>
          <p:nvSpPr>
            <p:cNvPr id="128050" name="Text Box 92"/>
            <p:cNvSpPr txBox="1">
              <a:spLocks noChangeArrowheads="1"/>
            </p:cNvSpPr>
            <p:nvPr/>
          </p:nvSpPr>
          <p:spPr bwMode="auto">
            <a:xfrm>
              <a:off x="1392" y="37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USL</a:t>
              </a:r>
            </a:p>
          </p:txBody>
        </p:sp>
        <p:sp>
          <p:nvSpPr>
            <p:cNvPr id="128051" name="Line 95"/>
            <p:cNvSpPr>
              <a:spLocks noChangeShapeType="1"/>
            </p:cNvSpPr>
            <p:nvPr/>
          </p:nvSpPr>
          <p:spPr bwMode="auto">
            <a:xfrm>
              <a:off x="384" y="3744"/>
              <a:ext cx="1440" cy="0"/>
            </a:xfrm>
            <a:prstGeom prst="line">
              <a:avLst/>
            </a:prstGeom>
            <a:noFill/>
            <a:ln w="9525">
              <a:solidFill>
                <a:srgbClr val="002163"/>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52" name="Line 96"/>
            <p:cNvSpPr>
              <a:spLocks noChangeShapeType="1"/>
            </p:cNvSpPr>
            <p:nvPr/>
          </p:nvSpPr>
          <p:spPr bwMode="auto">
            <a:xfrm>
              <a:off x="1596" y="3133"/>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53" name="Line 97"/>
            <p:cNvSpPr>
              <a:spLocks noChangeShapeType="1"/>
            </p:cNvSpPr>
            <p:nvPr/>
          </p:nvSpPr>
          <p:spPr bwMode="auto">
            <a:xfrm>
              <a:off x="672" y="3120"/>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 name="Group 144"/>
          <p:cNvGrpSpPr>
            <a:grpSpLocks/>
          </p:cNvGrpSpPr>
          <p:nvPr/>
        </p:nvGrpSpPr>
        <p:grpSpPr bwMode="auto">
          <a:xfrm>
            <a:off x="4648200" y="4419601"/>
            <a:ext cx="3124200" cy="1819276"/>
            <a:chOff x="2928" y="2784"/>
            <a:chExt cx="1968" cy="1146"/>
          </a:xfrm>
        </p:grpSpPr>
        <p:sp>
          <p:nvSpPr>
            <p:cNvPr id="128040" name="Freeform 21"/>
            <p:cNvSpPr>
              <a:spLocks/>
            </p:cNvSpPr>
            <p:nvPr/>
          </p:nvSpPr>
          <p:spPr bwMode="auto">
            <a:xfrm>
              <a:off x="3456" y="2896"/>
              <a:ext cx="1440" cy="813"/>
            </a:xfrm>
            <a:custGeom>
              <a:avLst/>
              <a:gdLst>
                <a:gd name="T0" fmla="*/ 18 w 4181"/>
                <a:gd name="T1" fmla="*/ 813 h 1627"/>
                <a:gd name="T2" fmla="*/ 53 w 4181"/>
                <a:gd name="T3" fmla="*/ 813 h 1627"/>
                <a:gd name="T4" fmla="*/ 89 w 4181"/>
                <a:gd name="T5" fmla="*/ 813 h 1627"/>
                <a:gd name="T6" fmla="*/ 124 w 4181"/>
                <a:gd name="T7" fmla="*/ 813 h 1627"/>
                <a:gd name="T8" fmla="*/ 159 w 4181"/>
                <a:gd name="T9" fmla="*/ 809 h 1627"/>
                <a:gd name="T10" fmla="*/ 194 w 4181"/>
                <a:gd name="T11" fmla="*/ 804 h 1627"/>
                <a:gd name="T12" fmla="*/ 235 w 4181"/>
                <a:gd name="T13" fmla="*/ 793 h 1627"/>
                <a:gd name="T14" fmla="*/ 271 w 4181"/>
                <a:gd name="T15" fmla="*/ 778 h 1627"/>
                <a:gd name="T16" fmla="*/ 306 w 4181"/>
                <a:gd name="T17" fmla="*/ 759 h 1627"/>
                <a:gd name="T18" fmla="*/ 341 w 4181"/>
                <a:gd name="T19" fmla="*/ 724 h 1627"/>
                <a:gd name="T20" fmla="*/ 376 w 4181"/>
                <a:gd name="T21" fmla="*/ 679 h 1627"/>
                <a:gd name="T22" fmla="*/ 412 w 4181"/>
                <a:gd name="T23" fmla="*/ 625 h 1627"/>
                <a:gd name="T24" fmla="*/ 447 w 4181"/>
                <a:gd name="T25" fmla="*/ 550 h 1627"/>
                <a:gd name="T26" fmla="*/ 488 w 4181"/>
                <a:gd name="T27" fmla="*/ 466 h 1627"/>
                <a:gd name="T28" fmla="*/ 524 w 4181"/>
                <a:gd name="T29" fmla="*/ 372 h 1627"/>
                <a:gd name="T30" fmla="*/ 559 w 4181"/>
                <a:gd name="T31" fmla="*/ 273 h 1627"/>
                <a:gd name="T32" fmla="*/ 594 w 4181"/>
                <a:gd name="T33" fmla="*/ 178 h 1627"/>
                <a:gd name="T34" fmla="*/ 629 w 4181"/>
                <a:gd name="T35" fmla="*/ 99 h 1627"/>
                <a:gd name="T36" fmla="*/ 664 w 4181"/>
                <a:gd name="T37" fmla="*/ 35 h 1627"/>
                <a:gd name="T38" fmla="*/ 699 w 4181"/>
                <a:gd name="T39" fmla="*/ 5 h 1627"/>
                <a:gd name="T40" fmla="*/ 741 w 4181"/>
                <a:gd name="T41" fmla="*/ 5 h 1627"/>
                <a:gd name="T42" fmla="*/ 776 w 4181"/>
                <a:gd name="T43" fmla="*/ 35 h 1627"/>
                <a:gd name="T44" fmla="*/ 811 w 4181"/>
                <a:gd name="T45" fmla="*/ 99 h 1627"/>
                <a:gd name="T46" fmla="*/ 846 w 4181"/>
                <a:gd name="T47" fmla="*/ 178 h 1627"/>
                <a:gd name="T48" fmla="*/ 881 w 4181"/>
                <a:gd name="T49" fmla="*/ 273 h 1627"/>
                <a:gd name="T50" fmla="*/ 917 w 4181"/>
                <a:gd name="T51" fmla="*/ 372 h 1627"/>
                <a:gd name="T52" fmla="*/ 952 w 4181"/>
                <a:gd name="T53" fmla="*/ 466 h 1627"/>
                <a:gd name="T54" fmla="*/ 993 w 4181"/>
                <a:gd name="T55" fmla="*/ 550 h 1627"/>
                <a:gd name="T56" fmla="*/ 1029 w 4181"/>
                <a:gd name="T57" fmla="*/ 625 h 1627"/>
                <a:gd name="T58" fmla="*/ 1064 w 4181"/>
                <a:gd name="T59" fmla="*/ 679 h 1627"/>
                <a:gd name="T60" fmla="*/ 1099 w 4181"/>
                <a:gd name="T61" fmla="*/ 724 h 1627"/>
                <a:gd name="T62" fmla="*/ 1135 w 4181"/>
                <a:gd name="T63" fmla="*/ 759 h 1627"/>
                <a:gd name="T64" fmla="*/ 1170 w 4181"/>
                <a:gd name="T65" fmla="*/ 778 h 1627"/>
                <a:gd name="T66" fmla="*/ 1205 w 4181"/>
                <a:gd name="T67" fmla="*/ 793 h 1627"/>
                <a:gd name="T68" fmla="*/ 1247 w 4181"/>
                <a:gd name="T69" fmla="*/ 804 h 1627"/>
                <a:gd name="T70" fmla="*/ 1282 w 4181"/>
                <a:gd name="T71" fmla="*/ 809 h 1627"/>
                <a:gd name="T72" fmla="*/ 1317 w 4181"/>
                <a:gd name="T73" fmla="*/ 813 h 1627"/>
                <a:gd name="T74" fmla="*/ 1352 w 4181"/>
                <a:gd name="T75" fmla="*/ 813 h 1627"/>
                <a:gd name="T76" fmla="*/ 1387 w 4181"/>
                <a:gd name="T77" fmla="*/ 813 h 1627"/>
                <a:gd name="T78" fmla="*/ 1422 w 4181"/>
                <a:gd name="T79" fmla="*/ 813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8041" name="Line 29"/>
            <p:cNvSpPr>
              <a:spLocks noChangeShapeType="1"/>
            </p:cNvSpPr>
            <p:nvPr/>
          </p:nvSpPr>
          <p:spPr bwMode="auto">
            <a:xfrm flipV="1">
              <a:off x="3637" y="2784"/>
              <a:ext cx="0" cy="960"/>
            </a:xfrm>
            <a:prstGeom prst="line">
              <a:avLst/>
            </a:prstGeom>
            <a:noFill/>
            <a:ln w="25400">
              <a:solidFill>
                <a:srgbClr val="7F7F7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8042" name="Text Box 93"/>
            <p:cNvSpPr txBox="1">
              <a:spLocks noChangeArrowheads="1"/>
            </p:cNvSpPr>
            <p:nvPr/>
          </p:nvSpPr>
          <p:spPr bwMode="auto">
            <a:xfrm>
              <a:off x="3024" y="37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LSL</a:t>
              </a:r>
            </a:p>
          </p:txBody>
        </p:sp>
        <p:sp>
          <p:nvSpPr>
            <p:cNvPr id="128043" name="Text Box 94"/>
            <p:cNvSpPr txBox="1">
              <a:spLocks noChangeArrowheads="1"/>
            </p:cNvSpPr>
            <p:nvPr/>
          </p:nvSpPr>
          <p:spPr bwMode="auto">
            <a:xfrm>
              <a:off x="3936" y="3744"/>
              <a:ext cx="38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a:t>USL</a:t>
              </a:r>
            </a:p>
          </p:txBody>
        </p:sp>
        <p:sp>
          <p:nvSpPr>
            <p:cNvPr id="128044" name="Line 98"/>
            <p:cNvSpPr>
              <a:spLocks noChangeShapeType="1"/>
            </p:cNvSpPr>
            <p:nvPr/>
          </p:nvSpPr>
          <p:spPr bwMode="auto">
            <a:xfrm>
              <a:off x="4092" y="3146"/>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45" name="Line 99"/>
            <p:cNvSpPr>
              <a:spLocks noChangeShapeType="1"/>
            </p:cNvSpPr>
            <p:nvPr/>
          </p:nvSpPr>
          <p:spPr bwMode="auto">
            <a:xfrm>
              <a:off x="3168" y="3133"/>
              <a:ext cx="1" cy="6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46" name="Line 100"/>
            <p:cNvSpPr>
              <a:spLocks noChangeShapeType="1"/>
            </p:cNvSpPr>
            <p:nvPr/>
          </p:nvSpPr>
          <p:spPr bwMode="auto">
            <a:xfrm>
              <a:off x="2928" y="3757"/>
              <a:ext cx="1440" cy="0"/>
            </a:xfrm>
            <a:prstGeom prst="line">
              <a:avLst/>
            </a:prstGeom>
            <a:noFill/>
            <a:ln w="9525">
              <a:solidFill>
                <a:srgbClr val="002163"/>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2" name="Group 118"/>
          <p:cNvGrpSpPr>
            <a:grpSpLocks/>
          </p:cNvGrpSpPr>
          <p:nvPr/>
        </p:nvGrpSpPr>
        <p:grpSpPr bwMode="auto">
          <a:xfrm>
            <a:off x="3124200" y="4419607"/>
            <a:ext cx="1447800" cy="430213"/>
            <a:chOff x="2064" y="2784"/>
            <a:chExt cx="912" cy="271"/>
          </a:xfrm>
        </p:grpSpPr>
        <p:sp>
          <p:nvSpPr>
            <p:cNvPr id="128037" name="Text Box 107"/>
            <p:cNvSpPr txBox="1">
              <a:spLocks noChangeArrowheads="1"/>
            </p:cNvSpPr>
            <p:nvPr/>
          </p:nvSpPr>
          <p:spPr bwMode="auto">
            <a:xfrm>
              <a:off x="2064" y="2784"/>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  </a:t>
              </a:r>
            </a:p>
          </p:txBody>
        </p:sp>
        <p:sp>
          <p:nvSpPr>
            <p:cNvPr id="128038" name="Text Box 108"/>
            <p:cNvSpPr txBox="1">
              <a:spLocks noChangeArrowheads="1"/>
            </p:cNvSpPr>
            <p:nvPr/>
          </p:nvSpPr>
          <p:spPr bwMode="auto">
            <a:xfrm>
              <a:off x="2400" y="2784"/>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&lt;</a:t>
              </a:r>
            </a:p>
          </p:txBody>
        </p:sp>
        <p:sp>
          <p:nvSpPr>
            <p:cNvPr id="128039" name="Text Box 109"/>
            <p:cNvSpPr txBox="1">
              <a:spLocks noChangeArrowheads="1"/>
            </p:cNvSpPr>
            <p:nvPr/>
          </p:nvSpPr>
          <p:spPr bwMode="auto">
            <a:xfrm>
              <a:off x="2544" y="2812"/>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1.00</a:t>
              </a:r>
            </a:p>
          </p:txBody>
        </p:sp>
      </p:grpSp>
      <p:grpSp>
        <p:nvGrpSpPr>
          <p:cNvPr id="13" name="Group 127"/>
          <p:cNvGrpSpPr>
            <a:grpSpLocks/>
          </p:cNvGrpSpPr>
          <p:nvPr/>
        </p:nvGrpSpPr>
        <p:grpSpPr bwMode="auto">
          <a:xfrm>
            <a:off x="7315200" y="4708532"/>
            <a:ext cx="1295400" cy="430213"/>
            <a:chOff x="4704" y="2966"/>
            <a:chExt cx="816" cy="271"/>
          </a:xfrm>
        </p:grpSpPr>
        <p:sp>
          <p:nvSpPr>
            <p:cNvPr id="128034" name="Text Box 115"/>
            <p:cNvSpPr txBox="1">
              <a:spLocks noChangeArrowheads="1"/>
            </p:cNvSpPr>
            <p:nvPr/>
          </p:nvSpPr>
          <p:spPr bwMode="auto">
            <a:xfrm>
              <a:off x="4704" y="2966"/>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Cpk  </a:t>
              </a:r>
            </a:p>
          </p:txBody>
        </p:sp>
        <p:sp>
          <p:nvSpPr>
            <p:cNvPr id="128035" name="Text Box 116"/>
            <p:cNvSpPr txBox="1">
              <a:spLocks noChangeArrowheads="1"/>
            </p:cNvSpPr>
            <p:nvPr/>
          </p:nvSpPr>
          <p:spPr bwMode="auto">
            <a:xfrm>
              <a:off x="5040" y="2966"/>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&lt;</a:t>
              </a:r>
            </a:p>
          </p:txBody>
        </p:sp>
        <p:sp>
          <p:nvSpPr>
            <p:cNvPr id="128036" name="Text Box 117"/>
            <p:cNvSpPr txBox="1">
              <a:spLocks noChangeArrowheads="1"/>
            </p:cNvSpPr>
            <p:nvPr/>
          </p:nvSpPr>
          <p:spPr bwMode="auto">
            <a:xfrm>
              <a:off x="5184" y="2976"/>
              <a:ext cx="33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0</a:t>
              </a:r>
            </a:p>
          </p:txBody>
        </p:sp>
      </p:grpSp>
      <p:grpSp>
        <p:nvGrpSpPr>
          <p:cNvPr id="14" name="Group 119"/>
          <p:cNvGrpSpPr>
            <a:grpSpLocks/>
          </p:cNvGrpSpPr>
          <p:nvPr/>
        </p:nvGrpSpPr>
        <p:grpSpPr bwMode="auto">
          <a:xfrm>
            <a:off x="3124200" y="4708532"/>
            <a:ext cx="1447800" cy="430213"/>
            <a:chOff x="2064" y="2784"/>
            <a:chExt cx="912" cy="271"/>
          </a:xfrm>
        </p:grpSpPr>
        <p:sp>
          <p:nvSpPr>
            <p:cNvPr id="128031" name="Text Box 120"/>
            <p:cNvSpPr txBox="1">
              <a:spLocks noChangeArrowheads="1"/>
            </p:cNvSpPr>
            <p:nvPr/>
          </p:nvSpPr>
          <p:spPr bwMode="auto">
            <a:xfrm>
              <a:off x="2064" y="2784"/>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Cpk  </a:t>
              </a:r>
            </a:p>
          </p:txBody>
        </p:sp>
        <p:sp>
          <p:nvSpPr>
            <p:cNvPr id="128032" name="Text Box 121"/>
            <p:cNvSpPr txBox="1">
              <a:spLocks noChangeArrowheads="1"/>
            </p:cNvSpPr>
            <p:nvPr/>
          </p:nvSpPr>
          <p:spPr bwMode="auto">
            <a:xfrm>
              <a:off x="2400" y="2784"/>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&lt;</a:t>
              </a:r>
            </a:p>
          </p:txBody>
        </p:sp>
        <p:sp>
          <p:nvSpPr>
            <p:cNvPr id="128033" name="Text Box 122"/>
            <p:cNvSpPr txBox="1">
              <a:spLocks noChangeArrowheads="1"/>
            </p:cNvSpPr>
            <p:nvPr/>
          </p:nvSpPr>
          <p:spPr bwMode="auto">
            <a:xfrm>
              <a:off x="2544" y="2812"/>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1.00</a:t>
              </a:r>
            </a:p>
          </p:txBody>
        </p:sp>
      </p:grpSp>
      <p:grpSp>
        <p:nvGrpSpPr>
          <p:cNvPr id="15" name="Group 123"/>
          <p:cNvGrpSpPr>
            <a:grpSpLocks/>
          </p:cNvGrpSpPr>
          <p:nvPr/>
        </p:nvGrpSpPr>
        <p:grpSpPr bwMode="auto">
          <a:xfrm>
            <a:off x="7315200" y="4419607"/>
            <a:ext cx="1447800" cy="430213"/>
            <a:chOff x="2064" y="2784"/>
            <a:chExt cx="912" cy="271"/>
          </a:xfrm>
        </p:grpSpPr>
        <p:sp>
          <p:nvSpPr>
            <p:cNvPr id="128028" name="Text Box 124"/>
            <p:cNvSpPr txBox="1">
              <a:spLocks noChangeArrowheads="1"/>
            </p:cNvSpPr>
            <p:nvPr/>
          </p:nvSpPr>
          <p:spPr bwMode="auto">
            <a:xfrm>
              <a:off x="2064" y="2784"/>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  </a:t>
              </a:r>
            </a:p>
          </p:txBody>
        </p:sp>
        <p:sp>
          <p:nvSpPr>
            <p:cNvPr id="128029" name="Text Box 125"/>
            <p:cNvSpPr txBox="1">
              <a:spLocks noChangeArrowheads="1"/>
            </p:cNvSpPr>
            <p:nvPr/>
          </p:nvSpPr>
          <p:spPr bwMode="auto">
            <a:xfrm>
              <a:off x="2400" y="2784"/>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&lt;</a:t>
              </a:r>
            </a:p>
          </p:txBody>
        </p:sp>
        <p:sp>
          <p:nvSpPr>
            <p:cNvPr id="128030" name="Text Box 126"/>
            <p:cNvSpPr txBox="1">
              <a:spLocks noChangeArrowheads="1"/>
            </p:cNvSpPr>
            <p:nvPr/>
          </p:nvSpPr>
          <p:spPr bwMode="auto">
            <a:xfrm>
              <a:off x="2544" y="2812"/>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1.00</a:t>
              </a:r>
            </a:p>
          </p:txBody>
        </p:sp>
      </p:grpSp>
      <p:grpSp>
        <p:nvGrpSpPr>
          <p:cNvPr id="16" name="Group 128"/>
          <p:cNvGrpSpPr>
            <a:grpSpLocks/>
          </p:cNvGrpSpPr>
          <p:nvPr/>
        </p:nvGrpSpPr>
        <p:grpSpPr bwMode="auto">
          <a:xfrm>
            <a:off x="7315200" y="2819407"/>
            <a:ext cx="1447800" cy="430213"/>
            <a:chOff x="2064" y="2784"/>
            <a:chExt cx="912" cy="271"/>
          </a:xfrm>
        </p:grpSpPr>
        <p:sp>
          <p:nvSpPr>
            <p:cNvPr id="128025" name="Text Box 129"/>
            <p:cNvSpPr txBox="1">
              <a:spLocks noChangeArrowheads="1"/>
            </p:cNvSpPr>
            <p:nvPr/>
          </p:nvSpPr>
          <p:spPr bwMode="auto">
            <a:xfrm>
              <a:off x="2064" y="2784"/>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Cpk  </a:t>
              </a:r>
            </a:p>
          </p:txBody>
        </p:sp>
        <p:sp>
          <p:nvSpPr>
            <p:cNvPr id="128026" name="Text Box 130"/>
            <p:cNvSpPr txBox="1">
              <a:spLocks noChangeArrowheads="1"/>
            </p:cNvSpPr>
            <p:nvPr/>
          </p:nvSpPr>
          <p:spPr bwMode="auto">
            <a:xfrm>
              <a:off x="2400" y="2784"/>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&lt;</a:t>
              </a:r>
            </a:p>
          </p:txBody>
        </p:sp>
        <p:sp>
          <p:nvSpPr>
            <p:cNvPr id="128027" name="Text Box 131"/>
            <p:cNvSpPr txBox="1">
              <a:spLocks noChangeArrowheads="1"/>
            </p:cNvSpPr>
            <p:nvPr/>
          </p:nvSpPr>
          <p:spPr bwMode="auto">
            <a:xfrm>
              <a:off x="2544" y="2812"/>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1.00</a:t>
              </a:r>
            </a:p>
          </p:txBody>
        </p:sp>
      </p:grpSp>
      <p:grpSp>
        <p:nvGrpSpPr>
          <p:cNvPr id="17" name="Group 138"/>
          <p:cNvGrpSpPr>
            <a:grpSpLocks/>
          </p:cNvGrpSpPr>
          <p:nvPr/>
        </p:nvGrpSpPr>
        <p:grpSpPr bwMode="auto">
          <a:xfrm>
            <a:off x="7315200" y="2514605"/>
            <a:ext cx="1447800" cy="430213"/>
            <a:chOff x="4704" y="1584"/>
            <a:chExt cx="912" cy="271"/>
          </a:xfrm>
        </p:grpSpPr>
        <p:grpSp>
          <p:nvGrpSpPr>
            <p:cNvPr id="128020" name="Group 133"/>
            <p:cNvGrpSpPr>
              <a:grpSpLocks/>
            </p:cNvGrpSpPr>
            <p:nvPr/>
          </p:nvGrpSpPr>
          <p:grpSpPr bwMode="auto">
            <a:xfrm>
              <a:off x="4704" y="1584"/>
              <a:ext cx="768" cy="271"/>
              <a:chOff x="1968" y="1574"/>
              <a:chExt cx="768" cy="271"/>
            </a:xfrm>
          </p:grpSpPr>
          <p:sp>
            <p:nvSpPr>
              <p:cNvPr id="128023" name="Text Box 134"/>
              <p:cNvSpPr txBox="1">
                <a:spLocks noChangeArrowheads="1"/>
              </p:cNvSpPr>
              <p:nvPr/>
            </p:nvSpPr>
            <p:spPr bwMode="auto">
              <a:xfrm>
                <a:off x="1968" y="1584"/>
                <a:ext cx="7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Cp </a:t>
                </a:r>
              </a:p>
            </p:txBody>
          </p:sp>
          <p:sp>
            <p:nvSpPr>
              <p:cNvPr id="128024" name="Text Box 135"/>
              <p:cNvSpPr txBox="1">
                <a:spLocks noChangeArrowheads="1"/>
              </p:cNvSpPr>
              <p:nvPr/>
            </p:nvSpPr>
            <p:spPr bwMode="auto">
              <a:xfrm>
                <a:off x="2304" y="1574"/>
                <a:ext cx="24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&gt;</a:t>
                </a:r>
              </a:p>
            </p:txBody>
          </p:sp>
        </p:grpSp>
        <p:sp>
          <p:nvSpPr>
            <p:cNvPr id="128021" name="Line 136"/>
            <p:cNvSpPr>
              <a:spLocks noChangeShapeType="1"/>
            </p:cNvSpPr>
            <p:nvPr/>
          </p:nvSpPr>
          <p:spPr bwMode="auto">
            <a:xfrm>
              <a:off x="5088" y="17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22" name="Text Box 137"/>
            <p:cNvSpPr txBox="1">
              <a:spLocks noChangeArrowheads="1"/>
            </p:cNvSpPr>
            <p:nvPr/>
          </p:nvSpPr>
          <p:spPr bwMode="auto">
            <a:xfrm>
              <a:off x="5184" y="1612"/>
              <a:ext cx="4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t>1.67</a:t>
              </a:r>
            </a:p>
          </p:txBody>
        </p:sp>
      </p:grpSp>
    </p:spTree>
    <p:extLst>
      <p:ext uri="{BB962C8B-B14F-4D97-AF65-F5344CB8AC3E}">
        <p14:creationId xmlns:p14="http://schemas.microsoft.com/office/powerpoint/2010/main" val="3352639777"/>
      </p:ext>
    </p:extLst>
  </p:cSld>
  <p:clrMapOvr>
    <a:masterClrMapping/>
  </p:clrMapOvr>
  <p:transition spd="med">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69900" y="14288"/>
            <a:ext cx="8216900" cy="914400"/>
          </a:xfrm>
        </p:spPr>
        <p:txBody>
          <a:bodyPr/>
          <a:lstStyle/>
          <a:p>
            <a:pPr eaLnBrk="1" hangingPunct="1"/>
            <a:r>
              <a:rPr lang="en-US" dirty="0"/>
              <a:t>Acceptance Criteria </a:t>
            </a:r>
          </a:p>
        </p:txBody>
      </p:sp>
      <p:graphicFrame>
        <p:nvGraphicFramePr>
          <p:cNvPr id="609283" name="Group 3"/>
          <p:cNvGraphicFramePr>
            <a:graphicFrameLocks noGrp="1"/>
          </p:cNvGraphicFramePr>
          <p:nvPr>
            <p:ph idx="1"/>
            <p:extLst>
              <p:ext uri="{D42A27DB-BD31-4B8C-83A1-F6EECF244321}">
                <p14:modId xmlns:p14="http://schemas.microsoft.com/office/powerpoint/2010/main" val="823499477"/>
              </p:ext>
            </p:extLst>
          </p:nvPr>
        </p:nvGraphicFramePr>
        <p:xfrm>
          <a:off x="457200" y="2161675"/>
          <a:ext cx="7772401" cy="1980822"/>
        </p:xfrm>
        <a:graphic>
          <a:graphicData uri="http://schemas.openxmlformats.org/drawingml/2006/table">
            <a:tbl>
              <a:tblPr/>
              <a:tblGrid>
                <a:gridCol w="2286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tblGrid>
              <a:tr h="403069">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endParaRPr kumimoji="0" lang="en-US" sz="1600" b="0" i="0" u="none" strike="noStrike" cap="none" normalizeH="0" baseline="0" dirty="0">
                        <a:ln>
                          <a:noFill/>
                        </a:ln>
                        <a:solidFill>
                          <a:schemeClr val="folHlink"/>
                        </a:solidFill>
                        <a:effectLst/>
                        <a:latin typeface="Verdana" pitchFamily="34" charset="0"/>
                        <a:cs typeface="Arial" charset="0"/>
                      </a:endParaRPr>
                    </a:p>
                  </a:txBody>
                  <a:tcPr marT="45733" marB="45733" horzOverflow="overflow">
                    <a:lnL w="28575"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28575"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1" i="0" u="none" strike="noStrike" cap="none" normalizeH="0" baseline="0" dirty="0">
                          <a:ln>
                            <a:noFill/>
                          </a:ln>
                          <a:solidFill>
                            <a:srgbClr val="232323"/>
                          </a:solidFill>
                          <a:effectLst/>
                          <a:latin typeface="Verdana" pitchFamily="34" charset="0"/>
                          <a:cs typeface="Arial" charset="0"/>
                        </a:rPr>
                        <a:t>Short-term</a:t>
                      </a:r>
                    </a:p>
                  </a:txBody>
                  <a:tcPr marT="45733" marB="45733"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28575"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1" i="0" u="none" strike="noStrike" cap="none" normalizeH="0" baseline="0" dirty="0">
                          <a:ln>
                            <a:noFill/>
                          </a:ln>
                          <a:solidFill>
                            <a:srgbClr val="232323"/>
                          </a:solidFill>
                          <a:effectLst/>
                          <a:latin typeface="Verdana" pitchFamily="34" charset="0"/>
                          <a:cs typeface="Arial" charset="0"/>
                        </a:rPr>
                        <a:t>Long-term</a:t>
                      </a:r>
                    </a:p>
                  </a:txBody>
                  <a:tcPr marT="45733" marB="45733"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28575"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1" i="0" u="none" strike="noStrike" cap="none" normalizeH="0" baseline="0">
                          <a:ln>
                            <a:noFill/>
                          </a:ln>
                          <a:solidFill>
                            <a:srgbClr val="232323"/>
                          </a:solidFill>
                          <a:effectLst/>
                          <a:latin typeface="Verdana" pitchFamily="34" charset="0"/>
                          <a:cs typeface="Arial" charset="0"/>
                        </a:rPr>
                        <a:t>Decision</a:t>
                      </a:r>
                    </a:p>
                  </a:txBody>
                  <a:tcPr marT="45733" marB="45733" horzOverflow="overflow">
                    <a:lnL w="12700" cap="flat" cmpd="sng" algn="ctr">
                      <a:solidFill>
                        <a:srgbClr val="002163"/>
                      </a:solidFill>
                      <a:prstDash val="sysDash"/>
                      <a:round/>
                      <a:headEnd type="none" w="med" len="med"/>
                      <a:tailEnd type="none" w="med" len="med"/>
                    </a:lnL>
                    <a:lnR w="28575" cap="flat" cmpd="sng" algn="ctr">
                      <a:solidFill>
                        <a:srgbClr val="002163"/>
                      </a:solidFill>
                      <a:prstDash val="sysDash"/>
                      <a:round/>
                      <a:headEnd type="none" w="med" len="med"/>
                      <a:tailEnd type="none" w="med" len="med"/>
                    </a:lnR>
                    <a:lnT w="28575"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847">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1" i="0" u="none" strike="noStrike" cap="none" normalizeH="0" baseline="0">
                          <a:ln>
                            <a:noFill/>
                          </a:ln>
                          <a:solidFill>
                            <a:srgbClr val="FF0000"/>
                          </a:solidFill>
                          <a:effectLst/>
                          <a:latin typeface="Verdana" pitchFamily="34" charset="0"/>
                          <a:cs typeface="Arial" charset="0"/>
                        </a:rPr>
                        <a:t>Red (Bad)</a:t>
                      </a:r>
                    </a:p>
                  </a:txBody>
                  <a:tcPr marT="45733" marB="45733" horzOverflow="overflow">
                    <a:lnL w="28575"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0" i="0" u="none" strike="noStrike" cap="none" normalizeH="0" baseline="0">
                          <a:ln>
                            <a:noFill/>
                          </a:ln>
                          <a:solidFill>
                            <a:srgbClr val="232323"/>
                          </a:solidFill>
                          <a:effectLst/>
                          <a:latin typeface="Verdana" pitchFamily="34" charset="0"/>
                          <a:cs typeface="Arial" charset="0"/>
                        </a:rPr>
                        <a:t>&lt;1.33</a:t>
                      </a:r>
                    </a:p>
                  </a:txBody>
                  <a:tcPr marT="45733" marB="45733" anchor="ctr"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0" i="0" u="none" strike="noStrike" cap="none" normalizeH="0" baseline="0" dirty="0">
                          <a:ln>
                            <a:noFill/>
                          </a:ln>
                          <a:solidFill>
                            <a:srgbClr val="232323"/>
                          </a:solidFill>
                          <a:effectLst/>
                          <a:latin typeface="Verdana" pitchFamily="34" charset="0"/>
                          <a:cs typeface="Arial" charset="0"/>
                        </a:rPr>
                        <a:t>&lt;1.00</a:t>
                      </a:r>
                    </a:p>
                  </a:txBody>
                  <a:tcPr marT="45733" marB="45733" anchor="ctr"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endParaRPr kumimoji="0" lang="en-US" sz="1600" b="0" i="0" u="none" strike="noStrike" cap="none" normalizeH="0" baseline="0">
                        <a:ln>
                          <a:noFill/>
                        </a:ln>
                        <a:solidFill>
                          <a:srgbClr val="232323"/>
                        </a:solidFill>
                        <a:effectLst/>
                        <a:latin typeface="Verdana" pitchFamily="34" charset="0"/>
                        <a:cs typeface="Arial" charset="0"/>
                      </a:endParaRPr>
                    </a:p>
                  </a:txBody>
                  <a:tcPr marT="45733" marB="45733" horzOverflow="overflow">
                    <a:lnL w="12700" cap="flat" cmpd="sng" algn="ctr">
                      <a:solidFill>
                        <a:srgbClr val="002163"/>
                      </a:solidFill>
                      <a:prstDash val="sysDash"/>
                      <a:round/>
                      <a:headEnd type="none" w="med" len="med"/>
                      <a:tailEnd type="none" w="med" len="med"/>
                    </a:lnL>
                    <a:lnR w="28575"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28575" cap="flat" cmpd="sng" algn="ctr">
                      <a:solidFill>
                        <a:srgbClr val="002163"/>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789">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1" i="0" u="none" strike="noStrike" cap="none" normalizeH="0" baseline="0" dirty="0">
                          <a:ln>
                            <a:noFill/>
                          </a:ln>
                          <a:solidFill>
                            <a:srgbClr val="FFCC00"/>
                          </a:solidFill>
                          <a:effectLst/>
                          <a:latin typeface="Verdana" pitchFamily="34" charset="0"/>
                          <a:cs typeface="Arial" charset="0"/>
                        </a:rPr>
                        <a:t>Yellow (Marginal)</a:t>
                      </a:r>
                    </a:p>
                  </a:txBody>
                  <a:tcPr marT="45733" marB="45733" horzOverflow="overflow">
                    <a:lnL w="28575"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0" i="0" u="none" strike="noStrike" cap="none" normalizeH="0" baseline="0">
                          <a:ln>
                            <a:noFill/>
                          </a:ln>
                          <a:solidFill>
                            <a:srgbClr val="232323"/>
                          </a:solidFill>
                          <a:effectLst/>
                          <a:latin typeface="Verdana" pitchFamily="34" charset="0"/>
                          <a:cs typeface="Arial" charset="0"/>
                        </a:rPr>
                        <a:t>1.33-1.67</a:t>
                      </a:r>
                    </a:p>
                  </a:txBody>
                  <a:tcPr marT="45733" marB="45733" anchor="ctr"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0" i="0" u="none" strike="noStrike" cap="none" normalizeH="0" baseline="0" dirty="0">
                          <a:ln>
                            <a:noFill/>
                          </a:ln>
                          <a:solidFill>
                            <a:srgbClr val="232323"/>
                          </a:solidFill>
                          <a:effectLst/>
                          <a:latin typeface="Verdana" pitchFamily="34" charset="0"/>
                          <a:cs typeface="Arial" charset="0"/>
                        </a:rPr>
                        <a:t>1.00-1.33</a:t>
                      </a:r>
                    </a:p>
                  </a:txBody>
                  <a:tcPr marT="45733" marB="45733" anchor="ctr"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12700" cap="flat" cmpd="sng" algn="ctr">
                      <a:solidFill>
                        <a:srgbClr val="002163"/>
                      </a:solidFill>
                      <a:prstDash val="sysDash"/>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636117">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1" i="0" u="none" strike="noStrike" cap="none" normalizeH="0" baseline="0">
                          <a:ln>
                            <a:noFill/>
                          </a:ln>
                          <a:solidFill>
                            <a:srgbClr val="009900"/>
                          </a:solidFill>
                          <a:effectLst/>
                          <a:latin typeface="Verdana" pitchFamily="34" charset="0"/>
                          <a:cs typeface="Arial" charset="0"/>
                        </a:rPr>
                        <a:t>Green (Good)</a:t>
                      </a:r>
                      <a:r>
                        <a:rPr kumimoji="0" lang="en-US" sz="1800" b="1" i="0" u="none" strike="noStrike" cap="none" normalizeH="0" baseline="0">
                          <a:ln>
                            <a:noFill/>
                          </a:ln>
                          <a:solidFill>
                            <a:srgbClr val="232323"/>
                          </a:solidFill>
                          <a:effectLst/>
                          <a:latin typeface="Verdana" pitchFamily="34" charset="0"/>
                          <a:cs typeface="Arial" charset="0"/>
                        </a:rPr>
                        <a:t>	</a:t>
                      </a:r>
                    </a:p>
                  </a:txBody>
                  <a:tcPr marT="45733" marB="45733" horzOverflow="overflow">
                    <a:lnL w="28575"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28575" cap="flat" cmpd="sng" algn="ctr">
                      <a:solidFill>
                        <a:srgbClr val="002163"/>
                      </a:solidFill>
                      <a:prstDash val="sysDash"/>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0" i="0" u="none" strike="noStrike" cap="none" normalizeH="0" baseline="0" dirty="0">
                          <a:ln>
                            <a:noFill/>
                          </a:ln>
                          <a:solidFill>
                            <a:srgbClr val="232323"/>
                          </a:solidFill>
                          <a:effectLst/>
                          <a:latin typeface="Verdana" pitchFamily="34" charset="0"/>
                          <a:cs typeface="Arial" charset="0"/>
                        </a:rPr>
                        <a:t>&gt;1.67</a:t>
                      </a:r>
                    </a:p>
                  </a:txBody>
                  <a:tcPr marT="45733" marB="45733" anchor="ctr"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28575" cap="flat" cmpd="sng" algn="ctr">
                      <a:solidFill>
                        <a:srgbClr val="002163"/>
                      </a:solidFill>
                      <a:prstDash val="sysDash"/>
                      <a:round/>
                      <a:headEnd type="none" w="med" len="med"/>
                      <a:tailEnd type="none" w="med" len="med"/>
                    </a:lnB>
                    <a:lnTlToBr>
                      <a:noFill/>
                    </a:lnTlToBr>
                    <a:lnBlToTr>
                      <a:noFill/>
                    </a:lnBlToTr>
                    <a:noFill/>
                  </a:tcPr>
                </a:tc>
                <a:tc>
                  <a:txBody>
                    <a:bodyPr/>
                    <a:lstStyle/>
                    <a:p>
                      <a:pPr marL="381000" marR="0" lvl="0" indent="-381000" algn="ctr"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600" b="0" i="0" u="none" strike="noStrike" cap="none" normalizeH="0" baseline="0" dirty="0">
                          <a:ln>
                            <a:noFill/>
                          </a:ln>
                          <a:solidFill>
                            <a:srgbClr val="232323"/>
                          </a:solidFill>
                          <a:effectLst/>
                          <a:latin typeface="Verdana" pitchFamily="34" charset="0"/>
                          <a:cs typeface="Arial" charset="0"/>
                        </a:rPr>
                        <a:t>&gt;1.33</a:t>
                      </a:r>
                    </a:p>
                  </a:txBody>
                  <a:tcPr marT="45733" marB="45733" anchor="ctr" horzOverflow="overflow">
                    <a:lnL w="12700" cap="flat" cmpd="sng" algn="ctr">
                      <a:solidFill>
                        <a:srgbClr val="002163"/>
                      </a:solidFill>
                      <a:prstDash val="sysDash"/>
                      <a:round/>
                      <a:headEnd type="none" w="med" len="med"/>
                      <a:tailEnd type="none" w="med" len="med"/>
                    </a:lnL>
                    <a:lnR w="12700" cap="flat" cmpd="sng" algn="ctr">
                      <a:solidFill>
                        <a:srgbClr val="002163"/>
                      </a:solidFill>
                      <a:prstDash val="sysDash"/>
                      <a:round/>
                      <a:headEnd type="none" w="med" len="med"/>
                      <a:tailEnd type="none" w="med" len="med"/>
                    </a:lnR>
                    <a:lnT w="12700" cap="flat" cmpd="sng" algn="ctr">
                      <a:solidFill>
                        <a:srgbClr val="002163"/>
                      </a:solidFill>
                      <a:prstDash val="sysDash"/>
                      <a:round/>
                      <a:headEnd type="none" w="med" len="med"/>
                      <a:tailEnd type="none" w="med" len="med"/>
                    </a:lnT>
                    <a:lnB w="28575" cap="flat" cmpd="sng" algn="ctr">
                      <a:solidFill>
                        <a:srgbClr val="002163"/>
                      </a:solidFill>
                      <a:prstDash val="sysDash"/>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grpSp>
        <p:nvGrpSpPr>
          <p:cNvPr id="2" name="Group 28"/>
          <p:cNvGrpSpPr>
            <a:grpSpLocks/>
          </p:cNvGrpSpPr>
          <p:nvPr/>
        </p:nvGrpSpPr>
        <p:grpSpPr bwMode="auto">
          <a:xfrm>
            <a:off x="7202488" y="2662238"/>
            <a:ext cx="322262" cy="1223962"/>
            <a:chOff x="3953" y="3072"/>
            <a:chExt cx="203" cy="771"/>
          </a:xfrm>
        </p:grpSpPr>
        <p:sp>
          <p:nvSpPr>
            <p:cNvPr id="129060" name="Rectangle 29"/>
            <p:cNvSpPr>
              <a:spLocks noChangeAspect="1" noChangeArrowheads="1"/>
            </p:cNvSpPr>
            <p:nvPr/>
          </p:nvSpPr>
          <p:spPr bwMode="auto">
            <a:xfrm rot="10800000" flipH="1">
              <a:off x="3953" y="3585"/>
              <a:ext cx="203" cy="258"/>
            </a:xfrm>
            <a:prstGeom prst="rect">
              <a:avLst/>
            </a:prstGeom>
            <a:solidFill>
              <a:srgbClr val="008000"/>
            </a:solidFill>
            <a:ln w="12700" algn="ctr">
              <a:solidFill>
                <a:schemeClr val="tx1"/>
              </a:solidFill>
              <a:miter lim="800000"/>
              <a:headEnd/>
              <a:tailEnd/>
            </a:ln>
          </p:spPr>
          <p:txBody>
            <a:bodyPr rot="10800000" wrap="none" anchor="ctr"/>
            <a:lstStyle/>
            <a:p>
              <a:pPr algn="ctr" eaLnBrk="0" hangingPunct="0"/>
              <a:endParaRPr lang="en-US" sz="900"/>
            </a:p>
          </p:txBody>
        </p:sp>
        <p:sp>
          <p:nvSpPr>
            <p:cNvPr id="129061" name="Rectangle 30"/>
            <p:cNvSpPr>
              <a:spLocks noChangeAspect="1" noChangeArrowheads="1"/>
            </p:cNvSpPr>
            <p:nvPr/>
          </p:nvSpPr>
          <p:spPr bwMode="auto">
            <a:xfrm rot="10800000" flipH="1">
              <a:off x="3953" y="3324"/>
              <a:ext cx="203" cy="257"/>
            </a:xfrm>
            <a:prstGeom prst="rect">
              <a:avLst/>
            </a:prstGeom>
            <a:solidFill>
              <a:srgbClr val="FFFF00"/>
            </a:solidFill>
            <a:ln w="12700" algn="ctr">
              <a:solidFill>
                <a:schemeClr val="tx1"/>
              </a:solidFill>
              <a:miter lim="800000"/>
              <a:headEnd/>
              <a:tailEnd/>
            </a:ln>
          </p:spPr>
          <p:txBody>
            <a:bodyPr wrap="none" anchor="ctr"/>
            <a:lstStyle/>
            <a:p>
              <a:endParaRPr lang="en-US"/>
            </a:p>
          </p:txBody>
        </p:sp>
        <p:sp>
          <p:nvSpPr>
            <p:cNvPr id="129062" name="Rectangle 31"/>
            <p:cNvSpPr>
              <a:spLocks noChangeAspect="1" noChangeArrowheads="1"/>
            </p:cNvSpPr>
            <p:nvPr/>
          </p:nvSpPr>
          <p:spPr bwMode="auto">
            <a:xfrm rot="10800000" flipH="1">
              <a:off x="3953" y="3072"/>
              <a:ext cx="203" cy="258"/>
            </a:xfrm>
            <a:prstGeom prst="rect">
              <a:avLst/>
            </a:prstGeom>
            <a:solidFill>
              <a:srgbClr val="FF0000"/>
            </a:solidFill>
            <a:ln w="12700" algn="ctr">
              <a:solidFill>
                <a:schemeClr val="tx1"/>
              </a:solidFill>
              <a:miter lim="800000"/>
              <a:headEnd/>
              <a:tailEnd/>
            </a:ln>
          </p:spPr>
          <p:txBody>
            <a:bodyPr wrap="none" anchor="ctr"/>
            <a:lstStyle/>
            <a:p>
              <a:endParaRPr lang="en-US"/>
            </a:p>
          </p:txBody>
        </p:sp>
      </p:grpSp>
      <p:sp>
        <p:nvSpPr>
          <p:cNvPr id="129053" name="Text Box 32"/>
          <p:cNvSpPr txBox="1">
            <a:spLocks noChangeArrowheads="1"/>
          </p:cNvSpPr>
          <p:nvPr/>
        </p:nvSpPr>
        <p:spPr bwMode="auto">
          <a:xfrm>
            <a:off x="838200" y="1385889"/>
            <a:ext cx="72390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i="1" dirty="0">
                <a:solidFill>
                  <a:srgbClr val="A50021"/>
                </a:solidFill>
              </a:rPr>
              <a:t>Acceptance criteria for critical vs. non-critical characteristics</a:t>
            </a:r>
          </a:p>
        </p:txBody>
      </p:sp>
      <p:sp>
        <p:nvSpPr>
          <p:cNvPr id="609314" name="AutoShape 34"/>
          <p:cNvSpPr>
            <a:spLocks noChangeArrowheads="1"/>
          </p:cNvSpPr>
          <p:nvPr/>
        </p:nvSpPr>
        <p:spPr bwMode="gray">
          <a:xfrm>
            <a:off x="1905000" y="4413250"/>
            <a:ext cx="5334000" cy="6921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lstStyle/>
          <a:p>
            <a:pPr algn="ctr">
              <a:lnSpc>
                <a:spcPct val="85000"/>
              </a:lnSpc>
              <a:spcBef>
                <a:spcPct val="50000"/>
              </a:spcBef>
              <a:buClr>
                <a:srgbClr val="1F3F5F"/>
              </a:buClr>
              <a:defRPr/>
            </a:pPr>
            <a:r>
              <a:rPr lang="en-US" b="1" dirty="0" err="1">
                <a:solidFill>
                  <a:schemeClr val="bg1"/>
                </a:solidFill>
                <a:effectLst>
                  <a:outerShdw blurRad="38100" dist="38100" dir="2700000" algn="tl">
                    <a:srgbClr val="C0C0C0"/>
                  </a:outerShdw>
                </a:effectLst>
                <a:latin typeface="Verdana" pitchFamily="34" charset="0"/>
                <a:cs typeface="Arial" charset="0"/>
              </a:rPr>
              <a:t>Cpk</a:t>
            </a:r>
            <a:r>
              <a:rPr lang="en-US" b="1" dirty="0">
                <a:solidFill>
                  <a:schemeClr val="bg1"/>
                </a:solidFill>
                <a:latin typeface="Verdana" pitchFamily="34" charset="0"/>
                <a:cs typeface="Arial" charset="0"/>
              </a:rPr>
              <a:t> must be greater than or equal to </a:t>
            </a:r>
            <a:r>
              <a:rPr lang="en-US" b="1" dirty="0">
                <a:solidFill>
                  <a:schemeClr val="bg1"/>
                </a:solidFill>
                <a:effectLst>
                  <a:outerShdw blurRad="38100" dist="38100" dir="2700000" algn="tl">
                    <a:srgbClr val="C0C0C0"/>
                  </a:outerShdw>
                </a:effectLst>
                <a:latin typeface="Verdana" pitchFamily="34" charset="0"/>
                <a:cs typeface="Arial" charset="0"/>
              </a:rPr>
              <a:t>1.67 for </a:t>
            </a:r>
            <a:r>
              <a:rPr lang="en-US" b="1" i="1" dirty="0">
                <a:solidFill>
                  <a:schemeClr val="bg1"/>
                </a:solidFill>
                <a:effectLst>
                  <a:outerShdw blurRad="38100" dist="38100" dir="2700000" algn="tl">
                    <a:srgbClr val="C0C0C0"/>
                  </a:outerShdw>
                </a:effectLst>
                <a:latin typeface="Verdana" pitchFamily="34" charset="0"/>
                <a:cs typeface="Arial" charset="0"/>
              </a:rPr>
              <a:t>critical</a:t>
            </a:r>
            <a:r>
              <a:rPr lang="en-US" b="1" dirty="0">
                <a:solidFill>
                  <a:schemeClr val="bg1"/>
                </a:solidFill>
                <a:effectLst>
                  <a:outerShdw blurRad="38100" dist="38100" dir="2700000" algn="tl">
                    <a:srgbClr val="C0C0C0"/>
                  </a:outerShdw>
                </a:effectLst>
                <a:latin typeface="Verdana" pitchFamily="34" charset="0"/>
                <a:cs typeface="Arial" charset="0"/>
              </a:rPr>
              <a:t> processes</a:t>
            </a:r>
          </a:p>
        </p:txBody>
      </p:sp>
      <p:sp>
        <p:nvSpPr>
          <p:cNvPr id="609317" name="AutoShape 37"/>
          <p:cNvSpPr>
            <a:spLocks noChangeArrowheads="1"/>
          </p:cNvSpPr>
          <p:nvPr/>
        </p:nvSpPr>
        <p:spPr bwMode="gray">
          <a:xfrm>
            <a:off x="1905000" y="5327650"/>
            <a:ext cx="5334000" cy="69215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lstStyle/>
          <a:p>
            <a:pPr algn="ctr">
              <a:lnSpc>
                <a:spcPct val="85000"/>
              </a:lnSpc>
              <a:spcBef>
                <a:spcPct val="50000"/>
              </a:spcBef>
              <a:buClr>
                <a:srgbClr val="1F3F5F"/>
              </a:buClr>
              <a:defRPr/>
            </a:pPr>
            <a:r>
              <a:rPr lang="en-US" b="1" dirty="0" err="1">
                <a:solidFill>
                  <a:schemeClr val="bg1"/>
                </a:solidFill>
                <a:effectLst>
                  <a:outerShdw blurRad="38100" dist="38100" dir="2700000" algn="tl">
                    <a:srgbClr val="C0C0C0"/>
                  </a:outerShdw>
                </a:effectLst>
                <a:latin typeface="Verdana" pitchFamily="34" charset="0"/>
                <a:cs typeface="Arial" charset="0"/>
              </a:rPr>
              <a:t>Cpk</a:t>
            </a:r>
            <a:r>
              <a:rPr lang="en-US" b="1" dirty="0">
                <a:solidFill>
                  <a:schemeClr val="bg1"/>
                </a:solidFill>
                <a:latin typeface="Verdana" pitchFamily="34" charset="0"/>
                <a:cs typeface="Arial" charset="0"/>
              </a:rPr>
              <a:t> must be greater than or equal to </a:t>
            </a:r>
            <a:r>
              <a:rPr lang="en-US" b="1" dirty="0">
                <a:solidFill>
                  <a:schemeClr val="bg1"/>
                </a:solidFill>
                <a:effectLst>
                  <a:outerShdw blurRad="38100" dist="38100" dir="2700000" algn="tl">
                    <a:srgbClr val="C0C0C0"/>
                  </a:outerShdw>
                </a:effectLst>
                <a:latin typeface="Verdana" pitchFamily="34" charset="0"/>
                <a:cs typeface="Arial" charset="0"/>
              </a:rPr>
              <a:t>1.33 for </a:t>
            </a:r>
            <a:r>
              <a:rPr lang="en-US" b="1" i="1" dirty="0">
                <a:solidFill>
                  <a:schemeClr val="bg1"/>
                </a:solidFill>
                <a:effectLst>
                  <a:outerShdw blurRad="38100" dist="38100" dir="2700000" algn="tl">
                    <a:srgbClr val="C0C0C0"/>
                  </a:outerShdw>
                </a:effectLst>
                <a:latin typeface="Verdana" pitchFamily="34" charset="0"/>
                <a:cs typeface="Arial" charset="0"/>
              </a:rPr>
              <a:t>non-critical</a:t>
            </a:r>
            <a:r>
              <a:rPr lang="en-US" b="1" dirty="0">
                <a:solidFill>
                  <a:schemeClr val="bg1"/>
                </a:solidFill>
                <a:effectLst>
                  <a:outerShdw blurRad="38100" dist="38100" dir="2700000" algn="tl">
                    <a:srgbClr val="C0C0C0"/>
                  </a:outerShdw>
                </a:effectLst>
                <a:latin typeface="Verdana" pitchFamily="34" charset="0"/>
                <a:cs typeface="Arial" charset="0"/>
              </a:rPr>
              <a:t> processes</a:t>
            </a:r>
          </a:p>
        </p:txBody>
      </p:sp>
    </p:spTree>
    <p:extLst>
      <p:ext uri="{BB962C8B-B14F-4D97-AF65-F5344CB8AC3E}">
        <p14:creationId xmlns:p14="http://schemas.microsoft.com/office/powerpoint/2010/main" val="2295627265"/>
      </p:ext>
    </p:extLst>
  </p:cSld>
  <p:clrMapOvr>
    <a:masterClrMapping/>
  </p:clrMapOvr>
  <p:transition advClick="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noFill/>
        </p:spPr>
        <p:txBody>
          <a:bodyPr/>
          <a:lstStyle/>
          <a:p>
            <a:r>
              <a:rPr lang="en-US" dirty="0"/>
              <a:t>Initial Process Study: Reviewer’s Checklist</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ü"/>
            </a:pPr>
            <a:r>
              <a:rPr lang="en-US" sz="2400" dirty="0"/>
              <a:t>Check to see if the data demonstrates a stable process and exhibits a normal distribution</a:t>
            </a:r>
          </a:p>
          <a:p>
            <a:pPr lvl="1">
              <a:buFont typeface="Arial" panose="020B0604020202020204" pitchFamily="34" charset="0"/>
              <a:buChar char="•"/>
            </a:pPr>
            <a:r>
              <a:rPr lang="en-US" sz="2000" dirty="0"/>
              <a:t>Note: source data/ charts to understand stability may not always be provided.  If you have concerns, ask for the data.</a:t>
            </a:r>
          </a:p>
          <a:p>
            <a:pPr>
              <a:buFont typeface="Wingdings" panose="05000000000000000000" pitchFamily="2" charset="2"/>
              <a:buChar char="ü"/>
            </a:pPr>
            <a:r>
              <a:rPr lang="en-US" sz="2400" dirty="0"/>
              <a:t>PPAPs should only be approved if the capability is greater than 1.67 for critical dimensions and greater than 1.33 for non-critical dimensions </a:t>
            </a:r>
          </a:p>
          <a:p>
            <a:pPr>
              <a:buFont typeface="Wingdings" panose="05000000000000000000" pitchFamily="2" charset="2"/>
              <a:buChar char="ü"/>
            </a:pPr>
            <a:r>
              <a:rPr lang="en-US" sz="2400" dirty="0"/>
              <a:t>Capability template is in the PPAP Workbook</a:t>
            </a:r>
          </a:p>
        </p:txBody>
      </p:sp>
      <p:pic>
        <p:nvPicPr>
          <p:cNvPr id="130051" name="Picture 3"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5404" y="476016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5"/>
          <p:cNvSpPr>
            <a:spLocks noChangeArrowheads="1"/>
          </p:cNvSpPr>
          <p:nvPr/>
        </p:nvSpPr>
        <p:spPr bwMode="auto">
          <a:xfrm>
            <a:off x="381000" y="1143002"/>
            <a:ext cx="7931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pPr>
            <a:endParaRPr lang="en-US" sz="2000" b="1" dirty="0">
              <a:solidFill>
                <a:srgbClr val="A50021"/>
              </a:solidFill>
              <a:latin typeface="Verdana" pitchFamily="34" charset="0"/>
            </a:endParaRPr>
          </a:p>
        </p:txBody>
      </p:sp>
    </p:spTree>
    <p:extLst>
      <p:ext uri="{BB962C8B-B14F-4D97-AF65-F5344CB8AC3E}">
        <p14:creationId xmlns:p14="http://schemas.microsoft.com/office/powerpoint/2010/main" val="4091083347"/>
      </p:ext>
    </p:extLst>
  </p:cSld>
  <p:clrMapOvr>
    <a:masterClrMapping/>
  </p:clrMapOvr>
  <p:transition spd="med">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dirty="0"/>
              <a:t>PPAP Element #12:</a:t>
            </a:r>
            <a:br>
              <a:rPr lang="en-US" dirty="0"/>
            </a:br>
            <a:r>
              <a:rPr lang="en-US" dirty="0"/>
              <a:t>Qualified Laboratory Documentation</a:t>
            </a:r>
          </a:p>
        </p:txBody>
      </p:sp>
      <p:sp>
        <p:nvSpPr>
          <p:cNvPr id="2" name="Content Placeholder 1"/>
          <p:cNvSpPr>
            <a:spLocks noGrp="1"/>
          </p:cNvSpPr>
          <p:nvPr>
            <p:ph idx="1"/>
          </p:nvPr>
        </p:nvSpPr>
        <p:spPr/>
        <p:txBody>
          <a:bodyPr>
            <a:normAutofit fontScale="85000" lnSpcReduction="10000"/>
          </a:bodyPr>
          <a:lstStyle/>
          <a:p>
            <a:r>
              <a:rPr lang="en-US" dirty="0"/>
              <a:t>Inspection and testing for PPAP shall be performed by a qualified laboratory (e.g., an accredited laboratory).  </a:t>
            </a:r>
          </a:p>
          <a:p>
            <a:r>
              <a:rPr lang="en-US" dirty="0"/>
              <a:t>The qualified laboratory (internal or external to the supplier) shall have a laboratory scope and documentation showing that the laboratory is qualified for the type of measurements or tests conducted</a:t>
            </a:r>
          </a:p>
          <a:p>
            <a:pPr lvl="1"/>
            <a:r>
              <a:rPr lang="en-US" dirty="0"/>
              <a:t>When an external laboratory is used, the supplier shall submit the test results on the laboratory letterhead or the normal laboratory report format</a:t>
            </a:r>
          </a:p>
          <a:p>
            <a:pPr lvl="1"/>
            <a:r>
              <a:rPr lang="en-US" dirty="0"/>
              <a:t>The name of the laboratory that performed the tests, the date(s) of the tests, and the standards used to run the tests shall be identified.</a:t>
            </a:r>
          </a:p>
          <a:p>
            <a:pPr lvl="1"/>
            <a:r>
              <a:rPr lang="en-US" dirty="0"/>
              <a:t>FELL to validate results to specifications.</a:t>
            </a:r>
          </a:p>
        </p:txBody>
      </p:sp>
    </p:spTree>
    <p:extLst>
      <p:ext uri="{BB962C8B-B14F-4D97-AF65-F5344CB8AC3E}">
        <p14:creationId xmlns:p14="http://schemas.microsoft.com/office/powerpoint/2010/main" val="766648631"/>
      </p:ext>
    </p:extLst>
  </p:cSld>
  <p:clrMapOvr>
    <a:masterClrMapping/>
  </p:clrMapOvr>
  <p:transition spd="med">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noFill/>
        </p:spPr>
        <p:txBody>
          <a:bodyPr/>
          <a:lstStyle/>
          <a:p>
            <a:pPr eaLnBrk="1" hangingPunct="1"/>
            <a:r>
              <a:rPr lang="en-US" dirty="0"/>
              <a:t>PPAP Element #13: </a:t>
            </a:r>
            <a:br>
              <a:rPr lang="en-US" dirty="0"/>
            </a:br>
            <a:r>
              <a:rPr lang="en-US" dirty="0"/>
              <a:t>Appearance Approval Report</a:t>
            </a:r>
          </a:p>
        </p:txBody>
      </p:sp>
      <p:sp>
        <p:nvSpPr>
          <p:cNvPr id="514051" name="Text Box 3"/>
          <p:cNvSpPr txBox="1">
            <a:spLocks noChangeArrowheads="1"/>
          </p:cNvSpPr>
          <p:nvPr/>
        </p:nvSpPr>
        <p:spPr bwMode="auto">
          <a:xfrm>
            <a:off x="5122864" y="4579792"/>
            <a:ext cx="394652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3367CD"/>
              </a:buClr>
            </a:pPr>
            <a:r>
              <a:rPr lang="en-US" sz="1600" b="1" dirty="0">
                <a:solidFill>
                  <a:srgbClr val="000000"/>
                </a:solidFill>
                <a:latin typeface="Verdana" pitchFamily="34" charset="0"/>
              </a:rPr>
              <a:t>When to Use It</a:t>
            </a:r>
          </a:p>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Prior to tooling for production</a:t>
            </a:r>
          </a:p>
        </p:txBody>
      </p:sp>
      <p:sp>
        <p:nvSpPr>
          <p:cNvPr id="134148" name="Text Box 10"/>
          <p:cNvSpPr txBox="1">
            <a:spLocks noChangeArrowheads="1"/>
          </p:cNvSpPr>
          <p:nvPr/>
        </p:nvSpPr>
        <p:spPr bwMode="auto">
          <a:xfrm>
            <a:off x="5122864" y="1373810"/>
            <a:ext cx="3946525"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3367CD"/>
              </a:buClr>
            </a:pPr>
            <a:r>
              <a:rPr lang="en-US" sz="1600" b="1" dirty="0">
                <a:solidFill>
                  <a:srgbClr val="000000"/>
                </a:solidFill>
                <a:latin typeface="Verdana" pitchFamily="34" charset="0"/>
              </a:rPr>
              <a:t>What is It?</a:t>
            </a:r>
          </a:p>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A report completed by the supplier containing appearance and color criteria </a:t>
            </a:r>
          </a:p>
        </p:txBody>
      </p:sp>
      <p:sp>
        <p:nvSpPr>
          <p:cNvPr id="514059" name="Rectangle 11"/>
          <p:cNvSpPr>
            <a:spLocks noChangeArrowheads="1"/>
          </p:cNvSpPr>
          <p:nvPr/>
        </p:nvSpPr>
        <p:spPr bwMode="auto">
          <a:xfrm>
            <a:off x="371708" y="5405080"/>
            <a:ext cx="4857750" cy="6254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base">
              <a:lnSpc>
                <a:spcPct val="110000"/>
              </a:lnSpc>
              <a:spcBef>
                <a:spcPct val="20000"/>
              </a:spcBef>
              <a:spcAft>
                <a:spcPct val="0"/>
              </a:spcAft>
              <a:buClr>
                <a:srgbClr val="006600"/>
              </a:buClr>
            </a:pPr>
            <a:r>
              <a:rPr lang="en-US" sz="1600" b="1" dirty="0">
                <a:solidFill>
                  <a:srgbClr val="FFFFFF"/>
                </a:solidFill>
              </a:rPr>
              <a:t>Only applies for parts with color, grain,</a:t>
            </a:r>
          </a:p>
          <a:p>
            <a:pPr fontAlgn="base">
              <a:lnSpc>
                <a:spcPct val="110000"/>
              </a:lnSpc>
              <a:spcBef>
                <a:spcPct val="20000"/>
              </a:spcBef>
              <a:spcAft>
                <a:spcPct val="0"/>
              </a:spcAft>
              <a:buClr>
                <a:srgbClr val="006600"/>
              </a:buClr>
            </a:pPr>
            <a:r>
              <a:rPr lang="en-US" sz="1600" b="1" dirty="0">
                <a:solidFill>
                  <a:srgbClr val="FFFFFF"/>
                </a:solidFill>
              </a:rPr>
              <a:t>or surface appearance requirements</a:t>
            </a:r>
          </a:p>
        </p:txBody>
      </p:sp>
      <p:sp>
        <p:nvSpPr>
          <p:cNvPr id="514060" name="Text Box 12"/>
          <p:cNvSpPr txBox="1">
            <a:spLocks noChangeArrowheads="1"/>
          </p:cNvSpPr>
          <p:nvPr/>
        </p:nvSpPr>
        <p:spPr bwMode="auto">
          <a:xfrm>
            <a:off x="371708" y="5029202"/>
            <a:ext cx="1618072" cy="363176"/>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110000"/>
              </a:lnSpc>
              <a:spcBef>
                <a:spcPct val="20000"/>
              </a:spcBef>
              <a:spcAft>
                <a:spcPct val="0"/>
              </a:spcAft>
              <a:buClr>
                <a:srgbClr val="3367CD"/>
              </a:buClr>
            </a:pPr>
            <a:r>
              <a:rPr lang="en-US" sz="1600" dirty="0">
                <a:solidFill>
                  <a:srgbClr val="A50021"/>
                </a:solidFill>
                <a:latin typeface="Arial Black" pitchFamily="34" charset="0"/>
              </a:rPr>
              <a:t>IMPORTANT!</a:t>
            </a:r>
          </a:p>
        </p:txBody>
      </p:sp>
      <p:sp>
        <p:nvSpPr>
          <p:cNvPr id="134155" name="Text Box 15"/>
          <p:cNvSpPr txBox="1">
            <a:spLocks noChangeArrowheads="1"/>
          </p:cNvSpPr>
          <p:nvPr/>
        </p:nvSpPr>
        <p:spPr bwMode="auto">
          <a:xfrm>
            <a:off x="5122864" y="2945433"/>
            <a:ext cx="4149725" cy="159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Objective or Purpose</a:t>
            </a:r>
          </a:p>
          <a:p>
            <a:pPr fontAlgn="base">
              <a:lnSpc>
                <a:spcPct val="110000"/>
              </a:lnSpc>
              <a:spcBef>
                <a:spcPct val="40000"/>
              </a:spcBef>
              <a:spcAft>
                <a:spcPct val="0"/>
              </a:spcAft>
              <a:buClr>
                <a:srgbClr val="009900"/>
              </a:buClr>
              <a:buFontTx/>
              <a:buChar char="•"/>
            </a:pPr>
            <a:r>
              <a:rPr lang="en-US" sz="1600" dirty="0">
                <a:solidFill>
                  <a:srgbClr val="000000"/>
                </a:solidFill>
                <a:latin typeface="Verdana" pitchFamily="34" charset="0"/>
              </a:rPr>
              <a:t>To demonstrate that the part has met the appearance requirements on the design record</a:t>
            </a:r>
          </a:p>
          <a:p>
            <a:pPr fontAlgn="base">
              <a:lnSpc>
                <a:spcPct val="110000"/>
              </a:lnSpc>
              <a:spcBef>
                <a:spcPct val="40000"/>
              </a:spcBef>
              <a:spcAft>
                <a:spcPct val="0"/>
              </a:spcAft>
              <a:buClr>
                <a:srgbClr val="000000"/>
              </a:buClr>
              <a:buFontTx/>
              <a:buChar char="•"/>
            </a:pPr>
            <a:endParaRPr lang="en-US" sz="1400" dirty="0">
              <a:solidFill>
                <a:srgbClr val="000000"/>
              </a:solidFill>
              <a:latin typeface="Verdana"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1" y="1373810"/>
            <a:ext cx="5042509" cy="342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47874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4059"/>
                                        </p:tgtEl>
                                        <p:attrNameLst>
                                          <p:attrName>style.visibility</p:attrName>
                                        </p:attrNameLst>
                                      </p:cBhvr>
                                      <p:to>
                                        <p:strVal val="visible"/>
                                      </p:to>
                                    </p:set>
                                    <p:anim calcmode="lin" valueType="num">
                                      <p:cBhvr>
                                        <p:cTn id="7" dur="1000" fill="hold"/>
                                        <p:tgtEl>
                                          <p:spTgt spid="514059"/>
                                        </p:tgtEl>
                                        <p:attrNameLst>
                                          <p:attrName>ppt_x</p:attrName>
                                        </p:attrNameLst>
                                      </p:cBhvr>
                                      <p:tavLst>
                                        <p:tav tm="0">
                                          <p:val>
                                            <p:strVal val="#ppt_x-.2"/>
                                          </p:val>
                                        </p:tav>
                                        <p:tav tm="100000">
                                          <p:val>
                                            <p:strVal val="#ppt_x"/>
                                          </p:val>
                                        </p:tav>
                                      </p:tavLst>
                                    </p:anim>
                                    <p:anim calcmode="lin" valueType="num">
                                      <p:cBhvr>
                                        <p:cTn id="8" dur="1000" fill="hold"/>
                                        <p:tgtEl>
                                          <p:spTgt spid="5140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405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14060"/>
                                        </p:tgtEl>
                                        <p:attrNameLst>
                                          <p:attrName>style.visibility</p:attrName>
                                        </p:attrNameLst>
                                      </p:cBhvr>
                                      <p:to>
                                        <p:strVal val="visible"/>
                                      </p:to>
                                    </p:set>
                                    <p:anim calcmode="lin" valueType="num">
                                      <p:cBhvr>
                                        <p:cTn id="12" dur="1000" fill="hold"/>
                                        <p:tgtEl>
                                          <p:spTgt spid="514060"/>
                                        </p:tgtEl>
                                        <p:attrNameLst>
                                          <p:attrName>ppt_x</p:attrName>
                                        </p:attrNameLst>
                                      </p:cBhvr>
                                      <p:tavLst>
                                        <p:tav tm="0">
                                          <p:val>
                                            <p:strVal val="#ppt_x-.2"/>
                                          </p:val>
                                        </p:tav>
                                        <p:tav tm="100000">
                                          <p:val>
                                            <p:strVal val="#ppt_x"/>
                                          </p:val>
                                        </p:tav>
                                      </p:tavLst>
                                    </p:anim>
                                    <p:anim calcmode="lin" valueType="num">
                                      <p:cBhvr>
                                        <p:cTn id="13" dur="1000" fill="hold"/>
                                        <p:tgtEl>
                                          <p:spTgt spid="51406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9" grpId="0" animBg="1"/>
      <p:bldP spid="51406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noFill/>
        </p:spPr>
        <p:txBody>
          <a:bodyPr/>
          <a:lstStyle/>
          <a:p>
            <a:pPr eaLnBrk="1" hangingPunct="1"/>
            <a:r>
              <a:rPr lang="en-US" dirty="0"/>
              <a:t>Appearance Approval Report</a:t>
            </a:r>
          </a:p>
        </p:txBody>
      </p:sp>
      <p:sp>
        <p:nvSpPr>
          <p:cNvPr id="46" name="Oval 5"/>
          <p:cNvSpPr>
            <a:spLocks noChangeArrowheads="1"/>
          </p:cNvSpPr>
          <p:nvPr/>
        </p:nvSpPr>
        <p:spPr bwMode="auto">
          <a:xfrm>
            <a:off x="177470" y="1224804"/>
            <a:ext cx="8966530" cy="1410903"/>
          </a:xfrm>
          <a:prstGeom prst="ellipse">
            <a:avLst/>
          </a:prstGeom>
          <a:no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p:txBody>
      </p:sp>
      <p:cxnSp>
        <p:nvCxnSpPr>
          <p:cNvPr id="48" name="Straight Connector 47"/>
          <p:cNvCxnSpPr>
            <a:stCxn id="46" idx="4"/>
            <a:endCxn id="4" idx="0"/>
          </p:cNvCxnSpPr>
          <p:nvPr/>
        </p:nvCxnSpPr>
        <p:spPr bwMode="auto">
          <a:xfrm flipH="1">
            <a:off x="4648200" y="2635707"/>
            <a:ext cx="12535" cy="216144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04925"/>
            <a:ext cx="82391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2590800" y="4797152"/>
            <a:ext cx="4114800" cy="1298848"/>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lnSpc>
                <a:spcPct val="110000"/>
              </a:lnSpc>
              <a:spcBef>
                <a:spcPct val="20000"/>
              </a:spcBef>
              <a:spcAft>
                <a:spcPct val="0"/>
              </a:spcAft>
              <a:buClr>
                <a:srgbClr val="3367CD"/>
              </a:buClr>
            </a:pPr>
            <a:r>
              <a:rPr lang="en-US" sz="1600" dirty="0">
                <a:solidFill>
                  <a:srgbClr val="FFFFFF"/>
                </a:solidFill>
              </a:rPr>
              <a:t>Administrative Section</a:t>
            </a:r>
          </a:p>
          <a:p>
            <a:pPr fontAlgn="base">
              <a:lnSpc>
                <a:spcPct val="110000"/>
              </a:lnSpc>
              <a:spcBef>
                <a:spcPct val="20000"/>
              </a:spcBef>
              <a:spcAft>
                <a:spcPct val="0"/>
              </a:spcAft>
              <a:buClr>
                <a:srgbClr val="3367CD"/>
              </a:buClr>
            </a:pPr>
            <a:r>
              <a:rPr lang="en-US" sz="1600" dirty="0">
                <a:solidFill>
                  <a:srgbClr val="FFFFFF"/>
                </a:solidFill>
              </a:rPr>
              <a:t>Identifies part number and description,  supplier, required approval signatures, and dates.</a:t>
            </a:r>
          </a:p>
        </p:txBody>
      </p:sp>
    </p:spTree>
    <p:extLst>
      <p:ext uri="{BB962C8B-B14F-4D97-AF65-F5344CB8AC3E}">
        <p14:creationId xmlns:p14="http://schemas.microsoft.com/office/powerpoint/2010/main" val="1310960760"/>
      </p:ext>
    </p:extLst>
  </p:cSld>
  <p:clrMapOvr>
    <a:masterClrMapping/>
  </p:clrMapOvr>
  <p:transition spd="med">
    <p:wipe di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46191"/>
          <a:stretch/>
        </p:blipFill>
        <p:spPr bwMode="auto">
          <a:xfrm>
            <a:off x="452438" y="1371600"/>
            <a:ext cx="8239125" cy="326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0" name="Rectangle 2"/>
          <p:cNvSpPr>
            <a:spLocks noGrp="1" noChangeArrowheads="1"/>
          </p:cNvSpPr>
          <p:nvPr>
            <p:ph type="title"/>
          </p:nvPr>
        </p:nvSpPr>
        <p:spPr>
          <a:noFill/>
        </p:spPr>
        <p:txBody>
          <a:bodyPr/>
          <a:lstStyle/>
          <a:p>
            <a:pPr eaLnBrk="1" hangingPunct="1"/>
            <a:r>
              <a:rPr lang="en-US"/>
              <a:t>Appearance Approval Report</a:t>
            </a:r>
          </a:p>
        </p:txBody>
      </p:sp>
      <p:sp>
        <p:nvSpPr>
          <p:cNvPr id="46" name="Oval 5"/>
          <p:cNvSpPr>
            <a:spLocks noChangeArrowheads="1"/>
          </p:cNvSpPr>
          <p:nvPr/>
        </p:nvSpPr>
        <p:spPr bwMode="auto">
          <a:xfrm>
            <a:off x="228600" y="2765892"/>
            <a:ext cx="8915400" cy="1861006"/>
          </a:xfrm>
          <a:prstGeom prst="ellipse">
            <a:avLst/>
          </a:prstGeom>
          <a:no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p:txBody>
      </p:sp>
      <p:cxnSp>
        <p:nvCxnSpPr>
          <p:cNvPr id="48" name="Straight Connector 47"/>
          <p:cNvCxnSpPr>
            <a:stCxn id="46" idx="4"/>
            <a:endCxn id="4" idx="0"/>
          </p:cNvCxnSpPr>
          <p:nvPr/>
        </p:nvCxnSpPr>
        <p:spPr bwMode="auto">
          <a:xfrm>
            <a:off x="4686300" y="4626898"/>
            <a:ext cx="0" cy="55470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Rounded Rectangle 3"/>
          <p:cNvSpPr/>
          <p:nvPr/>
        </p:nvSpPr>
        <p:spPr bwMode="auto">
          <a:xfrm>
            <a:off x="2476500" y="5181600"/>
            <a:ext cx="4419600" cy="12954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600" dirty="0">
                <a:solidFill>
                  <a:srgbClr val="FFFFFF"/>
                </a:solidFill>
              </a:rPr>
              <a:t>Appearance Evaluation Details</a:t>
            </a:r>
          </a:p>
          <a:p>
            <a:pPr fontAlgn="base">
              <a:lnSpc>
                <a:spcPct val="110000"/>
              </a:lnSpc>
              <a:spcBef>
                <a:spcPct val="20000"/>
              </a:spcBef>
              <a:spcAft>
                <a:spcPct val="0"/>
              </a:spcAft>
              <a:buClr>
                <a:srgbClr val="3367CD"/>
              </a:buClr>
            </a:pPr>
            <a:r>
              <a:rPr lang="en-US" sz="1600" dirty="0">
                <a:solidFill>
                  <a:srgbClr val="FFFFFF"/>
                </a:solidFill>
              </a:rPr>
              <a:t>Identifies supplier sourcing, texture information and submission customer signature.</a:t>
            </a:r>
          </a:p>
        </p:txBody>
      </p:sp>
    </p:spTree>
    <p:extLst>
      <p:ext uri="{BB962C8B-B14F-4D97-AF65-F5344CB8AC3E}">
        <p14:creationId xmlns:p14="http://schemas.microsoft.com/office/powerpoint/2010/main" val="826948991"/>
      </p:ext>
    </p:extLst>
  </p:cSld>
  <p:clrMapOvr>
    <a:masterClrMapping/>
  </p:clrMapOvr>
  <p:transition spd="med">
    <p:wipe di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noFill/>
        </p:spPr>
        <p:txBody>
          <a:bodyPr/>
          <a:lstStyle/>
          <a:p>
            <a:pPr eaLnBrk="1" hangingPunct="1"/>
            <a:r>
              <a:rPr lang="en-US"/>
              <a:t>Appearance Approval Report</a:t>
            </a:r>
          </a:p>
        </p:txBody>
      </p:sp>
      <p:sp>
        <p:nvSpPr>
          <p:cNvPr id="46" name="Oval 5"/>
          <p:cNvSpPr>
            <a:spLocks noChangeArrowheads="1"/>
          </p:cNvSpPr>
          <p:nvPr/>
        </p:nvSpPr>
        <p:spPr bwMode="auto">
          <a:xfrm>
            <a:off x="111208" y="1262231"/>
            <a:ext cx="9032792" cy="1861006"/>
          </a:xfrm>
          <a:prstGeom prst="ellipse">
            <a:avLst/>
          </a:prstGeom>
          <a:no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a:p>
            <a:pPr fontAlgn="base">
              <a:lnSpc>
                <a:spcPct val="110000"/>
              </a:lnSpc>
              <a:spcBef>
                <a:spcPct val="20000"/>
              </a:spcBef>
              <a:spcAft>
                <a:spcPct val="0"/>
              </a:spcAft>
              <a:buClr>
                <a:srgbClr val="3367CD"/>
              </a:buClr>
            </a:pPr>
            <a:endParaRPr lang="en-GB" sz="1600" dirty="0">
              <a:solidFill>
                <a:srgbClr val="000000"/>
              </a:solidFill>
            </a:endParaRPr>
          </a:p>
        </p:txBody>
      </p:sp>
      <p:cxnSp>
        <p:nvCxnSpPr>
          <p:cNvPr id="48" name="Straight Connector 47"/>
          <p:cNvCxnSpPr>
            <a:stCxn id="46" idx="4"/>
            <a:endCxn id="3" idx="0"/>
          </p:cNvCxnSpPr>
          <p:nvPr/>
        </p:nvCxnSpPr>
        <p:spPr bwMode="auto">
          <a:xfrm flipH="1">
            <a:off x="4610100" y="3123237"/>
            <a:ext cx="17504" cy="122016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352550"/>
            <a:ext cx="82391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2590800" y="4343400"/>
            <a:ext cx="4038600" cy="2133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fontAlgn="base">
              <a:lnSpc>
                <a:spcPct val="110000"/>
              </a:lnSpc>
              <a:spcBef>
                <a:spcPct val="20000"/>
              </a:spcBef>
              <a:spcAft>
                <a:spcPct val="0"/>
              </a:spcAft>
              <a:buClr>
                <a:srgbClr val="3367CD"/>
              </a:buClr>
            </a:pPr>
            <a:r>
              <a:rPr lang="en-US" sz="1600" dirty="0">
                <a:solidFill>
                  <a:srgbClr val="FFFFFF"/>
                </a:solidFill>
              </a:rPr>
              <a:t>Color Evaluation Details</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Identifies supplier part color dimensions, use of color spectrometer or RAL charts to determine finish information </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Requires supplier and customer to sign</a:t>
            </a:r>
          </a:p>
        </p:txBody>
      </p:sp>
    </p:spTree>
    <p:extLst>
      <p:ext uri="{BB962C8B-B14F-4D97-AF65-F5344CB8AC3E}">
        <p14:creationId xmlns:p14="http://schemas.microsoft.com/office/powerpoint/2010/main" val="734494245"/>
      </p:ext>
    </p:extLst>
  </p:cSld>
  <p:clrMapOvr>
    <a:masterClrMapping/>
  </p:clrMapOvr>
  <p:transition spd="med">
    <p:wipe di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381000" y="1295400"/>
            <a:ext cx="4191000" cy="4724400"/>
          </a:xfrm>
          <a:prstGeom prst="rect">
            <a:avLst/>
          </a:prstGeom>
          <a:solidFill>
            <a:srgbClr val="003399"/>
          </a:solidFill>
          <a:ln w="9525">
            <a:solidFill>
              <a:schemeClr val="tx1"/>
            </a:solidFill>
            <a:miter lim="800000"/>
            <a:headEnd/>
            <a:tailEnd/>
          </a:ln>
        </p:spPr>
        <p:txBody>
          <a:bodyPr wrap="none" anchor="ct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138243" name="Rectangle 3"/>
          <p:cNvSpPr>
            <a:spLocks noGrp="1" noChangeArrowheads="1"/>
          </p:cNvSpPr>
          <p:nvPr>
            <p:ph type="title"/>
          </p:nvPr>
        </p:nvSpPr>
        <p:spPr/>
        <p:txBody>
          <a:bodyPr/>
          <a:lstStyle/>
          <a:p>
            <a:pPr eaLnBrk="1" hangingPunct="1"/>
            <a:r>
              <a:rPr lang="en-US" dirty="0"/>
              <a:t>PPAP Element #14:</a:t>
            </a:r>
            <a:br>
              <a:rPr lang="en-US" dirty="0"/>
            </a:br>
            <a:r>
              <a:rPr lang="en-US" dirty="0"/>
              <a:t>Sample Production Parts </a:t>
            </a:r>
          </a:p>
        </p:txBody>
      </p:sp>
      <p:grpSp>
        <p:nvGrpSpPr>
          <p:cNvPr id="138244" name="Group 4"/>
          <p:cNvGrpSpPr>
            <a:grpSpLocks/>
          </p:cNvGrpSpPr>
          <p:nvPr/>
        </p:nvGrpSpPr>
        <p:grpSpPr bwMode="auto">
          <a:xfrm>
            <a:off x="4876801" y="1744664"/>
            <a:ext cx="3948113" cy="998538"/>
            <a:chOff x="3119" y="802"/>
            <a:chExt cx="2487" cy="629"/>
          </a:xfrm>
        </p:grpSpPr>
        <p:sp>
          <p:nvSpPr>
            <p:cNvPr id="138255" name="Text Box 5"/>
            <p:cNvSpPr txBox="1">
              <a:spLocks noChangeArrowheads="1"/>
            </p:cNvSpPr>
            <p:nvPr/>
          </p:nvSpPr>
          <p:spPr bwMode="auto">
            <a:xfrm>
              <a:off x="3139" y="1032"/>
              <a:ext cx="246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800080"/>
                </a:buClr>
              </a:pPr>
              <a:r>
                <a:rPr lang="en-US" sz="1600" dirty="0">
                  <a:solidFill>
                    <a:srgbClr val="000000"/>
                  </a:solidFill>
                  <a:latin typeface="Verdana" pitchFamily="34" charset="0"/>
                </a:rPr>
                <a:t>Actual samples that reflect the parts documented in the PPAP.</a:t>
              </a:r>
            </a:p>
          </p:txBody>
        </p:sp>
        <p:sp>
          <p:nvSpPr>
            <p:cNvPr id="138257" name="Text Box 7"/>
            <p:cNvSpPr txBox="1">
              <a:spLocks noChangeArrowheads="1"/>
            </p:cNvSpPr>
            <p:nvPr/>
          </p:nvSpPr>
          <p:spPr bwMode="auto">
            <a:xfrm>
              <a:off x="3119" y="802"/>
              <a:ext cx="9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What is It?</a:t>
              </a:r>
              <a:endParaRPr lang="en-US" sz="1600" dirty="0">
                <a:solidFill>
                  <a:srgbClr val="000000"/>
                </a:solidFill>
                <a:latin typeface="Verdana" pitchFamily="34" charset="0"/>
              </a:endParaRPr>
            </a:p>
          </p:txBody>
        </p:sp>
      </p:grpSp>
      <p:grpSp>
        <p:nvGrpSpPr>
          <p:cNvPr id="3" name="Group 8"/>
          <p:cNvGrpSpPr>
            <a:grpSpLocks/>
          </p:cNvGrpSpPr>
          <p:nvPr/>
        </p:nvGrpSpPr>
        <p:grpSpPr bwMode="auto">
          <a:xfrm>
            <a:off x="4876801" y="3173415"/>
            <a:ext cx="3948113" cy="1008063"/>
            <a:chOff x="3119" y="1848"/>
            <a:chExt cx="2487" cy="635"/>
          </a:xfrm>
        </p:grpSpPr>
        <p:sp>
          <p:nvSpPr>
            <p:cNvPr id="138253" name="Text Box 10"/>
            <p:cNvSpPr txBox="1">
              <a:spLocks noChangeArrowheads="1"/>
            </p:cNvSpPr>
            <p:nvPr/>
          </p:nvSpPr>
          <p:spPr bwMode="auto">
            <a:xfrm>
              <a:off x="3119" y="1848"/>
              <a:ext cx="164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Objective or Purpose</a:t>
              </a:r>
              <a:endParaRPr lang="en-US" sz="1600" dirty="0">
                <a:solidFill>
                  <a:srgbClr val="000000"/>
                </a:solidFill>
                <a:latin typeface="Verdana" pitchFamily="34" charset="0"/>
              </a:endParaRPr>
            </a:p>
          </p:txBody>
        </p:sp>
        <p:sp>
          <p:nvSpPr>
            <p:cNvPr id="138254" name="Text Box 11"/>
            <p:cNvSpPr txBox="1">
              <a:spLocks noChangeArrowheads="1"/>
            </p:cNvSpPr>
            <p:nvPr/>
          </p:nvSpPr>
          <p:spPr bwMode="auto">
            <a:xfrm>
              <a:off x="3139" y="2084"/>
              <a:ext cx="246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Confirm cosmetic or functional part approval.</a:t>
              </a:r>
            </a:p>
          </p:txBody>
        </p:sp>
      </p:grpSp>
      <p:grpSp>
        <p:nvGrpSpPr>
          <p:cNvPr id="4" name="Group 12"/>
          <p:cNvGrpSpPr>
            <a:grpSpLocks/>
          </p:cNvGrpSpPr>
          <p:nvPr/>
        </p:nvGrpSpPr>
        <p:grpSpPr bwMode="auto">
          <a:xfrm>
            <a:off x="4876800" y="4586287"/>
            <a:ext cx="3963988" cy="1028699"/>
            <a:chOff x="3119" y="3255"/>
            <a:chExt cx="2497" cy="648"/>
          </a:xfrm>
        </p:grpSpPr>
        <p:sp>
          <p:nvSpPr>
            <p:cNvPr id="138250" name="Text Box 14"/>
            <p:cNvSpPr txBox="1">
              <a:spLocks noChangeArrowheads="1"/>
            </p:cNvSpPr>
            <p:nvPr/>
          </p:nvSpPr>
          <p:spPr bwMode="auto">
            <a:xfrm>
              <a:off x="3119" y="3255"/>
              <a:ext cx="120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When to Use It</a:t>
              </a:r>
              <a:endParaRPr lang="en-US" sz="1600" dirty="0">
                <a:solidFill>
                  <a:srgbClr val="000000"/>
                </a:solidFill>
                <a:latin typeface="Verdana" pitchFamily="34" charset="0"/>
              </a:endParaRPr>
            </a:p>
          </p:txBody>
        </p:sp>
        <p:sp>
          <p:nvSpPr>
            <p:cNvPr id="138251" name="Text Box 15"/>
            <p:cNvSpPr txBox="1">
              <a:spLocks noChangeArrowheads="1"/>
            </p:cNvSpPr>
            <p:nvPr/>
          </p:nvSpPr>
          <p:spPr bwMode="auto">
            <a:xfrm>
              <a:off x="3149" y="3504"/>
              <a:ext cx="246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Sample parts should be delivered WITH the PPAP submission</a:t>
              </a:r>
            </a:p>
          </p:txBody>
        </p:sp>
      </p:grpSp>
      <p:pic>
        <p:nvPicPr>
          <p:cNvPr id="13824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30340"/>
            <a:ext cx="3733800" cy="1355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Content Placeholder 9" descr="A screenshot of a cell phone&#10;&#10;Description automatically generated">
            <a:extLst>
              <a:ext uri="{FF2B5EF4-FFF2-40B4-BE49-F238E27FC236}">
                <a16:creationId xmlns:a16="http://schemas.microsoft.com/office/drawing/2014/main" id="{0C6B837E-12A2-43F1-B238-DEFB6B2C9A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562" y="3048000"/>
            <a:ext cx="3907875" cy="2767824"/>
          </a:xfrm>
        </p:spPr>
      </p:pic>
    </p:spTree>
    <p:extLst>
      <p:ext uri="{BB962C8B-B14F-4D97-AF65-F5344CB8AC3E}">
        <p14:creationId xmlns:p14="http://schemas.microsoft.com/office/powerpoint/2010/main" val="86678373"/>
      </p:ext>
    </p:extLst>
  </p:cSld>
  <p:clrMapOvr>
    <a:masterClrMapping/>
  </p:clrMapOvr>
  <p:transition spd="med">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t>Sample Production Parts</a:t>
            </a:r>
          </a:p>
        </p:txBody>
      </p:sp>
      <p:sp>
        <p:nvSpPr>
          <p:cNvPr id="2" name="Content Placeholder 1"/>
          <p:cNvSpPr>
            <a:spLocks noGrp="1"/>
          </p:cNvSpPr>
          <p:nvPr>
            <p:ph idx="1"/>
          </p:nvPr>
        </p:nvSpPr>
        <p:spPr/>
        <p:txBody>
          <a:bodyPr/>
          <a:lstStyle/>
          <a:p>
            <a:r>
              <a:rPr lang="en-US" dirty="0"/>
              <a:t>The sample parts provided should be the same parts measured for the dimensional results</a:t>
            </a:r>
          </a:p>
          <a:p>
            <a:r>
              <a:rPr lang="en-US" dirty="0"/>
              <a:t>PPAP sample quantity is based on needs from FELL Engineering, Manufacturing and Quality</a:t>
            </a:r>
          </a:p>
        </p:txBody>
      </p:sp>
    </p:spTree>
    <p:extLst>
      <p:ext uri="{BB962C8B-B14F-4D97-AF65-F5344CB8AC3E}">
        <p14:creationId xmlns:p14="http://schemas.microsoft.com/office/powerpoint/2010/main" val="1972478693"/>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4294967295"/>
          </p:nvPr>
        </p:nvSpPr>
        <p:spPr bwMode="auto">
          <a:xfrm>
            <a:off x="4302125" y="6505575"/>
            <a:ext cx="336550"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fld id="{F3943472-383B-442B-BFFE-5A97693E6AE1}" type="slidenum">
              <a:rPr lang="en-US"/>
              <a:pPr eaLnBrk="1" hangingPunct="1"/>
              <a:t>12</a:t>
            </a:fld>
            <a:endParaRPr lang="en-US"/>
          </a:p>
        </p:txBody>
      </p:sp>
      <p:sp>
        <p:nvSpPr>
          <p:cNvPr id="27651" name="Rectangle 4"/>
          <p:cNvSpPr>
            <a:spLocks noChangeArrowheads="1"/>
          </p:cNvSpPr>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 name="Rounded Rectangle 3"/>
          <p:cNvSpPr/>
          <p:nvPr/>
        </p:nvSpPr>
        <p:spPr bwMode="auto">
          <a:xfrm>
            <a:off x="0" y="1752600"/>
            <a:ext cx="2743200" cy="4600575"/>
          </a:xfrm>
          <a:prstGeom prst="roundRect">
            <a:avLst/>
          </a:prstGeom>
          <a:noFill/>
          <a:ln>
            <a:noFill/>
          </a:ln>
          <a:effectLst/>
        </p:spPr>
        <p:txBody>
          <a:bodyPr/>
          <a:lstStyle/>
          <a:p>
            <a:pPr marL="285750" indent="-285750">
              <a:buClr>
                <a:srgbClr val="0070C0"/>
              </a:buClr>
              <a:buFont typeface="Arial" panose="020B0604020202020204" pitchFamily="34" charset="0"/>
              <a:buChar char="•"/>
              <a:defRPr/>
            </a:pPr>
            <a:r>
              <a:rPr lang="en-GB" sz="1400" dirty="0"/>
              <a:t>Design Quality</a:t>
            </a:r>
          </a:p>
          <a:p>
            <a:pPr marL="742950" lvl="1" indent="-285750">
              <a:buClr>
                <a:srgbClr val="0070C0"/>
              </a:buClr>
              <a:buFont typeface="Arial" panose="020B0604020202020204" pitchFamily="34" charset="0"/>
              <a:buChar char="•"/>
              <a:defRPr/>
            </a:pPr>
            <a:r>
              <a:rPr lang="en-GB" sz="1400" dirty="0"/>
              <a:t>DFMEA / PFMEA / DFM/A</a:t>
            </a:r>
          </a:p>
          <a:p>
            <a:pPr marL="285750" indent="-285750">
              <a:buClr>
                <a:srgbClr val="0070C0"/>
              </a:buClr>
              <a:buFont typeface="Arial" panose="020B0604020202020204" pitchFamily="34" charset="0"/>
              <a:buChar char="•"/>
              <a:defRPr/>
            </a:pPr>
            <a:r>
              <a:rPr lang="en-GB" sz="1400" dirty="0"/>
              <a:t>Manufacturing Quality </a:t>
            </a:r>
          </a:p>
          <a:p>
            <a:pPr marL="742950" lvl="1" indent="-285750">
              <a:buClr>
                <a:srgbClr val="0070C0"/>
              </a:buClr>
              <a:buFont typeface="Arial" panose="020B0604020202020204" pitchFamily="34" charset="0"/>
              <a:buChar char="•"/>
              <a:defRPr/>
            </a:pPr>
            <a:r>
              <a:rPr lang="en-GB" sz="1400" dirty="0"/>
              <a:t>Control Plans</a:t>
            </a:r>
          </a:p>
          <a:p>
            <a:pPr marL="742950" lvl="1" indent="-285750">
              <a:buClr>
                <a:srgbClr val="0070C0"/>
              </a:buClr>
              <a:buFont typeface="Arial" panose="020B0604020202020204" pitchFamily="34" charset="0"/>
              <a:buChar char="•"/>
              <a:defRPr/>
            </a:pPr>
            <a:r>
              <a:rPr lang="en-GB" sz="1400" dirty="0"/>
              <a:t>Process Flows</a:t>
            </a:r>
          </a:p>
          <a:p>
            <a:pPr marL="742950" lvl="1" indent="-285750">
              <a:buClr>
                <a:srgbClr val="0070C0"/>
              </a:buClr>
              <a:buFont typeface="Arial" panose="020B0604020202020204" pitchFamily="34" charset="0"/>
              <a:buChar char="•"/>
              <a:defRPr/>
            </a:pPr>
            <a:r>
              <a:rPr lang="en-GB" sz="1400" dirty="0"/>
              <a:t>Measurement System Analysis</a:t>
            </a:r>
          </a:p>
          <a:p>
            <a:pPr marL="742950" lvl="1" indent="-285750">
              <a:buClr>
                <a:srgbClr val="0070C0"/>
              </a:buClr>
              <a:buFont typeface="Arial" panose="020B0604020202020204" pitchFamily="34" charset="0"/>
              <a:buChar char="•"/>
              <a:defRPr/>
            </a:pPr>
            <a:r>
              <a:rPr lang="en-GB" sz="1400" dirty="0"/>
              <a:t>Capability Analysis</a:t>
            </a:r>
          </a:p>
          <a:p>
            <a:pPr marL="742950" lvl="1" indent="-285750">
              <a:buClr>
                <a:srgbClr val="0070C0"/>
              </a:buClr>
              <a:buFont typeface="Arial" panose="020B0604020202020204" pitchFamily="34" charset="0"/>
              <a:buChar char="•"/>
              <a:defRPr/>
            </a:pPr>
            <a:r>
              <a:rPr lang="en-GB" sz="1400" dirty="0"/>
              <a:t>Process Validation</a:t>
            </a:r>
          </a:p>
          <a:p>
            <a:pPr marL="742950" lvl="1" indent="-285750">
              <a:buClr>
                <a:srgbClr val="0070C0"/>
              </a:buClr>
              <a:buFont typeface="Arial" panose="020B0604020202020204" pitchFamily="34" charset="0"/>
              <a:buChar char="•"/>
              <a:defRPr/>
            </a:pPr>
            <a:r>
              <a:rPr lang="en-GB" sz="1400" dirty="0"/>
              <a:t>Run at rate</a:t>
            </a:r>
          </a:p>
          <a:p>
            <a:pPr marL="285750" indent="-285750">
              <a:buClr>
                <a:srgbClr val="0070C0"/>
              </a:buClr>
              <a:buFont typeface="Arial" panose="020B0604020202020204" pitchFamily="34" charset="0"/>
              <a:buChar char="•"/>
              <a:defRPr/>
            </a:pPr>
            <a:r>
              <a:rPr lang="en-GB" sz="1400" dirty="0">
                <a:latin typeface="Arial" charset="0"/>
              </a:rPr>
              <a:t>Supplier </a:t>
            </a:r>
            <a:r>
              <a:rPr lang="en-GB" sz="1400" dirty="0"/>
              <a:t>Qualification  &amp; </a:t>
            </a:r>
            <a:r>
              <a:rPr lang="en-GB" sz="1400" dirty="0">
                <a:latin typeface="Arial" charset="0"/>
              </a:rPr>
              <a:t>Quality Requirements</a:t>
            </a:r>
          </a:p>
          <a:p>
            <a:pPr marL="285750" indent="-285750">
              <a:buClr>
                <a:srgbClr val="0070C0"/>
              </a:buClr>
              <a:buFont typeface="Arial" panose="020B0604020202020204" pitchFamily="34" charset="0"/>
              <a:buChar char="•"/>
              <a:defRPr/>
            </a:pPr>
            <a:r>
              <a:rPr lang="en-GB" sz="1400" dirty="0"/>
              <a:t>Product Qualification</a:t>
            </a:r>
          </a:p>
          <a:p>
            <a:pPr marL="742950" lvl="1" indent="-285750">
              <a:buClr>
                <a:srgbClr val="0070C0"/>
              </a:buClr>
              <a:buFont typeface="Arial" panose="020B0604020202020204" pitchFamily="34" charset="0"/>
              <a:buChar char="•"/>
              <a:defRPr/>
            </a:pPr>
            <a:r>
              <a:rPr lang="en-GB" sz="1400" dirty="0"/>
              <a:t>1st Article Inspection</a:t>
            </a:r>
          </a:p>
          <a:p>
            <a:pPr marL="742950" lvl="1" indent="-285750">
              <a:buClr>
                <a:srgbClr val="0070C0"/>
              </a:buClr>
              <a:buFont typeface="Arial" panose="020B0604020202020204" pitchFamily="34" charset="0"/>
              <a:buChar char="•"/>
              <a:defRPr/>
            </a:pPr>
            <a:r>
              <a:rPr lang="en-GB" sz="1400" dirty="0"/>
              <a:t>PPAP</a:t>
            </a:r>
          </a:p>
          <a:p>
            <a:pPr marL="742950" lvl="1" indent="-285750">
              <a:buClr>
                <a:srgbClr val="0070C0"/>
              </a:buClr>
              <a:buFont typeface="Arial" panose="020B0604020202020204" pitchFamily="34" charset="0"/>
              <a:buChar char="•"/>
              <a:defRPr/>
            </a:pPr>
            <a:r>
              <a:rPr lang="en-GB" sz="1400" dirty="0"/>
              <a:t>Tooling &amp; Gauges</a:t>
            </a:r>
          </a:p>
          <a:p>
            <a:pPr marL="742950" lvl="1" indent="-285750">
              <a:buClr>
                <a:srgbClr val="0070C0"/>
              </a:buClr>
              <a:buFont typeface="Arial" panose="020B0604020202020204" pitchFamily="34" charset="0"/>
              <a:buChar char="•"/>
              <a:defRPr/>
            </a:pPr>
            <a:r>
              <a:rPr lang="en-GB" sz="1400" dirty="0"/>
              <a:t>Testing</a:t>
            </a:r>
          </a:p>
        </p:txBody>
      </p:sp>
      <p:sp>
        <p:nvSpPr>
          <p:cNvPr id="27655" name="Rounded Rectangle 4"/>
          <p:cNvSpPr>
            <a:spLocks noChangeArrowheads="1"/>
          </p:cNvSpPr>
          <p:nvPr/>
        </p:nvSpPr>
        <p:spPr bwMode="auto">
          <a:xfrm>
            <a:off x="152400" y="1295400"/>
            <a:ext cx="2617788" cy="3048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b="1" u="sng" dirty="0"/>
              <a:t>What we do:</a:t>
            </a:r>
            <a:endParaRPr lang="en-GB" b="1" u="sng" dirty="0">
              <a:solidFill>
                <a:schemeClr val="tx1"/>
              </a:solidFill>
            </a:endParaRPr>
          </a:p>
        </p:txBody>
      </p:sp>
      <p:sp>
        <p:nvSpPr>
          <p:cNvPr id="27656" name="Title 1"/>
          <p:cNvSpPr txBox="1">
            <a:spLocks/>
          </p:cNvSpPr>
          <p:nvPr/>
        </p:nvSpPr>
        <p:spPr bwMode="auto">
          <a:xfrm>
            <a:off x="804863" y="533400"/>
            <a:ext cx="7924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GB" sz="3200">
                <a:solidFill>
                  <a:srgbClr val="1B65A6"/>
                </a:solidFill>
              </a:rPr>
              <a:t>APQP Summary:</a:t>
            </a:r>
            <a:endParaRPr lang="en-GB" sz="2000">
              <a:solidFill>
                <a:srgbClr val="1B65A6"/>
              </a:solidFill>
            </a:endParaRPr>
          </a:p>
        </p:txBody>
      </p:sp>
      <p:sp>
        <p:nvSpPr>
          <p:cNvPr id="7" name="Rounded Rectangle 6"/>
          <p:cNvSpPr/>
          <p:nvPr/>
        </p:nvSpPr>
        <p:spPr bwMode="auto">
          <a:xfrm>
            <a:off x="6629400" y="1905000"/>
            <a:ext cx="2362200" cy="4114800"/>
          </a:xfrm>
          <a:prstGeom prst="roundRect">
            <a:avLst/>
          </a:prstGeom>
          <a:noFill/>
          <a:ln>
            <a:noFill/>
          </a:ln>
          <a:effectLst/>
        </p:spPr>
        <p:txBody>
          <a:bodyPr/>
          <a:lstStyle/>
          <a:p>
            <a:pPr marL="285750" indent="-285750">
              <a:buClr>
                <a:srgbClr val="0070C0"/>
              </a:buClr>
              <a:buFont typeface="Arial" panose="020B0604020202020204" pitchFamily="34" charset="0"/>
              <a:buChar char="•"/>
              <a:defRPr/>
            </a:pPr>
            <a:r>
              <a:rPr lang="en-GB" sz="1400" dirty="0"/>
              <a:t>Defect Free Launches</a:t>
            </a:r>
          </a:p>
          <a:p>
            <a:pPr marL="285750" indent="-285750">
              <a:buClr>
                <a:srgbClr val="0070C0"/>
              </a:buClr>
              <a:buFont typeface="Arial" panose="020B0604020202020204" pitchFamily="34" charset="0"/>
              <a:buChar char="•"/>
              <a:defRPr/>
            </a:pPr>
            <a:r>
              <a:rPr lang="en-GB" sz="1400" dirty="0"/>
              <a:t>Reduced Warranty Claims</a:t>
            </a:r>
          </a:p>
          <a:p>
            <a:pPr marL="285750" indent="-285750">
              <a:buClr>
                <a:srgbClr val="0070C0"/>
              </a:buClr>
              <a:buFont typeface="Arial" panose="020B0604020202020204" pitchFamily="34" charset="0"/>
              <a:buChar char="•"/>
              <a:defRPr/>
            </a:pPr>
            <a:r>
              <a:rPr lang="en-GB" sz="1400" dirty="0"/>
              <a:t>Zero Spills</a:t>
            </a:r>
          </a:p>
          <a:p>
            <a:pPr marL="285750" indent="-285750">
              <a:buClr>
                <a:srgbClr val="0070C0"/>
              </a:buClr>
              <a:buFont typeface="Arial" panose="020B0604020202020204" pitchFamily="34" charset="0"/>
              <a:buChar char="•"/>
              <a:defRPr/>
            </a:pPr>
            <a:r>
              <a:rPr lang="en-GB" sz="1400" dirty="0"/>
              <a:t>Customer Satisfaction</a:t>
            </a:r>
          </a:p>
          <a:p>
            <a:pPr marL="285750" indent="-285750">
              <a:buClr>
                <a:srgbClr val="0070C0"/>
              </a:buClr>
              <a:buFont typeface="Arial" panose="020B0604020202020204" pitchFamily="34" charset="0"/>
              <a:buChar char="•"/>
              <a:defRPr/>
            </a:pPr>
            <a:r>
              <a:rPr lang="en-GB" sz="1400" dirty="0"/>
              <a:t>Robust Products</a:t>
            </a:r>
          </a:p>
          <a:p>
            <a:pPr marL="285750" indent="-285750">
              <a:buClr>
                <a:srgbClr val="0070C0"/>
              </a:buClr>
              <a:buFont typeface="Arial" panose="020B0604020202020204" pitchFamily="34" charset="0"/>
              <a:buChar char="•"/>
              <a:defRPr/>
            </a:pPr>
            <a:r>
              <a:rPr lang="en-GB" sz="1400" dirty="0"/>
              <a:t>Greater Supplier Control</a:t>
            </a:r>
          </a:p>
          <a:p>
            <a:pPr marL="285750" indent="-285750">
              <a:buClr>
                <a:srgbClr val="0070C0"/>
              </a:buClr>
              <a:buFont typeface="Arial" panose="020B0604020202020204" pitchFamily="34" charset="0"/>
              <a:buChar char="•"/>
              <a:defRPr/>
            </a:pPr>
            <a:r>
              <a:rPr lang="en-GB" sz="1400" dirty="0"/>
              <a:t>Reduced supplier cost</a:t>
            </a:r>
          </a:p>
        </p:txBody>
      </p:sp>
      <p:sp>
        <p:nvSpPr>
          <p:cNvPr id="27662" name="Rounded Rectangle 45"/>
          <p:cNvSpPr>
            <a:spLocks noChangeArrowheads="1"/>
          </p:cNvSpPr>
          <p:nvPr/>
        </p:nvSpPr>
        <p:spPr bwMode="auto">
          <a:xfrm>
            <a:off x="3352800" y="1219200"/>
            <a:ext cx="2133600" cy="838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u="sng" dirty="0">
                <a:solidFill>
                  <a:schemeClr val="tx1"/>
                </a:solidFill>
              </a:rPr>
              <a:t>How we do it: </a:t>
            </a:r>
            <a:r>
              <a:rPr lang="en-GB" dirty="0">
                <a:solidFill>
                  <a:schemeClr val="tx1"/>
                </a:solidFill>
              </a:rPr>
              <a:t>APQP</a:t>
            </a:r>
          </a:p>
        </p:txBody>
      </p:sp>
      <p:sp>
        <p:nvSpPr>
          <p:cNvPr id="27663" name="Rounded Rectangle 46"/>
          <p:cNvSpPr>
            <a:spLocks noChangeArrowheads="1"/>
          </p:cNvSpPr>
          <p:nvPr/>
        </p:nvSpPr>
        <p:spPr bwMode="auto">
          <a:xfrm>
            <a:off x="6705600" y="1295400"/>
            <a:ext cx="2133600" cy="3048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b="1" u="sng" dirty="0">
                <a:solidFill>
                  <a:schemeClr val="tx1"/>
                </a:solidFill>
              </a:rPr>
              <a:t>What we get:</a:t>
            </a:r>
          </a:p>
        </p:txBody>
      </p:sp>
      <p:sp>
        <p:nvSpPr>
          <p:cNvPr id="27664" name="Text Box 6"/>
          <p:cNvSpPr txBox="1">
            <a:spLocks noChangeArrowheads="1"/>
          </p:cNvSpPr>
          <p:nvPr/>
        </p:nvSpPr>
        <p:spPr bwMode="auto">
          <a:xfrm>
            <a:off x="2171700" y="6381750"/>
            <a:ext cx="6743700" cy="400050"/>
          </a:xfrm>
          <a:prstGeom prst="rect">
            <a:avLst/>
          </a:prstGeom>
          <a:solidFill>
            <a:srgbClr val="3367C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gn="ctr" eaLnBrk="1" hangingPunct="1">
              <a:lnSpc>
                <a:spcPct val="100000"/>
              </a:lnSpc>
              <a:spcBef>
                <a:spcPct val="50000"/>
              </a:spcBef>
              <a:buClrTx/>
            </a:pPr>
            <a:r>
              <a:rPr lang="en-US" sz="2000" b="1" dirty="0">
                <a:solidFill>
                  <a:srgbClr val="FFFFFF"/>
                </a:solidFill>
              </a:rPr>
              <a:t>Leadership Engagement is Critical </a:t>
            </a:r>
          </a:p>
        </p:txBody>
      </p:sp>
      <p:sp>
        <p:nvSpPr>
          <p:cNvPr id="3" name="TextBox 2"/>
          <p:cNvSpPr txBox="1"/>
          <p:nvPr/>
        </p:nvSpPr>
        <p:spPr>
          <a:xfrm>
            <a:off x="3733800" y="2438400"/>
            <a:ext cx="1524000" cy="2585323"/>
          </a:xfrm>
          <a:prstGeom prst="rect">
            <a:avLst/>
          </a:prstGeom>
          <a:noFill/>
          <a:ln w="12700">
            <a:solidFill>
              <a:schemeClr val="accent1"/>
            </a:solidFill>
          </a:ln>
        </p:spPr>
        <p:txBody>
          <a:bodyPr wrap="square" rtlCol="0">
            <a:spAutoFit/>
          </a:bodyPr>
          <a:lstStyle/>
          <a:p>
            <a:pPr algn="ctr"/>
            <a:r>
              <a:rPr lang="en-US" dirty="0"/>
              <a:t>UP</a:t>
            </a:r>
          </a:p>
          <a:p>
            <a:pPr algn="ctr"/>
            <a:endParaRPr lang="en-US" dirty="0"/>
          </a:p>
          <a:p>
            <a:pPr algn="ctr"/>
            <a:r>
              <a:rPr lang="en-US" dirty="0"/>
              <a:t>FRONT</a:t>
            </a:r>
          </a:p>
          <a:p>
            <a:pPr algn="ctr"/>
            <a:endParaRPr lang="en-US" dirty="0"/>
          </a:p>
          <a:p>
            <a:pPr algn="ctr"/>
            <a:r>
              <a:rPr lang="en-US" dirty="0"/>
              <a:t>DETAILED</a:t>
            </a:r>
          </a:p>
          <a:p>
            <a:pPr algn="ctr"/>
            <a:r>
              <a:rPr lang="en-US" dirty="0"/>
              <a:t> </a:t>
            </a:r>
          </a:p>
          <a:p>
            <a:pPr algn="ctr"/>
            <a:r>
              <a:rPr lang="en-US" dirty="0"/>
              <a:t>QUALITY</a:t>
            </a:r>
          </a:p>
          <a:p>
            <a:pPr algn="ctr"/>
            <a:endParaRPr lang="en-US" dirty="0"/>
          </a:p>
          <a:p>
            <a:pPr algn="ctr"/>
            <a:r>
              <a:rPr lang="en-US" dirty="0"/>
              <a:t>PLANNING</a:t>
            </a:r>
          </a:p>
        </p:txBody>
      </p:sp>
      <p:sp>
        <p:nvSpPr>
          <p:cNvPr id="8" name="Right Arrow 7"/>
          <p:cNvSpPr/>
          <p:nvPr/>
        </p:nvSpPr>
        <p:spPr bwMode="auto">
          <a:xfrm>
            <a:off x="2514600" y="3124200"/>
            <a:ext cx="1143000" cy="484632"/>
          </a:xfrm>
          <a:prstGeom prst="rightArrow">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5" name="Right Arrow 24"/>
          <p:cNvSpPr/>
          <p:nvPr/>
        </p:nvSpPr>
        <p:spPr bwMode="auto">
          <a:xfrm>
            <a:off x="5486400" y="3151496"/>
            <a:ext cx="1143000" cy="484632"/>
          </a:xfrm>
          <a:prstGeom prst="rightArrow">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12721991"/>
      </p:ext>
    </p:extLst>
  </p:cSld>
  <p:clrMapOvr>
    <a:masterClrMapping/>
  </p:clrMapOvr>
  <p:transition spd="slow">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a:t>Sample Production Parts</a:t>
            </a:r>
          </a:p>
        </p:txBody>
      </p:sp>
      <p:sp>
        <p:nvSpPr>
          <p:cNvPr id="2" name="Content Placeholder 1"/>
          <p:cNvSpPr>
            <a:spLocks noGrp="1"/>
          </p:cNvSpPr>
          <p:nvPr>
            <p:ph idx="1"/>
          </p:nvPr>
        </p:nvSpPr>
        <p:spPr/>
        <p:txBody>
          <a:bodyPr>
            <a:normAutofit fontScale="77500" lnSpcReduction="20000"/>
          </a:bodyPr>
          <a:lstStyle/>
          <a:p>
            <a:pPr marL="0" indent="0">
              <a:buNone/>
            </a:pPr>
            <a:r>
              <a:rPr lang="en-US" dirty="0"/>
              <a:t>Sample production parts MUST be properly identified </a:t>
            </a:r>
          </a:p>
          <a:p>
            <a:pPr marL="0" indent="0">
              <a:buNone/>
            </a:pPr>
            <a:r>
              <a:rPr lang="en-US" dirty="0"/>
              <a:t>Include the following information on the part label:</a:t>
            </a:r>
          </a:p>
          <a:p>
            <a:r>
              <a:rPr lang="en-US" dirty="0"/>
              <a:t>Date parts were packed</a:t>
            </a:r>
          </a:p>
          <a:p>
            <a:r>
              <a:rPr lang="en-US" dirty="0"/>
              <a:t>FELL part number</a:t>
            </a:r>
          </a:p>
          <a:p>
            <a:r>
              <a:rPr lang="en-US" dirty="0"/>
              <a:t>Quantity</a:t>
            </a:r>
          </a:p>
          <a:p>
            <a:r>
              <a:rPr lang="en-US" dirty="0"/>
              <a:t>Serial number</a:t>
            </a:r>
          </a:p>
          <a:p>
            <a:r>
              <a:rPr lang="en-US" dirty="0"/>
              <a:t>Supplier part number (optional)</a:t>
            </a:r>
          </a:p>
          <a:p>
            <a:r>
              <a:rPr lang="en-US" dirty="0"/>
              <a:t>Part description</a:t>
            </a:r>
          </a:p>
          <a:p>
            <a:r>
              <a:rPr lang="en-US" dirty="0"/>
              <a:t>Country of origin</a:t>
            </a:r>
          </a:p>
          <a:p>
            <a:r>
              <a:rPr lang="en-US" dirty="0"/>
              <a:t>Indication of regulatory compliance where applicable (RoHS, REACH, Conflict Minerals, etc.)</a:t>
            </a:r>
          </a:p>
          <a:p>
            <a:r>
              <a:rPr lang="en-US" dirty="0"/>
              <a:t>Approval markings (UL, CE, etc.) where applicable</a:t>
            </a:r>
          </a:p>
          <a:p>
            <a:endParaRPr lang="en-US" dirty="0"/>
          </a:p>
        </p:txBody>
      </p:sp>
    </p:spTree>
    <p:extLst>
      <p:ext uri="{BB962C8B-B14F-4D97-AF65-F5344CB8AC3E}">
        <p14:creationId xmlns:p14="http://schemas.microsoft.com/office/powerpoint/2010/main" val="533836175"/>
      </p:ext>
    </p:extLst>
  </p:cSld>
  <p:clrMapOvr>
    <a:masterClrMapping/>
  </p:clrMapOvr>
  <p:transition spd="med">
    <p:wipe di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Element #15: Master Samples </a:t>
            </a:r>
            <a:br>
              <a:rPr lang="en-US" dirty="0"/>
            </a:br>
            <a:r>
              <a:rPr lang="en-US" dirty="0"/>
              <a:t>PPAP Element #16: Checking Aids</a:t>
            </a:r>
          </a:p>
        </p:txBody>
      </p:sp>
      <p:sp>
        <p:nvSpPr>
          <p:cNvPr id="3" name="Content Placeholder 2"/>
          <p:cNvSpPr>
            <a:spLocks noGrp="1"/>
          </p:cNvSpPr>
          <p:nvPr>
            <p:ph idx="1"/>
          </p:nvPr>
        </p:nvSpPr>
        <p:spPr/>
        <p:txBody>
          <a:bodyPr>
            <a:normAutofit fontScale="70000" lnSpcReduction="20000"/>
          </a:bodyPr>
          <a:lstStyle/>
          <a:p>
            <a:r>
              <a:rPr lang="en-US" dirty="0"/>
              <a:t>Master Sample (PPAP Element #15)</a:t>
            </a:r>
          </a:p>
          <a:p>
            <a:pPr lvl="1"/>
            <a:r>
              <a:rPr lang="en-US" dirty="0"/>
              <a:t>The “perfect” or “golden” sample that subsequent parts can be compared against</a:t>
            </a:r>
          </a:p>
          <a:p>
            <a:pPr lvl="1"/>
            <a:r>
              <a:rPr lang="en-US" dirty="0"/>
              <a:t>Often the first good part off a new tool for injection molding or stamping</a:t>
            </a:r>
          </a:p>
          <a:p>
            <a:pPr lvl="1"/>
            <a:r>
              <a:rPr lang="en-US" dirty="0"/>
              <a:t>Is sometimes used to verify testing equipment and measurement systems</a:t>
            </a:r>
          </a:p>
          <a:p>
            <a:pPr lvl="1"/>
            <a:r>
              <a:rPr lang="en-US" dirty="0"/>
              <a:t>Master samples are not normal for every product or manufacturing process</a:t>
            </a:r>
          </a:p>
          <a:p>
            <a:r>
              <a:rPr lang="en-US" dirty="0"/>
              <a:t>Checking aid (PPAP Element #16)</a:t>
            </a:r>
          </a:p>
          <a:p>
            <a:pPr lvl="1"/>
            <a:r>
              <a:rPr lang="en-US" dirty="0"/>
              <a:t>Tools, gages, or test equipment, used to inspect production parts</a:t>
            </a:r>
          </a:p>
          <a:p>
            <a:pPr lvl="1"/>
            <a:r>
              <a:rPr lang="en-US" dirty="0"/>
              <a:t>Examples include:</a:t>
            </a:r>
          </a:p>
          <a:p>
            <a:pPr lvl="2"/>
            <a:r>
              <a:rPr lang="en-US" dirty="0"/>
              <a:t>Visual standards for color or appearance</a:t>
            </a:r>
          </a:p>
          <a:p>
            <a:pPr lvl="2"/>
            <a:r>
              <a:rPr lang="en-US" dirty="0"/>
              <a:t>Shadow boards or templates used to verify general shape or presence of required features</a:t>
            </a:r>
          </a:p>
          <a:p>
            <a:pPr lvl="2"/>
            <a:r>
              <a:rPr lang="en-US" dirty="0"/>
              <a:t>Custom gages</a:t>
            </a:r>
          </a:p>
          <a:p>
            <a:pPr lvl="1"/>
            <a:endParaRPr lang="en-US" dirty="0"/>
          </a:p>
        </p:txBody>
      </p:sp>
    </p:spTree>
    <p:extLst>
      <p:ext uri="{BB962C8B-B14F-4D97-AF65-F5344CB8AC3E}">
        <p14:creationId xmlns:p14="http://schemas.microsoft.com/office/powerpoint/2010/main" val="3615563174"/>
      </p:ext>
    </p:extLst>
  </p:cSld>
  <p:clrMapOvr>
    <a:masterClrMapping/>
  </p:clrMapOvr>
  <p:transition spd="med">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Element #17: FELL Requirements</a:t>
            </a:r>
          </a:p>
        </p:txBody>
      </p:sp>
      <p:sp>
        <p:nvSpPr>
          <p:cNvPr id="3" name="Content Placeholder 2"/>
          <p:cNvSpPr>
            <a:spLocks noGrp="1"/>
          </p:cNvSpPr>
          <p:nvPr>
            <p:ph idx="1"/>
          </p:nvPr>
        </p:nvSpPr>
        <p:spPr/>
        <p:txBody>
          <a:bodyPr>
            <a:normAutofit fontScale="62500" lnSpcReduction="20000"/>
          </a:bodyPr>
          <a:lstStyle/>
          <a:p>
            <a:r>
              <a:rPr lang="en-US" dirty="0"/>
              <a:t>APQP Kickoff - team</a:t>
            </a:r>
          </a:p>
          <a:p>
            <a:r>
              <a:rPr lang="en-US" dirty="0"/>
              <a:t>APQP Timeline Template</a:t>
            </a:r>
          </a:p>
          <a:p>
            <a:r>
              <a:rPr lang="en-US" dirty="0"/>
              <a:t>Action Item Log</a:t>
            </a:r>
          </a:p>
          <a:p>
            <a:r>
              <a:rPr lang="en-US" dirty="0">
                <a:solidFill>
                  <a:schemeClr val="tx1"/>
                </a:solidFill>
              </a:rPr>
              <a:t>Production Feasibility Agreement (PFA)</a:t>
            </a:r>
          </a:p>
          <a:p>
            <a:r>
              <a:rPr lang="en-US" dirty="0">
                <a:solidFill>
                  <a:schemeClr val="tx1"/>
                </a:solidFill>
              </a:rPr>
              <a:t>Gage Plan</a:t>
            </a:r>
          </a:p>
          <a:p>
            <a:r>
              <a:rPr lang="en-US" dirty="0">
                <a:solidFill>
                  <a:schemeClr val="tx1"/>
                </a:solidFill>
              </a:rPr>
              <a:t>Dimensional Correlation Matrix</a:t>
            </a:r>
          </a:p>
          <a:p>
            <a:r>
              <a:rPr lang="en-US" dirty="0">
                <a:solidFill>
                  <a:schemeClr val="tx1"/>
                </a:solidFill>
              </a:rPr>
              <a:t>Pass Through Characteristics (PTC)</a:t>
            </a:r>
          </a:p>
          <a:p>
            <a:r>
              <a:rPr lang="en-US" dirty="0">
                <a:solidFill>
                  <a:schemeClr val="tx1"/>
                </a:solidFill>
              </a:rPr>
              <a:t>Safe Launch Control Plan</a:t>
            </a:r>
          </a:p>
          <a:p>
            <a:r>
              <a:rPr lang="en-US" dirty="0">
                <a:solidFill>
                  <a:schemeClr val="tx1"/>
                </a:solidFill>
              </a:rPr>
              <a:t>Ramp Up &amp; Down Plan</a:t>
            </a:r>
          </a:p>
          <a:p>
            <a:r>
              <a:rPr lang="en-US" dirty="0">
                <a:solidFill>
                  <a:schemeClr val="tx1"/>
                </a:solidFill>
              </a:rPr>
              <a:t>Packaging Specification Data Sheet</a:t>
            </a:r>
          </a:p>
          <a:p>
            <a:r>
              <a:rPr lang="en-US" dirty="0">
                <a:solidFill>
                  <a:schemeClr val="tx1"/>
                </a:solidFill>
              </a:rPr>
              <a:t>Submit Bar Code Label Packaging Approval</a:t>
            </a:r>
          </a:p>
          <a:p>
            <a:r>
              <a:rPr lang="en-US" dirty="0">
                <a:solidFill>
                  <a:schemeClr val="tx1"/>
                </a:solidFill>
              </a:rPr>
              <a:t>PPAP Interim Recovery Worksheet</a:t>
            </a:r>
          </a:p>
          <a:p>
            <a:r>
              <a:rPr lang="en-US" dirty="0">
                <a:solidFill>
                  <a:schemeClr val="tx1"/>
                </a:solidFill>
              </a:rPr>
              <a:t>Capacity R@R Workshee</a:t>
            </a:r>
            <a:r>
              <a:rPr lang="en-US" dirty="0">
                <a:solidFill>
                  <a:schemeClr val="tx2"/>
                </a:solidFill>
              </a:rPr>
              <a:t>t</a:t>
            </a:r>
          </a:p>
          <a:p>
            <a:r>
              <a:rPr lang="en-US" dirty="0">
                <a:solidFill>
                  <a:schemeClr val="tx1"/>
                </a:solidFill>
              </a:rPr>
              <a:t>Production Readiness Review (PRR)</a:t>
            </a:r>
          </a:p>
          <a:p>
            <a:endParaRPr lang="en-US" dirty="0"/>
          </a:p>
        </p:txBody>
      </p:sp>
      <p:sp>
        <p:nvSpPr>
          <p:cNvPr id="5" name="Rounded Rectangle 4"/>
          <p:cNvSpPr/>
          <p:nvPr/>
        </p:nvSpPr>
        <p:spPr bwMode="auto">
          <a:xfrm>
            <a:off x="6019800" y="3200400"/>
            <a:ext cx="2438400" cy="11430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Items in blue</a:t>
            </a:r>
            <a:r>
              <a:rPr kumimoji="0" lang="en-US" sz="1600" b="0" i="0" u="none" strike="noStrike" cap="none" normalizeH="0" dirty="0">
                <a:ln>
                  <a:noFill/>
                </a:ln>
                <a:solidFill>
                  <a:schemeClr val="bg1"/>
                </a:solidFill>
                <a:effectLst/>
                <a:latin typeface="Arial" charset="0"/>
              </a:rPr>
              <a:t> have additional instructions embedded in the PPAP Workbook</a:t>
            </a:r>
            <a:endParaRPr kumimoji="0" lang="en-US" sz="1600" b="0" i="0" u="none" strike="noStrike" cap="none" normalizeH="0" baseline="0" dirty="0">
              <a:ln>
                <a:noFill/>
              </a:ln>
              <a:solidFill>
                <a:schemeClr val="bg1"/>
              </a:solidFill>
              <a:effectLst/>
              <a:latin typeface="Arial" charset="0"/>
            </a:endParaRPr>
          </a:p>
        </p:txBody>
      </p:sp>
      <p:sp>
        <p:nvSpPr>
          <p:cNvPr id="8" name="Rounded Rectangle 7"/>
          <p:cNvSpPr/>
          <p:nvPr/>
        </p:nvSpPr>
        <p:spPr bwMode="auto">
          <a:xfrm>
            <a:off x="6019800" y="4800600"/>
            <a:ext cx="2438400" cy="1143000"/>
          </a:xfrm>
          <a:prstGeom prst="roundRect">
            <a:avLst/>
          </a:pr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Let’s take a closer look at the items in red…</a:t>
            </a:r>
          </a:p>
        </p:txBody>
      </p:sp>
      <p:sp>
        <p:nvSpPr>
          <p:cNvPr id="9" name="Rounded Rectangle 8"/>
          <p:cNvSpPr/>
          <p:nvPr/>
        </p:nvSpPr>
        <p:spPr bwMode="auto">
          <a:xfrm>
            <a:off x="5638800" y="1676400"/>
            <a:ext cx="3200400" cy="1066799"/>
          </a:xfrm>
          <a:prstGeom prst="roundRect">
            <a:avLst/>
          </a:prstGeo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10000"/>
              </a:lnSpc>
              <a:spcBef>
                <a:spcPct val="20000"/>
              </a:spcBef>
              <a:spcAft>
                <a:spcPct val="0"/>
              </a:spcAft>
              <a:buClr>
                <a:srgbClr val="3367CD"/>
              </a:buClr>
              <a:buSzTx/>
              <a:buFontTx/>
              <a:buNone/>
              <a:tabLst/>
            </a:pPr>
            <a:r>
              <a:rPr lang="en-US" sz="1600" dirty="0">
                <a:solidFill>
                  <a:schemeClr val="bg1"/>
                </a:solidFill>
                <a:latin typeface="Arial" charset="0"/>
              </a:rPr>
              <a:t>These items all have templates in the PPAP Workbook – many of which are self-explanatory</a:t>
            </a:r>
            <a:endParaRPr kumimoji="0" lang="en-US" sz="16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62535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1" nodeType="clickEffect">
                                  <p:stCondLst>
                                    <p:cond delay="0"/>
                                  </p:stCondLst>
                                  <p:childTnLst>
                                    <p:set>
                                      <p:cBhvr override="childStyle">
                                        <p:cTn id="11" dur="indefinite"/>
                                        <p:tgtEl>
                                          <p:spTgt spid="3">
                                            <p:txEl>
                                              <p:pRg st="6" end="6"/>
                                            </p:txEl>
                                          </p:spTgt>
                                        </p:tgtEl>
                                        <p:attrNameLst>
                                          <p:attrName>style.color</p:attrName>
                                        </p:attrNameLst>
                                      </p:cBhvr>
                                      <p:to>
                                        <p:clrVal>
                                          <a:schemeClr val="tx2"/>
                                        </p:clrVal>
                                      </p:to>
                                    </p:set>
                                  </p:childTnLst>
                                </p:cTn>
                              </p:par>
                              <p:par>
                                <p:cTn id="12" presetID="3" presetClass="emph" presetSubtype="1" nodeType="withEffect">
                                  <p:stCondLst>
                                    <p:cond delay="0"/>
                                  </p:stCondLst>
                                  <p:childTnLst>
                                    <p:set>
                                      <p:cBhvr override="childStyle">
                                        <p:cTn id="13" dur="indefinite"/>
                                        <p:tgtEl>
                                          <p:spTgt spid="3">
                                            <p:txEl>
                                              <p:pRg st="7" end="7"/>
                                            </p:txEl>
                                          </p:spTgt>
                                        </p:tgtEl>
                                        <p:attrNameLst>
                                          <p:attrName>style.color</p:attrName>
                                        </p:attrNameLst>
                                      </p:cBhvr>
                                      <p:to>
                                        <p:clrVal>
                                          <a:schemeClr val="tx2"/>
                                        </p:clrVal>
                                      </p:to>
                                    </p:set>
                                  </p:childTnLst>
                                </p:cTn>
                              </p:par>
                              <p:par>
                                <p:cTn id="14" presetID="3" presetClass="emph" presetSubtype="1" nodeType="withEffect">
                                  <p:stCondLst>
                                    <p:cond delay="0"/>
                                  </p:stCondLst>
                                  <p:childTnLst>
                                    <p:set>
                                      <p:cBhvr override="childStyle">
                                        <p:cTn id="15" dur="indefinite"/>
                                        <p:tgtEl>
                                          <p:spTgt spid="3">
                                            <p:txEl>
                                              <p:pRg st="9" end="9"/>
                                            </p:txEl>
                                          </p:spTgt>
                                        </p:tgtEl>
                                        <p:attrNameLst>
                                          <p:attrName>style.color</p:attrName>
                                        </p:attrNameLst>
                                      </p:cBhvr>
                                      <p:to>
                                        <p:clrVal>
                                          <a:schemeClr val="tx2"/>
                                        </p:clrVal>
                                      </p:to>
                                    </p:set>
                                  </p:childTnLst>
                                </p:cTn>
                              </p:par>
                              <p:par>
                                <p:cTn id="16" presetID="3" presetClass="emph" presetSubtype="1" nodeType="withEffect">
                                  <p:stCondLst>
                                    <p:cond delay="0"/>
                                  </p:stCondLst>
                                  <p:childTnLst>
                                    <p:set>
                                      <p:cBhvr override="childStyle">
                                        <p:cTn id="17" dur="indefinite"/>
                                        <p:tgtEl>
                                          <p:spTgt spid="3">
                                            <p:txEl>
                                              <p:pRg st="12" end="12"/>
                                            </p:txEl>
                                          </p:spTgt>
                                        </p:tgtEl>
                                        <p:attrNameLst>
                                          <p:attrName>style.color</p:attrName>
                                        </p:attrNameLst>
                                      </p:cBhvr>
                                      <p:to>
                                        <p:clrVal>
                                          <a:schemeClr val="tx2"/>
                                        </p:clrVal>
                                      </p:to>
                                    </p:set>
                                  </p:childTnLst>
                                </p:cTn>
                              </p:par>
                              <p:par>
                                <p:cTn id="18" presetID="10" presetClass="entr" presetSubtype="0"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3" end="3"/>
                                            </p:txEl>
                                          </p:spTgt>
                                        </p:tgtEl>
                                        <p:attrNameLst>
                                          <p:attrName>style.color</p:attrName>
                                        </p:attrNameLst>
                                      </p:cBhvr>
                                      <p:to>
                                        <p:clrVal>
                                          <a:srgbClr val="FF0000"/>
                                        </p:clrVal>
                                      </p:to>
                                    </p:set>
                                  </p:childTnLst>
                                </p:cTn>
                              </p:par>
                              <p:par>
                                <p:cTn id="25" presetID="3" presetClass="emph" presetSubtype="1" nodeType="withEffect">
                                  <p:stCondLst>
                                    <p:cond delay="0"/>
                                  </p:stCondLst>
                                  <p:childTnLst>
                                    <p:set>
                                      <p:cBhvr override="childStyle">
                                        <p:cTn id="26" dur="indefinite"/>
                                        <p:tgtEl>
                                          <p:spTgt spid="3">
                                            <p:txEl>
                                              <p:pRg st="4" end="4"/>
                                            </p:txEl>
                                          </p:spTgt>
                                        </p:tgtEl>
                                        <p:attrNameLst>
                                          <p:attrName>style.color</p:attrName>
                                        </p:attrNameLst>
                                      </p:cBhvr>
                                      <p:to>
                                        <p:clrVal>
                                          <a:srgbClr val="FF0000"/>
                                        </p:clrVal>
                                      </p:to>
                                    </p:set>
                                  </p:childTnLst>
                                </p:cTn>
                              </p:par>
                              <p:par>
                                <p:cTn id="27" presetID="3" presetClass="emph" presetSubtype="1" nodeType="withEffect">
                                  <p:stCondLst>
                                    <p:cond delay="0"/>
                                  </p:stCondLst>
                                  <p:childTnLst>
                                    <p:set>
                                      <p:cBhvr override="childStyle">
                                        <p:cTn id="28" dur="indefinite"/>
                                        <p:tgtEl>
                                          <p:spTgt spid="3">
                                            <p:txEl>
                                              <p:pRg st="5" end="5"/>
                                            </p:txEl>
                                          </p:spTgt>
                                        </p:tgtEl>
                                        <p:attrNameLst>
                                          <p:attrName>style.color</p:attrName>
                                        </p:attrNameLst>
                                      </p:cBhvr>
                                      <p:to>
                                        <p:clrVal>
                                          <a:srgbClr val="FF0000"/>
                                        </p:clrVal>
                                      </p:to>
                                    </p:set>
                                  </p:childTnLst>
                                </p:cTn>
                              </p:par>
                              <p:par>
                                <p:cTn id="29" presetID="3" presetClass="emph" presetSubtype="1" nodeType="withEffect">
                                  <p:stCondLst>
                                    <p:cond delay="0"/>
                                  </p:stCondLst>
                                  <p:childTnLst>
                                    <p:set>
                                      <p:cBhvr override="childStyle">
                                        <p:cTn id="30" dur="indefinite"/>
                                        <p:tgtEl>
                                          <p:spTgt spid="3">
                                            <p:txEl>
                                              <p:pRg st="13" end="13"/>
                                            </p:txEl>
                                          </p:spTgt>
                                        </p:tgtEl>
                                        <p:attrNameLst>
                                          <p:attrName>style.color</p:attrName>
                                        </p:attrNameLst>
                                      </p:cBhvr>
                                      <p:to>
                                        <p:clrVal>
                                          <a:srgbClr val="FF0000"/>
                                        </p:clrVal>
                                      </p:to>
                                    </p:set>
                                  </p:childTnLst>
                                </p:cTn>
                              </p:par>
                              <p:par>
                                <p:cTn id="31" presetID="10" presetClass="entr" presetSubtype="0" fill="hold" grpId="0"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Feasibility Agreement (PFA)</a:t>
            </a:r>
          </a:p>
        </p:txBody>
      </p:sp>
      <p:pic>
        <p:nvPicPr>
          <p:cNvPr id="7170"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1613"/>
          <a:stretch/>
        </p:blipFill>
        <p:spPr bwMode="auto">
          <a:xfrm>
            <a:off x="245185" y="1447800"/>
            <a:ext cx="438161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lnSpcReduction="10000"/>
          </a:bodyPr>
          <a:lstStyle/>
          <a:p>
            <a:r>
              <a:rPr lang="en-US" dirty="0"/>
              <a:t>The PFA is designed to ensure the supplier clearly understands and can meet all FELL design requirements</a:t>
            </a:r>
          </a:p>
          <a:p>
            <a:r>
              <a:rPr lang="en-US" dirty="0"/>
              <a:t>It also provides a formal way to solicit and track supplier design input</a:t>
            </a:r>
          </a:p>
        </p:txBody>
      </p:sp>
    </p:spTree>
    <p:extLst>
      <p:ext uri="{BB962C8B-B14F-4D97-AF65-F5344CB8AC3E}">
        <p14:creationId xmlns:p14="http://schemas.microsoft.com/office/powerpoint/2010/main" val="1388355258"/>
      </p:ext>
    </p:extLst>
  </p:cSld>
  <p:clrMapOvr>
    <a:masterClrMapping/>
  </p:clrMapOvr>
  <p:transition spd="med">
    <p:wipe di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PFA (cont.)</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344" y="1552575"/>
            <a:ext cx="69781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800600" y="2362198"/>
            <a:ext cx="4114799" cy="1905001"/>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dirty="0">
                <a:solidFill>
                  <a:srgbClr val="FFFFFF"/>
                </a:solidFill>
              </a:rPr>
              <a:t>Supplier first reviews each specification on the print, including notes, materials and referenced specification</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dirty="0">
                <a:solidFill>
                  <a:srgbClr val="FFFFFF"/>
                </a:solidFill>
              </a:rPr>
              <a:t>Supplier attaches ballooned drawing to the form</a:t>
            </a:r>
          </a:p>
        </p:txBody>
      </p:sp>
    </p:spTree>
    <p:extLst>
      <p:ext uri="{BB962C8B-B14F-4D97-AF65-F5344CB8AC3E}">
        <p14:creationId xmlns:p14="http://schemas.microsoft.com/office/powerpoint/2010/main" val="1775394322"/>
      </p:ext>
    </p:extLst>
  </p:cSld>
  <p:clrMapOvr>
    <a:masterClrMapping/>
  </p:clrMapOvr>
  <p:transition spd="med">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PFA (cont.)</a:t>
            </a: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9773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bwMode="auto">
          <a:xfrm>
            <a:off x="2286001" y="4800600"/>
            <a:ext cx="4876799" cy="1752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supplier enters design specifications and indicates capability to manufacture</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For complex parts with many dimensions and features, the supplier may elect to focus on special characteristics and problem features/tolerances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752600"/>
            <a:ext cx="88646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337673"/>
      </p:ext>
    </p:extLst>
  </p:cSld>
  <p:clrMapOvr>
    <a:masterClrMapping/>
  </p:clrMapOvr>
  <p:transition spd="med">
    <p:wipe di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PFA (cont.)</a:t>
            </a:r>
          </a:p>
        </p:txBody>
      </p:sp>
      <p:sp>
        <p:nvSpPr>
          <p:cNvPr id="7" name="Rounded Rectangle 6"/>
          <p:cNvSpPr/>
          <p:nvPr/>
        </p:nvSpPr>
        <p:spPr bwMode="auto">
          <a:xfrm>
            <a:off x="4800600" y="2362198"/>
            <a:ext cx="4114799" cy="1905001"/>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fontAlgn="base">
              <a:lnSpc>
                <a:spcPct val="110000"/>
              </a:lnSpc>
              <a:spcBef>
                <a:spcPct val="20000"/>
              </a:spcBef>
              <a:spcAft>
                <a:spcPct val="0"/>
              </a:spcAft>
              <a:buClr>
                <a:srgbClr val="FFFFFF"/>
              </a:buClr>
            </a:pPr>
            <a:r>
              <a:rPr lang="en-US" dirty="0">
                <a:solidFill>
                  <a:srgbClr val="FFFFFF"/>
                </a:solidFill>
              </a:rPr>
              <a:t>When requested, FELL indicates a design change to accommodate the supplier, or indicates the design must remain un-changed</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368" y="1219200"/>
            <a:ext cx="429263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154430"/>
      </p:ext>
    </p:extLst>
  </p:cSld>
  <p:clrMapOvr>
    <a:masterClrMapping/>
  </p:clrMapOvr>
  <p:transition spd="med">
    <p:wipe dir="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PFA (cont.)</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923212" cy="393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bwMode="auto">
          <a:xfrm>
            <a:off x="5039097" y="1905000"/>
            <a:ext cx="4114799" cy="1905001"/>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dirty="0">
                <a:solidFill>
                  <a:srgbClr val="FFFFFF"/>
                </a:solidFill>
              </a:rPr>
              <a:t>Supplier answers general feasibility questions and signs</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dirty="0">
                <a:solidFill>
                  <a:srgbClr val="FFFFFF"/>
                </a:solidFill>
              </a:rPr>
              <a:t>Supplier may also make cost improvement recommendations</a:t>
            </a:r>
          </a:p>
        </p:txBody>
      </p:sp>
    </p:spTree>
    <p:extLst>
      <p:ext uri="{BB962C8B-B14F-4D97-AF65-F5344CB8AC3E}">
        <p14:creationId xmlns:p14="http://schemas.microsoft.com/office/powerpoint/2010/main" val="3326266932"/>
      </p:ext>
    </p:extLst>
  </p:cSld>
  <p:clrMapOvr>
    <a:masterClrMapping/>
  </p:clrMapOvr>
  <p:transition spd="med">
    <p:wipe di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Gage Plan</a:t>
            </a:r>
          </a:p>
        </p:txBody>
      </p:sp>
      <p:sp>
        <p:nvSpPr>
          <p:cNvPr id="5" name="Rounded Rectangle 4"/>
          <p:cNvSpPr/>
          <p:nvPr/>
        </p:nvSpPr>
        <p:spPr bwMode="auto">
          <a:xfrm>
            <a:off x="2286001" y="4267200"/>
            <a:ext cx="4571999" cy="14478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Identify all gages to be utilized for product validation</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Include any clarification or additional set up required for accurate validation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788" y="1219200"/>
            <a:ext cx="7923212" cy="275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752601"/>
            <a:ext cx="8864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991099"/>
      </p:ext>
    </p:extLst>
  </p:cSld>
  <p:clrMapOvr>
    <a:masterClrMapping/>
  </p:clrMapOvr>
  <p:transition spd="med">
    <p:wipe dir="d"/>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Gage Correlation Matrix</a:t>
            </a:r>
          </a:p>
        </p:txBody>
      </p:sp>
      <p:sp>
        <p:nvSpPr>
          <p:cNvPr id="5" name="Rounded Rectangle 4"/>
          <p:cNvSpPr/>
          <p:nvPr/>
        </p:nvSpPr>
        <p:spPr bwMode="auto">
          <a:xfrm>
            <a:off x="2209800" y="3733800"/>
            <a:ext cx="4571999" cy="14478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This template is for Suppliers to populate and compare their actual dimensions to FELL measured values </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Only required for specific features  as identified by FELL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363" y="1371600"/>
            <a:ext cx="8505037" cy="17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24001"/>
            <a:ext cx="8864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392179"/>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46"/>
          <p:cNvSpPr>
            <a:spLocks/>
          </p:cNvSpPr>
          <p:nvPr/>
        </p:nvSpPr>
        <p:spPr bwMode="auto">
          <a:xfrm>
            <a:off x="6465888" y="2438400"/>
            <a:ext cx="2359025" cy="2044700"/>
          </a:xfrm>
          <a:custGeom>
            <a:avLst/>
            <a:gdLst>
              <a:gd name="T0" fmla="*/ 0 w 1245"/>
              <a:gd name="T1" fmla="*/ 2147483647 h 549"/>
              <a:gd name="T2" fmla="*/ 2147483647 w 1245"/>
              <a:gd name="T3" fmla="*/ 2147483647 h 549"/>
              <a:gd name="T4" fmla="*/ 2147483647 w 1245"/>
              <a:gd name="T5" fmla="*/ 2147483647 h 549"/>
              <a:gd name="T6" fmla="*/ 2147483647 w 1245"/>
              <a:gd name="T7" fmla="*/ 2147483647 h 549"/>
              <a:gd name="T8" fmla="*/ 2147483647 w 1245"/>
              <a:gd name="T9" fmla="*/ 2147483647 h 549"/>
              <a:gd name="T10" fmla="*/ 2147483647 w 1245"/>
              <a:gd name="T11" fmla="*/ 2147483647 h 549"/>
              <a:gd name="T12" fmla="*/ 2147483647 w 1245"/>
              <a:gd name="T13" fmla="*/ 2147483647 h 549"/>
              <a:gd name="T14" fmla="*/ 2147483647 w 1245"/>
              <a:gd name="T15" fmla="*/ 2147483647 h 549"/>
              <a:gd name="T16" fmla="*/ 2147483647 w 1245"/>
              <a:gd name="T17" fmla="*/ 2147483647 h 549"/>
              <a:gd name="T18" fmla="*/ 2147483647 w 1245"/>
              <a:gd name="T19" fmla="*/ 2147483647 h 549"/>
              <a:gd name="T20" fmla="*/ 2147483647 w 1245"/>
              <a:gd name="T21" fmla="*/ 2147483647 h 549"/>
              <a:gd name="T22" fmla="*/ 2147483647 w 1245"/>
              <a:gd name="T23" fmla="*/ 2147483647 h 549"/>
              <a:gd name="T24" fmla="*/ 2147483647 w 1245"/>
              <a:gd name="T25" fmla="*/ 2147483647 h 549"/>
              <a:gd name="T26" fmla="*/ 2147483647 w 1245"/>
              <a:gd name="T27" fmla="*/ 2147483647 h 549"/>
              <a:gd name="T28" fmla="*/ 2147483647 w 1245"/>
              <a:gd name="T29" fmla="*/ 2147483647 h 549"/>
              <a:gd name="T30" fmla="*/ 2147483647 w 1245"/>
              <a:gd name="T31" fmla="*/ 2147483647 h 549"/>
              <a:gd name="T32" fmla="*/ 2147483647 w 1245"/>
              <a:gd name="T33" fmla="*/ 2147483647 h 549"/>
              <a:gd name="T34" fmla="*/ 2147483647 w 1245"/>
              <a:gd name="T35" fmla="*/ 2147483647 h 549"/>
              <a:gd name="T36" fmla="*/ 2147483647 w 1245"/>
              <a:gd name="T37" fmla="*/ 2147483647 h 549"/>
              <a:gd name="T38" fmla="*/ 2147483647 w 1245"/>
              <a:gd name="T39" fmla="*/ 2147483647 h 549"/>
              <a:gd name="T40" fmla="*/ 2147483647 w 1245"/>
              <a:gd name="T41" fmla="*/ 0 h 549"/>
              <a:gd name="T42" fmla="*/ 2147483647 w 1245"/>
              <a:gd name="T43" fmla="*/ 2147483647 h 549"/>
              <a:gd name="T44" fmla="*/ 0 w 1245"/>
              <a:gd name="T45" fmla="*/ 2147483647 h 5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5"/>
              <a:gd name="T70" fmla="*/ 0 h 549"/>
              <a:gd name="T71" fmla="*/ 1245 w 1245"/>
              <a:gd name="T72" fmla="*/ 549 h 5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5" h="549">
                <a:moveTo>
                  <a:pt x="0" y="549"/>
                </a:moveTo>
                <a:lnTo>
                  <a:pt x="45" y="492"/>
                </a:lnTo>
                <a:lnTo>
                  <a:pt x="75" y="444"/>
                </a:lnTo>
                <a:lnTo>
                  <a:pt x="129" y="399"/>
                </a:lnTo>
                <a:lnTo>
                  <a:pt x="204" y="372"/>
                </a:lnTo>
                <a:lnTo>
                  <a:pt x="270" y="357"/>
                </a:lnTo>
                <a:lnTo>
                  <a:pt x="321" y="351"/>
                </a:lnTo>
                <a:lnTo>
                  <a:pt x="366" y="354"/>
                </a:lnTo>
                <a:lnTo>
                  <a:pt x="411" y="336"/>
                </a:lnTo>
                <a:lnTo>
                  <a:pt x="432" y="300"/>
                </a:lnTo>
                <a:lnTo>
                  <a:pt x="474" y="219"/>
                </a:lnTo>
                <a:lnTo>
                  <a:pt x="489" y="192"/>
                </a:lnTo>
                <a:lnTo>
                  <a:pt x="525" y="180"/>
                </a:lnTo>
                <a:lnTo>
                  <a:pt x="612" y="168"/>
                </a:lnTo>
                <a:lnTo>
                  <a:pt x="645" y="156"/>
                </a:lnTo>
                <a:lnTo>
                  <a:pt x="702" y="123"/>
                </a:lnTo>
                <a:lnTo>
                  <a:pt x="759" y="78"/>
                </a:lnTo>
                <a:lnTo>
                  <a:pt x="843" y="48"/>
                </a:lnTo>
                <a:lnTo>
                  <a:pt x="1026" y="21"/>
                </a:lnTo>
                <a:lnTo>
                  <a:pt x="1155" y="6"/>
                </a:lnTo>
                <a:lnTo>
                  <a:pt x="1242" y="0"/>
                </a:lnTo>
                <a:lnTo>
                  <a:pt x="1245" y="540"/>
                </a:lnTo>
                <a:lnTo>
                  <a:pt x="0" y="549"/>
                </a:lnTo>
                <a:close/>
              </a:path>
            </a:pathLst>
          </a:custGeom>
          <a:solidFill>
            <a:srgbClr val="FF0000">
              <a:alpha val="47842"/>
            </a:srgbClr>
          </a:solidFill>
          <a:ln w="9525">
            <a:solidFill>
              <a:schemeClr val="tx1"/>
            </a:solidFill>
            <a:round/>
            <a:headEnd/>
            <a:tailEnd/>
          </a:ln>
        </p:spPr>
        <p:txBody>
          <a:bodyPr/>
          <a:lstStyle/>
          <a:p>
            <a:pPr algn="r"/>
            <a:endParaRPr lang="en-US" sz="1200">
              <a:solidFill>
                <a:srgbClr val="000000"/>
              </a:solidFill>
            </a:endParaRPr>
          </a:p>
          <a:p>
            <a:pPr algn="r"/>
            <a:endParaRPr lang="en-US" sz="1200">
              <a:solidFill>
                <a:srgbClr val="000000"/>
              </a:solidFill>
            </a:endParaRPr>
          </a:p>
          <a:p>
            <a:pPr algn="r"/>
            <a:r>
              <a:rPr lang="en-US" sz="1200">
                <a:solidFill>
                  <a:srgbClr val="000000"/>
                </a:solidFill>
              </a:rPr>
              <a:t>CONC</a:t>
            </a:r>
          </a:p>
        </p:txBody>
      </p:sp>
      <p:sp>
        <p:nvSpPr>
          <p:cNvPr id="28675" name="Title 1"/>
          <p:cNvSpPr>
            <a:spLocks noGrp="1"/>
          </p:cNvSpPr>
          <p:nvPr>
            <p:ph type="title"/>
          </p:nvPr>
        </p:nvSpPr>
        <p:spPr/>
        <p:txBody>
          <a:bodyPr/>
          <a:lstStyle/>
          <a:p>
            <a:r>
              <a:rPr lang="en-GB" dirty="0"/>
              <a:t>APQP Benefits:</a:t>
            </a:r>
            <a:endParaRPr lang="en-GB" sz="2000" dirty="0"/>
          </a:p>
        </p:txBody>
      </p:sp>
      <p:sp>
        <p:nvSpPr>
          <p:cNvPr id="28676" name="Freeform 36"/>
          <p:cNvSpPr>
            <a:spLocks/>
          </p:cNvSpPr>
          <p:nvPr/>
        </p:nvSpPr>
        <p:spPr bwMode="auto">
          <a:xfrm>
            <a:off x="4748213" y="3246438"/>
            <a:ext cx="4076700" cy="2297112"/>
          </a:xfrm>
          <a:custGeom>
            <a:avLst/>
            <a:gdLst>
              <a:gd name="T0" fmla="*/ 0 w 2446"/>
              <a:gd name="T1" fmla="*/ 2147483647 h 1038"/>
              <a:gd name="T2" fmla="*/ 2147483647 w 2446"/>
              <a:gd name="T3" fmla="*/ 2147483647 h 1038"/>
              <a:gd name="T4" fmla="*/ 2147483647 w 2446"/>
              <a:gd name="T5" fmla="*/ 2147483647 h 1038"/>
              <a:gd name="T6" fmla="*/ 2147483647 w 2446"/>
              <a:gd name="T7" fmla="*/ 2147483647 h 1038"/>
              <a:gd name="T8" fmla="*/ 2147483647 w 2446"/>
              <a:gd name="T9" fmla="*/ 2147483647 h 1038"/>
              <a:gd name="T10" fmla="*/ 2147483647 w 2446"/>
              <a:gd name="T11" fmla="*/ 2147483647 h 1038"/>
              <a:gd name="T12" fmla="*/ 2147483647 w 2446"/>
              <a:gd name="T13" fmla="*/ 2147483647 h 1038"/>
              <a:gd name="T14" fmla="*/ 2147483647 w 2446"/>
              <a:gd name="T15" fmla="*/ 2147483647 h 1038"/>
              <a:gd name="T16" fmla="*/ 2147483647 w 2446"/>
              <a:gd name="T17" fmla="*/ 2147483647 h 1038"/>
              <a:gd name="T18" fmla="*/ 2147483647 w 2446"/>
              <a:gd name="T19" fmla="*/ 2147483647 h 1038"/>
              <a:gd name="T20" fmla="*/ 2147483647 w 2446"/>
              <a:gd name="T21" fmla="*/ 2147483647 h 1038"/>
              <a:gd name="T22" fmla="*/ 2147483647 w 2446"/>
              <a:gd name="T23" fmla="*/ 2147483647 h 1038"/>
              <a:gd name="T24" fmla="*/ 2147483647 w 2446"/>
              <a:gd name="T25" fmla="*/ 0 h 10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6"/>
              <a:gd name="T40" fmla="*/ 0 h 1038"/>
              <a:gd name="T41" fmla="*/ 2446 w 2446"/>
              <a:gd name="T42" fmla="*/ 1038 h 10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6" h="1038">
                <a:moveTo>
                  <a:pt x="0" y="1038"/>
                </a:moveTo>
                <a:cubicBezTo>
                  <a:pt x="90" y="1025"/>
                  <a:pt x="184" y="1013"/>
                  <a:pt x="275" y="991"/>
                </a:cubicBezTo>
                <a:cubicBezTo>
                  <a:pt x="365" y="969"/>
                  <a:pt x="470" y="928"/>
                  <a:pt x="546" y="896"/>
                </a:cubicBezTo>
                <a:cubicBezTo>
                  <a:pt x="620" y="864"/>
                  <a:pt x="674" y="849"/>
                  <a:pt x="734" y="801"/>
                </a:cubicBezTo>
                <a:cubicBezTo>
                  <a:pt x="794" y="754"/>
                  <a:pt x="850" y="656"/>
                  <a:pt x="907" y="615"/>
                </a:cubicBezTo>
                <a:cubicBezTo>
                  <a:pt x="964" y="574"/>
                  <a:pt x="1012" y="599"/>
                  <a:pt x="1061" y="565"/>
                </a:cubicBezTo>
                <a:cubicBezTo>
                  <a:pt x="1110" y="530"/>
                  <a:pt x="1152" y="448"/>
                  <a:pt x="1204" y="413"/>
                </a:cubicBezTo>
                <a:cubicBezTo>
                  <a:pt x="1257" y="378"/>
                  <a:pt x="1333" y="369"/>
                  <a:pt x="1385" y="356"/>
                </a:cubicBezTo>
                <a:cubicBezTo>
                  <a:pt x="1437" y="344"/>
                  <a:pt x="1479" y="366"/>
                  <a:pt x="1521" y="337"/>
                </a:cubicBezTo>
                <a:cubicBezTo>
                  <a:pt x="1561" y="309"/>
                  <a:pt x="1577" y="224"/>
                  <a:pt x="1622" y="195"/>
                </a:cubicBezTo>
                <a:cubicBezTo>
                  <a:pt x="1667" y="167"/>
                  <a:pt x="1723" y="180"/>
                  <a:pt x="1784" y="158"/>
                </a:cubicBezTo>
                <a:cubicBezTo>
                  <a:pt x="1844" y="135"/>
                  <a:pt x="1878" y="79"/>
                  <a:pt x="1987" y="53"/>
                </a:cubicBezTo>
                <a:cubicBezTo>
                  <a:pt x="2096" y="28"/>
                  <a:pt x="2270" y="12"/>
                  <a:pt x="2446" y="0"/>
                </a:cubicBezTo>
              </a:path>
            </a:pathLst>
          </a:custGeom>
          <a:noFill/>
          <a:ln w="412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 name="Freeform 11"/>
          <p:cNvSpPr>
            <a:spLocks noEditPoints="1"/>
          </p:cNvSpPr>
          <p:nvPr/>
        </p:nvSpPr>
        <p:spPr bwMode="auto">
          <a:xfrm>
            <a:off x="4729163" y="5516563"/>
            <a:ext cx="4303712" cy="87312"/>
          </a:xfrm>
          <a:custGeom>
            <a:avLst/>
            <a:gdLst>
              <a:gd name="T0" fmla="*/ 0 w 2371"/>
              <a:gd name="T1" fmla="*/ 2147483647 h 37"/>
              <a:gd name="T2" fmla="*/ 2147483647 w 2371"/>
              <a:gd name="T3" fmla="*/ 2147483647 h 37"/>
              <a:gd name="T4" fmla="*/ 2147483647 w 2371"/>
              <a:gd name="T5" fmla="*/ 2147483647 h 37"/>
              <a:gd name="T6" fmla="*/ 0 w 2371"/>
              <a:gd name="T7" fmla="*/ 2147483647 h 37"/>
              <a:gd name="T8" fmla="*/ 0 w 2371"/>
              <a:gd name="T9" fmla="*/ 2147483647 h 37"/>
              <a:gd name="T10" fmla="*/ 2147483647 w 2371"/>
              <a:gd name="T11" fmla="*/ 0 h 37"/>
              <a:gd name="T12" fmla="*/ 2147483647 w 2371"/>
              <a:gd name="T13" fmla="*/ 2147483647 h 37"/>
              <a:gd name="T14" fmla="*/ 2147483647 w 2371"/>
              <a:gd name="T15" fmla="*/ 2147483647 h 37"/>
              <a:gd name="T16" fmla="*/ 2147483647 w 237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37"/>
              <a:gd name="T29" fmla="*/ 2371 w 237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37">
                <a:moveTo>
                  <a:pt x="0" y="12"/>
                </a:moveTo>
                <a:lnTo>
                  <a:pt x="2342" y="12"/>
                </a:lnTo>
                <a:lnTo>
                  <a:pt x="2342" y="25"/>
                </a:lnTo>
                <a:lnTo>
                  <a:pt x="0" y="25"/>
                </a:lnTo>
                <a:lnTo>
                  <a:pt x="0" y="12"/>
                </a:lnTo>
                <a:close/>
                <a:moveTo>
                  <a:pt x="2335" y="0"/>
                </a:moveTo>
                <a:lnTo>
                  <a:pt x="2371" y="18"/>
                </a:lnTo>
                <a:lnTo>
                  <a:pt x="2335" y="37"/>
                </a:lnTo>
                <a:lnTo>
                  <a:pt x="2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Rectangle 12"/>
          <p:cNvSpPr>
            <a:spLocks noChangeArrowheads="1"/>
          </p:cNvSpPr>
          <p:nvPr/>
        </p:nvSpPr>
        <p:spPr bwMode="auto">
          <a:xfrm>
            <a:off x="4729163" y="5543550"/>
            <a:ext cx="4251325" cy="2857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679" name="Freeform 13"/>
          <p:cNvSpPr>
            <a:spLocks/>
          </p:cNvSpPr>
          <p:nvPr/>
        </p:nvSpPr>
        <p:spPr bwMode="auto">
          <a:xfrm>
            <a:off x="8967788" y="5516563"/>
            <a:ext cx="65087" cy="82550"/>
          </a:xfrm>
          <a:custGeom>
            <a:avLst/>
            <a:gdLst>
              <a:gd name="T0" fmla="*/ 0 w 36"/>
              <a:gd name="T1" fmla="*/ 0 h 37"/>
              <a:gd name="T2" fmla="*/ 2147483647 w 36"/>
              <a:gd name="T3" fmla="*/ 2147483647 h 37"/>
              <a:gd name="T4" fmla="*/ 0 w 36"/>
              <a:gd name="T5" fmla="*/ 2147483647 h 37"/>
              <a:gd name="T6" fmla="*/ 0 w 36"/>
              <a:gd name="T7" fmla="*/ 0 h 37"/>
              <a:gd name="T8" fmla="*/ 0 60000 65536"/>
              <a:gd name="T9" fmla="*/ 0 60000 65536"/>
              <a:gd name="T10" fmla="*/ 0 60000 65536"/>
              <a:gd name="T11" fmla="*/ 0 60000 65536"/>
              <a:gd name="T12" fmla="*/ 0 w 36"/>
              <a:gd name="T13" fmla="*/ 0 h 37"/>
              <a:gd name="T14" fmla="*/ 36 w 36"/>
              <a:gd name="T15" fmla="*/ 37 h 37"/>
            </a:gdLst>
            <a:ahLst/>
            <a:cxnLst>
              <a:cxn ang="T8">
                <a:pos x="T0" y="T1"/>
              </a:cxn>
              <a:cxn ang="T9">
                <a:pos x="T2" y="T3"/>
              </a:cxn>
              <a:cxn ang="T10">
                <a:pos x="T4" y="T5"/>
              </a:cxn>
              <a:cxn ang="T11">
                <a:pos x="T6" y="T7"/>
              </a:cxn>
            </a:cxnLst>
            <a:rect l="T12" t="T13" r="T14" b="T15"/>
            <a:pathLst>
              <a:path w="36" h="37">
                <a:moveTo>
                  <a:pt x="0" y="0"/>
                </a:moveTo>
                <a:lnTo>
                  <a:pt x="36" y="18"/>
                </a:lnTo>
                <a:lnTo>
                  <a:pt x="0" y="37"/>
                </a:lnTo>
                <a:lnTo>
                  <a:pt x="0" y="0"/>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80" name="Group 6"/>
          <p:cNvGrpSpPr>
            <a:grpSpLocks/>
          </p:cNvGrpSpPr>
          <p:nvPr/>
        </p:nvGrpSpPr>
        <p:grpSpPr bwMode="auto">
          <a:xfrm>
            <a:off x="4683125" y="2578100"/>
            <a:ext cx="93663" cy="2987675"/>
            <a:chOff x="322" y="1372"/>
            <a:chExt cx="36" cy="950"/>
          </a:xfrm>
        </p:grpSpPr>
        <p:sp>
          <p:nvSpPr>
            <p:cNvPr id="28713" name="Freeform 7"/>
            <p:cNvSpPr>
              <a:spLocks noEditPoints="1"/>
            </p:cNvSpPr>
            <p:nvPr/>
          </p:nvSpPr>
          <p:spPr bwMode="auto">
            <a:xfrm>
              <a:off x="322" y="1372"/>
              <a:ext cx="36" cy="950"/>
            </a:xfrm>
            <a:custGeom>
              <a:avLst/>
              <a:gdLst>
                <a:gd name="T0" fmla="*/ 25 w 36"/>
                <a:gd name="T1" fmla="*/ 31 h 950"/>
                <a:gd name="T2" fmla="*/ 25 w 36"/>
                <a:gd name="T3" fmla="*/ 950 h 950"/>
                <a:gd name="T4" fmla="*/ 13 w 36"/>
                <a:gd name="T5" fmla="*/ 950 h 950"/>
                <a:gd name="T6" fmla="*/ 13 w 36"/>
                <a:gd name="T7" fmla="*/ 31 h 950"/>
                <a:gd name="T8" fmla="*/ 25 w 36"/>
                <a:gd name="T9" fmla="*/ 31 h 950"/>
                <a:gd name="T10" fmla="*/ 0 w 36"/>
                <a:gd name="T11" fmla="*/ 37 h 950"/>
                <a:gd name="T12" fmla="*/ 19 w 36"/>
                <a:gd name="T13" fmla="*/ 0 h 950"/>
                <a:gd name="T14" fmla="*/ 36 w 36"/>
                <a:gd name="T15" fmla="*/ 37 h 950"/>
                <a:gd name="T16" fmla="*/ 0 w 36"/>
                <a:gd name="T17" fmla="*/ 37 h 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950"/>
                <a:gd name="T29" fmla="*/ 36 w 36"/>
                <a:gd name="T30" fmla="*/ 950 h 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950">
                  <a:moveTo>
                    <a:pt x="25" y="31"/>
                  </a:moveTo>
                  <a:lnTo>
                    <a:pt x="25" y="950"/>
                  </a:lnTo>
                  <a:lnTo>
                    <a:pt x="13" y="950"/>
                  </a:lnTo>
                  <a:lnTo>
                    <a:pt x="13" y="31"/>
                  </a:lnTo>
                  <a:lnTo>
                    <a:pt x="25" y="31"/>
                  </a:lnTo>
                  <a:close/>
                  <a:moveTo>
                    <a:pt x="0" y="37"/>
                  </a:moveTo>
                  <a:lnTo>
                    <a:pt x="19" y="0"/>
                  </a:lnTo>
                  <a:lnTo>
                    <a:pt x="36"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4" name="Rectangle 8"/>
            <p:cNvSpPr>
              <a:spLocks noChangeArrowheads="1"/>
            </p:cNvSpPr>
            <p:nvPr/>
          </p:nvSpPr>
          <p:spPr bwMode="auto">
            <a:xfrm>
              <a:off x="335" y="1403"/>
              <a:ext cx="12" cy="91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5" name="Freeform 9"/>
            <p:cNvSpPr>
              <a:spLocks/>
            </p:cNvSpPr>
            <p:nvPr/>
          </p:nvSpPr>
          <p:spPr bwMode="auto">
            <a:xfrm>
              <a:off x="322" y="1372"/>
              <a:ext cx="36" cy="37"/>
            </a:xfrm>
            <a:custGeom>
              <a:avLst/>
              <a:gdLst>
                <a:gd name="T0" fmla="*/ 0 w 36"/>
                <a:gd name="T1" fmla="*/ 37 h 37"/>
                <a:gd name="T2" fmla="*/ 19 w 36"/>
                <a:gd name="T3" fmla="*/ 0 h 37"/>
                <a:gd name="T4" fmla="*/ 36 w 36"/>
                <a:gd name="T5" fmla="*/ 37 h 37"/>
                <a:gd name="T6" fmla="*/ 0 w 36"/>
                <a:gd name="T7" fmla="*/ 37 h 37"/>
                <a:gd name="T8" fmla="*/ 0 60000 65536"/>
                <a:gd name="T9" fmla="*/ 0 60000 65536"/>
                <a:gd name="T10" fmla="*/ 0 60000 65536"/>
                <a:gd name="T11" fmla="*/ 0 60000 65536"/>
                <a:gd name="T12" fmla="*/ 0 w 36"/>
                <a:gd name="T13" fmla="*/ 0 h 37"/>
                <a:gd name="T14" fmla="*/ 36 w 36"/>
                <a:gd name="T15" fmla="*/ 37 h 37"/>
              </a:gdLst>
              <a:ahLst/>
              <a:cxnLst>
                <a:cxn ang="T8">
                  <a:pos x="T0" y="T1"/>
                </a:cxn>
                <a:cxn ang="T9">
                  <a:pos x="T2" y="T3"/>
                </a:cxn>
                <a:cxn ang="T10">
                  <a:pos x="T4" y="T5"/>
                </a:cxn>
                <a:cxn ang="T11">
                  <a:pos x="T6" y="T7"/>
                </a:cxn>
              </a:cxnLst>
              <a:rect l="T12" t="T13" r="T14" b="T15"/>
              <a:pathLst>
                <a:path w="36" h="37">
                  <a:moveTo>
                    <a:pt x="0" y="37"/>
                  </a:moveTo>
                  <a:lnTo>
                    <a:pt x="19" y="0"/>
                  </a:lnTo>
                  <a:lnTo>
                    <a:pt x="36" y="37"/>
                  </a:lnTo>
                  <a:lnTo>
                    <a:pt x="0" y="37"/>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81" name="Group 14"/>
          <p:cNvGrpSpPr>
            <a:grpSpLocks/>
          </p:cNvGrpSpPr>
          <p:nvPr/>
        </p:nvGrpSpPr>
        <p:grpSpPr bwMode="auto">
          <a:xfrm>
            <a:off x="6403975" y="2635250"/>
            <a:ext cx="46038" cy="3208338"/>
            <a:chOff x="1047" y="1414"/>
            <a:chExt cx="9" cy="1034"/>
          </a:xfrm>
        </p:grpSpPr>
        <p:sp>
          <p:nvSpPr>
            <p:cNvPr id="28695" name="Freeform 15"/>
            <p:cNvSpPr>
              <a:spLocks noEditPoints="1"/>
            </p:cNvSpPr>
            <p:nvPr/>
          </p:nvSpPr>
          <p:spPr bwMode="auto">
            <a:xfrm>
              <a:off x="1047" y="1414"/>
              <a:ext cx="9" cy="1034"/>
            </a:xfrm>
            <a:custGeom>
              <a:avLst/>
              <a:gdLst>
                <a:gd name="T0" fmla="*/ 9 w 9"/>
                <a:gd name="T1" fmla="*/ 35 h 1034"/>
                <a:gd name="T2" fmla="*/ 0 w 9"/>
                <a:gd name="T3" fmla="*/ 0 h 1034"/>
                <a:gd name="T4" fmla="*/ 9 w 9"/>
                <a:gd name="T5" fmla="*/ 62 h 1034"/>
                <a:gd name="T6" fmla="*/ 0 w 9"/>
                <a:gd name="T7" fmla="*/ 98 h 1034"/>
                <a:gd name="T8" fmla="*/ 9 w 9"/>
                <a:gd name="T9" fmla="*/ 62 h 1034"/>
                <a:gd name="T10" fmla="*/ 9 w 9"/>
                <a:gd name="T11" fmla="*/ 160 h 1034"/>
                <a:gd name="T12" fmla="*/ 0 w 9"/>
                <a:gd name="T13" fmla="*/ 124 h 1034"/>
                <a:gd name="T14" fmla="*/ 9 w 9"/>
                <a:gd name="T15" fmla="*/ 187 h 1034"/>
                <a:gd name="T16" fmla="*/ 0 w 9"/>
                <a:gd name="T17" fmla="*/ 223 h 1034"/>
                <a:gd name="T18" fmla="*/ 9 w 9"/>
                <a:gd name="T19" fmla="*/ 187 h 1034"/>
                <a:gd name="T20" fmla="*/ 9 w 9"/>
                <a:gd name="T21" fmla="*/ 285 h 1034"/>
                <a:gd name="T22" fmla="*/ 0 w 9"/>
                <a:gd name="T23" fmla="*/ 249 h 1034"/>
                <a:gd name="T24" fmla="*/ 9 w 9"/>
                <a:gd name="T25" fmla="*/ 312 h 1034"/>
                <a:gd name="T26" fmla="*/ 0 w 9"/>
                <a:gd name="T27" fmla="*/ 347 h 1034"/>
                <a:gd name="T28" fmla="*/ 9 w 9"/>
                <a:gd name="T29" fmla="*/ 312 h 1034"/>
                <a:gd name="T30" fmla="*/ 9 w 9"/>
                <a:gd name="T31" fmla="*/ 410 h 1034"/>
                <a:gd name="T32" fmla="*/ 0 w 9"/>
                <a:gd name="T33" fmla="*/ 374 h 1034"/>
                <a:gd name="T34" fmla="*/ 9 w 9"/>
                <a:gd name="T35" fmla="*/ 437 h 1034"/>
                <a:gd name="T36" fmla="*/ 0 w 9"/>
                <a:gd name="T37" fmla="*/ 472 h 1034"/>
                <a:gd name="T38" fmla="*/ 9 w 9"/>
                <a:gd name="T39" fmla="*/ 437 h 1034"/>
                <a:gd name="T40" fmla="*/ 9 w 9"/>
                <a:gd name="T41" fmla="*/ 535 h 1034"/>
                <a:gd name="T42" fmla="*/ 0 w 9"/>
                <a:gd name="T43" fmla="*/ 499 h 1034"/>
                <a:gd name="T44" fmla="*/ 9 w 9"/>
                <a:gd name="T45" fmla="*/ 562 h 1034"/>
                <a:gd name="T46" fmla="*/ 0 w 9"/>
                <a:gd name="T47" fmla="*/ 597 h 1034"/>
                <a:gd name="T48" fmla="*/ 9 w 9"/>
                <a:gd name="T49" fmla="*/ 562 h 1034"/>
                <a:gd name="T50" fmla="*/ 9 w 9"/>
                <a:gd name="T51" fmla="*/ 660 h 1034"/>
                <a:gd name="T52" fmla="*/ 0 w 9"/>
                <a:gd name="T53" fmla="*/ 624 h 1034"/>
                <a:gd name="T54" fmla="*/ 9 w 9"/>
                <a:gd name="T55" fmla="*/ 686 h 1034"/>
                <a:gd name="T56" fmla="*/ 0 w 9"/>
                <a:gd name="T57" fmla="*/ 722 h 1034"/>
                <a:gd name="T58" fmla="*/ 9 w 9"/>
                <a:gd name="T59" fmla="*/ 686 h 1034"/>
                <a:gd name="T60" fmla="*/ 9 w 9"/>
                <a:gd name="T61" fmla="*/ 785 h 1034"/>
                <a:gd name="T62" fmla="*/ 0 w 9"/>
                <a:gd name="T63" fmla="*/ 749 h 1034"/>
                <a:gd name="T64" fmla="*/ 9 w 9"/>
                <a:gd name="T65" fmla="*/ 811 h 1034"/>
                <a:gd name="T66" fmla="*/ 0 w 9"/>
                <a:gd name="T67" fmla="*/ 847 h 1034"/>
                <a:gd name="T68" fmla="*/ 9 w 9"/>
                <a:gd name="T69" fmla="*/ 811 h 1034"/>
                <a:gd name="T70" fmla="*/ 9 w 9"/>
                <a:gd name="T71" fmla="*/ 910 h 1034"/>
                <a:gd name="T72" fmla="*/ 0 w 9"/>
                <a:gd name="T73" fmla="*/ 874 h 1034"/>
                <a:gd name="T74" fmla="*/ 9 w 9"/>
                <a:gd name="T75" fmla="*/ 936 h 1034"/>
                <a:gd name="T76" fmla="*/ 0 w 9"/>
                <a:gd name="T77" fmla="*/ 972 h 1034"/>
                <a:gd name="T78" fmla="*/ 9 w 9"/>
                <a:gd name="T79" fmla="*/ 936 h 1034"/>
                <a:gd name="T80" fmla="*/ 9 w 9"/>
                <a:gd name="T81" fmla="*/ 1034 h 1034"/>
                <a:gd name="T82" fmla="*/ 0 w 9"/>
                <a:gd name="T83" fmla="*/ 999 h 10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
                <a:gd name="T127" fmla="*/ 0 h 1034"/>
                <a:gd name="T128" fmla="*/ 9 w 9"/>
                <a:gd name="T129" fmla="*/ 1034 h 10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 h="1034">
                  <a:moveTo>
                    <a:pt x="9" y="0"/>
                  </a:moveTo>
                  <a:lnTo>
                    <a:pt x="9" y="35"/>
                  </a:lnTo>
                  <a:lnTo>
                    <a:pt x="0" y="35"/>
                  </a:lnTo>
                  <a:lnTo>
                    <a:pt x="0" y="0"/>
                  </a:lnTo>
                  <a:lnTo>
                    <a:pt x="9" y="0"/>
                  </a:lnTo>
                  <a:close/>
                  <a:moveTo>
                    <a:pt x="9" y="62"/>
                  </a:moveTo>
                  <a:lnTo>
                    <a:pt x="9" y="98"/>
                  </a:lnTo>
                  <a:lnTo>
                    <a:pt x="0" y="98"/>
                  </a:lnTo>
                  <a:lnTo>
                    <a:pt x="0" y="62"/>
                  </a:lnTo>
                  <a:lnTo>
                    <a:pt x="9" y="62"/>
                  </a:lnTo>
                  <a:close/>
                  <a:moveTo>
                    <a:pt x="9" y="124"/>
                  </a:moveTo>
                  <a:lnTo>
                    <a:pt x="9" y="160"/>
                  </a:lnTo>
                  <a:lnTo>
                    <a:pt x="0" y="160"/>
                  </a:lnTo>
                  <a:lnTo>
                    <a:pt x="0" y="124"/>
                  </a:lnTo>
                  <a:lnTo>
                    <a:pt x="9" y="124"/>
                  </a:lnTo>
                  <a:close/>
                  <a:moveTo>
                    <a:pt x="9" y="187"/>
                  </a:moveTo>
                  <a:lnTo>
                    <a:pt x="9" y="223"/>
                  </a:lnTo>
                  <a:lnTo>
                    <a:pt x="0" y="223"/>
                  </a:lnTo>
                  <a:lnTo>
                    <a:pt x="0" y="187"/>
                  </a:lnTo>
                  <a:lnTo>
                    <a:pt x="9" y="187"/>
                  </a:lnTo>
                  <a:close/>
                  <a:moveTo>
                    <a:pt x="9" y="249"/>
                  </a:moveTo>
                  <a:lnTo>
                    <a:pt x="9" y="285"/>
                  </a:lnTo>
                  <a:lnTo>
                    <a:pt x="0" y="285"/>
                  </a:lnTo>
                  <a:lnTo>
                    <a:pt x="0" y="249"/>
                  </a:lnTo>
                  <a:lnTo>
                    <a:pt x="9" y="249"/>
                  </a:lnTo>
                  <a:close/>
                  <a:moveTo>
                    <a:pt x="9" y="312"/>
                  </a:moveTo>
                  <a:lnTo>
                    <a:pt x="9" y="347"/>
                  </a:lnTo>
                  <a:lnTo>
                    <a:pt x="0" y="347"/>
                  </a:lnTo>
                  <a:lnTo>
                    <a:pt x="0" y="312"/>
                  </a:lnTo>
                  <a:lnTo>
                    <a:pt x="9" y="312"/>
                  </a:lnTo>
                  <a:close/>
                  <a:moveTo>
                    <a:pt x="9" y="374"/>
                  </a:moveTo>
                  <a:lnTo>
                    <a:pt x="9" y="410"/>
                  </a:lnTo>
                  <a:lnTo>
                    <a:pt x="0" y="410"/>
                  </a:lnTo>
                  <a:lnTo>
                    <a:pt x="0" y="374"/>
                  </a:lnTo>
                  <a:lnTo>
                    <a:pt x="9" y="374"/>
                  </a:lnTo>
                  <a:close/>
                  <a:moveTo>
                    <a:pt x="9" y="437"/>
                  </a:moveTo>
                  <a:lnTo>
                    <a:pt x="9" y="472"/>
                  </a:lnTo>
                  <a:lnTo>
                    <a:pt x="0" y="472"/>
                  </a:lnTo>
                  <a:lnTo>
                    <a:pt x="0" y="437"/>
                  </a:lnTo>
                  <a:lnTo>
                    <a:pt x="9" y="437"/>
                  </a:lnTo>
                  <a:close/>
                  <a:moveTo>
                    <a:pt x="9" y="499"/>
                  </a:moveTo>
                  <a:lnTo>
                    <a:pt x="9" y="535"/>
                  </a:lnTo>
                  <a:lnTo>
                    <a:pt x="0" y="535"/>
                  </a:lnTo>
                  <a:lnTo>
                    <a:pt x="0" y="499"/>
                  </a:lnTo>
                  <a:lnTo>
                    <a:pt x="9" y="499"/>
                  </a:lnTo>
                  <a:close/>
                  <a:moveTo>
                    <a:pt x="9" y="562"/>
                  </a:moveTo>
                  <a:lnTo>
                    <a:pt x="9" y="597"/>
                  </a:lnTo>
                  <a:lnTo>
                    <a:pt x="0" y="597"/>
                  </a:lnTo>
                  <a:lnTo>
                    <a:pt x="0" y="562"/>
                  </a:lnTo>
                  <a:lnTo>
                    <a:pt x="9" y="562"/>
                  </a:lnTo>
                  <a:close/>
                  <a:moveTo>
                    <a:pt x="9" y="624"/>
                  </a:moveTo>
                  <a:lnTo>
                    <a:pt x="9" y="660"/>
                  </a:lnTo>
                  <a:lnTo>
                    <a:pt x="0" y="660"/>
                  </a:lnTo>
                  <a:lnTo>
                    <a:pt x="0" y="624"/>
                  </a:lnTo>
                  <a:lnTo>
                    <a:pt x="9" y="624"/>
                  </a:lnTo>
                  <a:close/>
                  <a:moveTo>
                    <a:pt x="9" y="686"/>
                  </a:moveTo>
                  <a:lnTo>
                    <a:pt x="9" y="722"/>
                  </a:lnTo>
                  <a:lnTo>
                    <a:pt x="0" y="722"/>
                  </a:lnTo>
                  <a:lnTo>
                    <a:pt x="0" y="686"/>
                  </a:lnTo>
                  <a:lnTo>
                    <a:pt x="9" y="686"/>
                  </a:lnTo>
                  <a:close/>
                  <a:moveTo>
                    <a:pt x="9" y="749"/>
                  </a:moveTo>
                  <a:lnTo>
                    <a:pt x="9" y="785"/>
                  </a:lnTo>
                  <a:lnTo>
                    <a:pt x="0" y="785"/>
                  </a:lnTo>
                  <a:lnTo>
                    <a:pt x="0" y="749"/>
                  </a:lnTo>
                  <a:lnTo>
                    <a:pt x="9" y="749"/>
                  </a:lnTo>
                  <a:close/>
                  <a:moveTo>
                    <a:pt x="9" y="811"/>
                  </a:moveTo>
                  <a:lnTo>
                    <a:pt x="9" y="847"/>
                  </a:lnTo>
                  <a:lnTo>
                    <a:pt x="0" y="847"/>
                  </a:lnTo>
                  <a:lnTo>
                    <a:pt x="0" y="811"/>
                  </a:lnTo>
                  <a:lnTo>
                    <a:pt x="9" y="811"/>
                  </a:lnTo>
                  <a:close/>
                  <a:moveTo>
                    <a:pt x="9" y="874"/>
                  </a:moveTo>
                  <a:lnTo>
                    <a:pt x="9" y="910"/>
                  </a:lnTo>
                  <a:lnTo>
                    <a:pt x="0" y="910"/>
                  </a:lnTo>
                  <a:lnTo>
                    <a:pt x="0" y="874"/>
                  </a:lnTo>
                  <a:lnTo>
                    <a:pt x="9" y="874"/>
                  </a:lnTo>
                  <a:close/>
                  <a:moveTo>
                    <a:pt x="9" y="936"/>
                  </a:moveTo>
                  <a:lnTo>
                    <a:pt x="9" y="972"/>
                  </a:lnTo>
                  <a:lnTo>
                    <a:pt x="0" y="972"/>
                  </a:lnTo>
                  <a:lnTo>
                    <a:pt x="0" y="936"/>
                  </a:lnTo>
                  <a:lnTo>
                    <a:pt x="9" y="936"/>
                  </a:lnTo>
                  <a:close/>
                  <a:moveTo>
                    <a:pt x="9" y="999"/>
                  </a:moveTo>
                  <a:lnTo>
                    <a:pt x="9" y="1034"/>
                  </a:lnTo>
                  <a:lnTo>
                    <a:pt x="0" y="1034"/>
                  </a:lnTo>
                  <a:lnTo>
                    <a:pt x="0" y="999"/>
                  </a:lnTo>
                  <a:lnTo>
                    <a:pt x="9" y="9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Rectangle 16"/>
            <p:cNvSpPr>
              <a:spLocks noChangeArrowheads="1"/>
            </p:cNvSpPr>
            <p:nvPr/>
          </p:nvSpPr>
          <p:spPr bwMode="auto">
            <a:xfrm>
              <a:off x="1047" y="1414"/>
              <a:ext cx="9" cy="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697" name="Rectangle 17"/>
            <p:cNvSpPr>
              <a:spLocks noChangeArrowheads="1"/>
            </p:cNvSpPr>
            <p:nvPr/>
          </p:nvSpPr>
          <p:spPr bwMode="auto">
            <a:xfrm>
              <a:off x="1047" y="1476"/>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698" name="Rectangle 18"/>
            <p:cNvSpPr>
              <a:spLocks noChangeArrowheads="1"/>
            </p:cNvSpPr>
            <p:nvPr/>
          </p:nvSpPr>
          <p:spPr bwMode="auto">
            <a:xfrm>
              <a:off x="1047" y="1538"/>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699" name="Rectangle 19"/>
            <p:cNvSpPr>
              <a:spLocks noChangeArrowheads="1"/>
            </p:cNvSpPr>
            <p:nvPr/>
          </p:nvSpPr>
          <p:spPr bwMode="auto">
            <a:xfrm>
              <a:off x="1047" y="1601"/>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0" name="Rectangle 20"/>
            <p:cNvSpPr>
              <a:spLocks noChangeArrowheads="1"/>
            </p:cNvSpPr>
            <p:nvPr/>
          </p:nvSpPr>
          <p:spPr bwMode="auto">
            <a:xfrm>
              <a:off x="1047" y="1663"/>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1" name="Rectangle 21"/>
            <p:cNvSpPr>
              <a:spLocks noChangeArrowheads="1"/>
            </p:cNvSpPr>
            <p:nvPr/>
          </p:nvSpPr>
          <p:spPr bwMode="auto">
            <a:xfrm>
              <a:off x="1047" y="1726"/>
              <a:ext cx="9" cy="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2" name="Rectangle 22"/>
            <p:cNvSpPr>
              <a:spLocks noChangeArrowheads="1"/>
            </p:cNvSpPr>
            <p:nvPr/>
          </p:nvSpPr>
          <p:spPr bwMode="auto">
            <a:xfrm>
              <a:off x="1047" y="1788"/>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3" name="Rectangle 23"/>
            <p:cNvSpPr>
              <a:spLocks noChangeArrowheads="1"/>
            </p:cNvSpPr>
            <p:nvPr/>
          </p:nvSpPr>
          <p:spPr bwMode="auto">
            <a:xfrm>
              <a:off x="1047" y="1851"/>
              <a:ext cx="9" cy="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4" name="Rectangle 24"/>
            <p:cNvSpPr>
              <a:spLocks noChangeArrowheads="1"/>
            </p:cNvSpPr>
            <p:nvPr/>
          </p:nvSpPr>
          <p:spPr bwMode="auto">
            <a:xfrm>
              <a:off x="1047" y="1913"/>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5" name="Rectangle 25"/>
            <p:cNvSpPr>
              <a:spLocks noChangeArrowheads="1"/>
            </p:cNvSpPr>
            <p:nvPr/>
          </p:nvSpPr>
          <p:spPr bwMode="auto">
            <a:xfrm>
              <a:off x="1047" y="1976"/>
              <a:ext cx="9" cy="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6" name="Rectangle 26"/>
            <p:cNvSpPr>
              <a:spLocks noChangeArrowheads="1"/>
            </p:cNvSpPr>
            <p:nvPr/>
          </p:nvSpPr>
          <p:spPr bwMode="auto">
            <a:xfrm>
              <a:off x="1047" y="2038"/>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7" name="Rectangle 27"/>
            <p:cNvSpPr>
              <a:spLocks noChangeArrowheads="1"/>
            </p:cNvSpPr>
            <p:nvPr/>
          </p:nvSpPr>
          <p:spPr bwMode="auto">
            <a:xfrm>
              <a:off x="1047" y="2100"/>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8" name="Rectangle 28"/>
            <p:cNvSpPr>
              <a:spLocks noChangeArrowheads="1"/>
            </p:cNvSpPr>
            <p:nvPr/>
          </p:nvSpPr>
          <p:spPr bwMode="auto">
            <a:xfrm>
              <a:off x="1047" y="2163"/>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9" name="Rectangle 29"/>
            <p:cNvSpPr>
              <a:spLocks noChangeArrowheads="1"/>
            </p:cNvSpPr>
            <p:nvPr/>
          </p:nvSpPr>
          <p:spPr bwMode="auto">
            <a:xfrm>
              <a:off x="1047" y="2225"/>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0" name="Rectangle 30"/>
            <p:cNvSpPr>
              <a:spLocks noChangeArrowheads="1"/>
            </p:cNvSpPr>
            <p:nvPr/>
          </p:nvSpPr>
          <p:spPr bwMode="auto">
            <a:xfrm>
              <a:off x="1047" y="2288"/>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1" name="Rectangle 31"/>
            <p:cNvSpPr>
              <a:spLocks noChangeArrowheads="1"/>
            </p:cNvSpPr>
            <p:nvPr/>
          </p:nvSpPr>
          <p:spPr bwMode="auto">
            <a:xfrm>
              <a:off x="1047" y="2350"/>
              <a:ext cx="9" cy="3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2" name="Rectangle 32"/>
            <p:cNvSpPr>
              <a:spLocks noChangeArrowheads="1"/>
            </p:cNvSpPr>
            <p:nvPr/>
          </p:nvSpPr>
          <p:spPr bwMode="auto">
            <a:xfrm>
              <a:off x="1047" y="2413"/>
              <a:ext cx="9" cy="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sp>
        <p:nvSpPr>
          <p:cNvPr id="28682" name="Rectangle 33"/>
          <p:cNvSpPr>
            <a:spLocks noChangeArrowheads="1"/>
          </p:cNvSpPr>
          <p:nvPr/>
        </p:nvSpPr>
        <p:spPr bwMode="auto">
          <a:xfrm>
            <a:off x="4937125" y="5694363"/>
            <a:ext cx="12080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solidFill>
                  <a:srgbClr val="0000FF"/>
                </a:solidFill>
              </a:rPr>
              <a:t>Development</a:t>
            </a:r>
            <a:endParaRPr lang="en-CA">
              <a:solidFill>
                <a:srgbClr val="000000"/>
              </a:solidFill>
            </a:endParaRPr>
          </a:p>
        </p:txBody>
      </p:sp>
      <p:sp>
        <p:nvSpPr>
          <p:cNvPr id="28683" name="Rectangle 34"/>
          <p:cNvSpPr>
            <a:spLocks noChangeArrowheads="1"/>
          </p:cNvSpPr>
          <p:nvPr/>
        </p:nvSpPr>
        <p:spPr bwMode="auto">
          <a:xfrm>
            <a:off x="7105650" y="5694363"/>
            <a:ext cx="9794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a:solidFill>
                  <a:srgbClr val="0000FF"/>
                </a:solidFill>
              </a:rPr>
              <a:t>Production</a:t>
            </a:r>
            <a:endParaRPr lang="en-CA">
              <a:solidFill>
                <a:srgbClr val="000000"/>
              </a:solidFill>
            </a:endParaRPr>
          </a:p>
        </p:txBody>
      </p:sp>
      <p:sp>
        <p:nvSpPr>
          <p:cNvPr id="28684" name="Rectangle 37"/>
          <p:cNvSpPr>
            <a:spLocks noChangeArrowheads="1"/>
          </p:cNvSpPr>
          <p:nvPr/>
        </p:nvSpPr>
        <p:spPr bwMode="auto">
          <a:xfrm>
            <a:off x="7297738" y="5092700"/>
            <a:ext cx="16224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1100">
                <a:solidFill>
                  <a:srgbClr val="0000FF"/>
                </a:solidFill>
              </a:rPr>
              <a:t>Prevention through APQP</a:t>
            </a:r>
            <a:endParaRPr lang="en-CA" sz="2400">
              <a:solidFill>
                <a:srgbClr val="000000"/>
              </a:solidFill>
            </a:endParaRPr>
          </a:p>
        </p:txBody>
      </p:sp>
      <p:sp>
        <p:nvSpPr>
          <p:cNvPr id="28685" name="Line 38"/>
          <p:cNvSpPr>
            <a:spLocks noChangeShapeType="1"/>
          </p:cNvSpPr>
          <p:nvPr/>
        </p:nvSpPr>
        <p:spPr bwMode="auto">
          <a:xfrm>
            <a:off x="6908800" y="5189538"/>
            <a:ext cx="338138" cy="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39"/>
          <p:cNvSpPr>
            <a:spLocks noChangeShapeType="1"/>
          </p:cNvSpPr>
          <p:nvPr/>
        </p:nvSpPr>
        <p:spPr bwMode="auto">
          <a:xfrm>
            <a:off x="6908800" y="5373688"/>
            <a:ext cx="33813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40"/>
          <p:cNvSpPr>
            <a:spLocks noChangeArrowheads="1"/>
          </p:cNvSpPr>
          <p:nvPr/>
        </p:nvSpPr>
        <p:spPr bwMode="auto">
          <a:xfrm>
            <a:off x="7297738" y="5281613"/>
            <a:ext cx="779462" cy="165100"/>
          </a:xfrm>
          <a:prstGeom prst="rect">
            <a:avLst/>
          </a:prstGeom>
          <a:noFill/>
          <a:ln w="9525">
            <a:noFill/>
            <a:miter lim="800000"/>
            <a:headEnd/>
            <a:tailEnd/>
          </a:ln>
        </p:spPr>
        <p:txBody>
          <a:bodyPr wrap="none" lIns="0" tIns="0" rIns="0" bIns="0">
            <a:spAutoFit/>
          </a:bodyPr>
          <a:lstStyle/>
          <a:p>
            <a:pPr>
              <a:defRPr/>
            </a:pPr>
            <a:r>
              <a:rPr lang="en-CA" sz="1050" dirty="0">
                <a:solidFill>
                  <a:srgbClr val="0000FF"/>
                </a:solidFill>
              </a:rPr>
              <a:t>Current state</a:t>
            </a:r>
            <a:endParaRPr lang="en-CA" sz="2000" dirty="0">
              <a:solidFill>
                <a:srgbClr val="000000"/>
              </a:solidFill>
            </a:endParaRPr>
          </a:p>
        </p:txBody>
      </p:sp>
      <p:sp>
        <p:nvSpPr>
          <p:cNvPr id="28688" name="Rectangle 18"/>
          <p:cNvSpPr>
            <a:spLocks noChangeArrowheads="1"/>
          </p:cNvSpPr>
          <p:nvPr/>
        </p:nvSpPr>
        <p:spPr bwMode="auto">
          <a:xfrm>
            <a:off x="8640763" y="5603875"/>
            <a:ext cx="3921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1400">
                <a:solidFill>
                  <a:srgbClr val="000000"/>
                </a:solidFill>
              </a:rPr>
              <a:t>Time</a:t>
            </a:r>
            <a:endParaRPr lang="en-CA" sz="2800">
              <a:solidFill>
                <a:srgbClr val="000000"/>
              </a:solidFill>
            </a:endParaRPr>
          </a:p>
        </p:txBody>
      </p:sp>
      <p:sp>
        <p:nvSpPr>
          <p:cNvPr id="28689" name="Rectangle 19"/>
          <p:cNvSpPr>
            <a:spLocks noChangeArrowheads="1"/>
          </p:cNvSpPr>
          <p:nvPr/>
        </p:nvSpPr>
        <p:spPr bwMode="auto">
          <a:xfrm rot="-5400000">
            <a:off x="3613944" y="4317206"/>
            <a:ext cx="18478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1400">
                <a:solidFill>
                  <a:srgbClr val="000000"/>
                </a:solidFill>
              </a:rPr>
              <a:t>$$ Total Cost of Quality</a:t>
            </a:r>
          </a:p>
        </p:txBody>
      </p:sp>
      <p:sp>
        <p:nvSpPr>
          <p:cNvPr id="28690" name="Freeform 44"/>
          <p:cNvSpPr>
            <a:spLocks/>
          </p:cNvSpPr>
          <p:nvPr/>
        </p:nvSpPr>
        <p:spPr bwMode="auto">
          <a:xfrm>
            <a:off x="4724400" y="4476750"/>
            <a:ext cx="4089400" cy="1068388"/>
          </a:xfrm>
          <a:custGeom>
            <a:avLst/>
            <a:gdLst>
              <a:gd name="T0" fmla="*/ 0 w 2253"/>
              <a:gd name="T1" fmla="*/ 2147483647 h 483"/>
              <a:gd name="T2" fmla="*/ 2147483647 w 2253"/>
              <a:gd name="T3" fmla="*/ 2147483647 h 483"/>
              <a:gd name="T4" fmla="*/ 2147483647 w 2253"/>
              <a:gd name="T5" fmla="*/ 2147483647 h 483"/>
              <a:gd name="T6" fmla="*/ 2147483647 w 2253"/>
              <a:gd name="T7" fmla="*/ 2147483647 h 483"/>
              <a:gd name="T8" fmla="*/ 2147483647 w 2253"/>
              <a:gd name="T9" fmla="*/ 2147483647 h 483"/>
              <a:gd name="T10" fmla="*/ 2147483647 w 2253"/>
              <a:gd name="T11" fmla="*/ 2147483647 h 483"/>
              <a:gd name="T12" fmla="*/ 2147483647 w 2253"/>
              <a:gd name="T13" fmla="*/ 2147483647 h 483"/>
              <a:gd name="T14" fmla="*/ 2147483647 w 2253"/>
              <a:gd name="T15" fmla="*/ 0 h 483"/>
              <a:gd name="T16" fmla="*/ 0 60000 65536"/>
              <a:gd name="T17" fmla="*/ 0 60000 65536"/>
              <a:gd name="T18" fmla="*/ 0 60000 65536"/>
              <a:gd name="T19" fmla="*/ 0 60000 65536"/>
              <a:gd name="T20" fmla="*/ 0 60000 65536"/>
              <a:gd name="T21" fmla="*/ 0 60000 65536"/>
              <a:gd name="T22" fmla="*/ 0 60000 65536"/>
              <a:gd name="T23" fmla="*/ 0 60000 65536"/>
              <a:gd name="T24" fmla="*/ 0 w 2253"/>
              <a:gd name="T25" fmla="*/ 0 h 483"/>
              <a:gd name="T26" fmla="*/ 2253 w 2253"/>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3" h="483">
                <a:moveTo>
                  <a:pt x="0" y="483"/>
                </a:moveTo>
                <a:cubicBezTo>
                  <a:pt x="71" y="472"/>
                  <a:pt x="143" y="462"/>
                  <a:pt x="195" y="423"/>
                </a:cubicBezTo>
                <a:cubicBezTo>
                  <a:pt x="247" y="384"/>
                  <a:pt x="278" y="301"/>
                  <a:pt x="315" y="249"/>
                </a:cubicBezTo>
                <a:cubicBezTo>
                  <a:pt x="352" y="197"/>
                  <a:pt x="372" y="147"/>
                  <a:pt x="420" y="111"/>
                </a:cubicBezTo>
                <a:cubicBezTo>
                  <a:pt x="468" y="75"/>
                  <a:pt x="552" y="48"/>
                  <a:pt x="606" y="33"/>
                </a:cubicBezTo>
                <a:cubicBezTo>
                  <a:pt x="660" y="18"/>
                  <a:pt x="631" y="26"/>
                  <a:pt x="744" y="21"/>
                </a:cubicBezTo>
                <a:cubicBezTo>
                  <a:pt x="857" y="16"/>
                  <a:pt x="1033" y="9"/>
                  <a:pt x="1284" y="6"/>
                </a:cubicBezTo>
                <a:cubicBezTo>
                  <a:pt x="1535" y="3"/>
                  <a:pt x="2082" y="2"/>
                  <a:pt x="2253" y="0"/>
                </a:cubicBezTo>
              </a:path>
            </a:pathLst>
          </a:custGeom>
          <a:noFill/>
          <a:ln w="38100" cap="flat" cmpd="sng">
            <a:solidFill>
              <a:srgbClr val="00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Freeform 45"/>
          <p:cNvSpPr>
            <a:spLocks/>
          </p:cNvSpPr>
          <p:nvPr/>
        </p:nvSpPr>
        <p:spPr bwMode="auto">
          <a:xfrm>
            <a:off x="5046663" y="4530725"/>
            <a:ext cx="1300162" cy="928688"/>
          </a:xfrm>
          <a:custGeom>
            <a:avLst/>
            <a:gdLst>
              <a:gd name="T0" fmla="*/ 0 w 717"/>
              <a:gd name="T1" fmla="*/ 2147483647 h 420"/>
              <a:gd name="T2" fmla="*/ 2147483647 w 717"/>
              <a:gd name="T3" fmla="*/ 2147483647 h 420"/>
              <a:gd name="T4" fmla="*/ 2147483647 w 717"/>
              <a:gd name="T5" fmla="*/ 2147483647 h 420"/>
              <a:gd name="T6" fmla="*/ 2147483647 w 717"/>
              <a:gd name="T7" fmla="*/ 2147483647 h 420"/>
              <a:gd name="T8" fmla="*/ 2147483647 w 717"/>
              <a:gd name="T9" fmla="*/ 2147483647 h 420"/>
              <a:gd name="T10" fmla="*/ 2147483647 w 717"/>
              <a:gd name="T11" fmla="*/ 2147483647 h 420"/>
              <a:gd name="T12" fmla="*/ 2147483647 w 717"/>
              <a:gd name="T13" fmla="*/ 2147483647 h 420"/>
              <a:gd name="T14" fmla="*/ 2147483647 w 717"/>
              <a:gd name="T15" fmla="*/ 2147483647 h 420"/>
              <a:gd name="T16" fmla="*/ 2147483647 w 717"/>
              <a:gd name="T17" fmla="*/ 2147483647 h 420"/>
              <a:gd name="T18" fmla="*/ 2147483647 w 717"/>
              <a:gd name="T19" fmla="*/ 0 h 420"/>
              <a:gd name="T20" fmla="*/ 2147483647 w 717"/>
              <a:gd name="T21" fmla="*/ 2147483647 h 420"/>
              <a:gd name="T22" fmla="*/ 2147483647 w 717"/>
              <a:gd name="T23" fmla="*/ 2147483647 h 420"/>
              <a:gd name="T24" fmla="*/ 2147483647 w 717"/>
              <a:gd name="T25" fmla="*/ 2147483647 h 420"/>
              <a:gd name="T26" fmla="*/ 2147483647 w 717"/>
              <a:gd name="T27" fmla="*/ 2147483647 h 420"/>
              <a:gd name="T28" fmla="*/ 2147483647 w 717"/>
              <a:gd name="T29" fmla="*/ 2147483647 h 420"/>
              <a:gd name="T30" fmla="*/ 2147483647 w 717"/>
              <a:gd name="T31" fmla="*/ 2147483647 h 420"/>
              <a:gd name="T32" fmla="*/ 2147483647 w 717"/>
              <a:gd name="T33" fmla="*/ 2147483647 h 420"/>
              <a:gd name="T34" fmla="*/ 2147483647 w 717"/>
              <a:gd name="T35" fmla="*/ 2147483647 h 420"/>
              <a:gd name="T36" fmla="*/ 0 w 717"/>
              <a:gd name="T37" fmla="*/ 2147483647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420"/>
              <a:gd name="T59" fmla="*/ 717 w 717"/>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420">
                <a:moveTo>
                  <a:pt x="0" y="420"/>
                </a:moveTo>
                <a:lnTo>
                  <a:pt x="78" y="345"/>
                </a:lnTo>
                <a:lnTo>
                  <a:pt x="159" y="204"/>
                </a:lnTo>
                <a:lnTo>
                  <a:pt x="213" y="123"/>
                </a:lnTo>
                <a:lnTo>
                  <a:pt x="267" y="78"/>
                </a:lnTo>
                <a:lnTo>
                  <a:pt x="363" y="39"/>
                </a:lnTo>
                <a:lnTo>
                  <a:pt x="441" y="12"/>
                </a:lnTo>
                <a:lnTo>
                  <a:pt x="501" y="6"/>
                </a:lnTo>
                <a:lnTo>
                  <a:pt x="618" y="3"/>
                </a:lnTo>
                <a:lnTo>
                  <a:pt x="717" y="0"/>
                </a:lnTo>
                <a:lnTo>
                  <a:pt x="651" y="24"/>
                </a:lnTo>
                <a:lnTo>
                  <a:pt x="624" y="57"/>
                </a:lnTo>
                <a:lnTo>
                  <a:pt x="561" y="141"/>
                </a:lnTo>
                <a:lnTo>
                  <a:pt x="483" y="228"/>
                </a:lnTo>
                <a:lnTo>
                  <a:pt x="384" y="279"/>
                </a:lnTo>
                <a:lnTo>
                  <a:pt x="261" y="336"/>
                </a:lnTo>
                <a:lnTo>
                  <a:pt x="144" y="384"/>
                </a:lnTo>
                <a:lnTo>
                  <a:pt x="57" y="405"/>
                </a:lnTo>
                <a:lnTo>
                  <a:pt x="0" y="420"/>
                </a:lnTo>
                <a:close/>
              </a:path>
            </a:pathLst>
          </a:custGeom>
          <a:solidFill>
            <a:srgbClr val="008080">
              <a:alpha val="47842"/>
            </a:srgbClr>
          </a:solidFill>
          <a:ln w="9525">
            <a:solidFill>
              <a:schemeClr val="tx1"/>
            </a:solidFill>
            <a:round/>
            <a:headEnd/>
            <a:tailEnd/>
          </a:ln>
        </p:spPr>
        <p:txBody>
          <a:bodyPr/>
          <a:lstStyle/>
          <a:p>
            <a:endParaRPr lang="en-US"/>
          </a:p>
        </p:txBody>
      </p:sp>
      <p:sp>
        <p:nvSpPr>
          <p:cNvPr id="28692" name="Freeform 46"/>
          <p:cNvSpPr>
            <a:spLocks/>
          </p:cNvSpPr>
          <p:nvPr/>
        </p:nvSpPr>
        <p:spPr bwMode="auto">
          <a:xfrm>
            <a:off x="6548438" y="3262313"/>
            <a:ext cx="2260600" cy="1214437"/>
          </a:xfrm>
          <a:custGeom>
            <a:avLst/>
            <a:gdLst>
              <a:gd name="T0" fmla="*/ 0 w 1245"/>
              <a:gd name="T1" fmla="*/ 2147483647 h 549"/>
              <a:gd name="T2" fmla="*/ 2147483647 w 1245"/>
              <a:gd name="T3" fmla="*/ 2147483647 h 549"/>
              <a:gd name="T4" fmla="*/ 2147483647 w 1245"/>
              <a:gd name="T5" fmla="*/ 2147483647 h 549"/>
              <a:gd name="T6" fmla="*/ 2147483647 w 1245"/>
              <a:gd name="T7" fmla="*/ 2147483647 h 549"/>
              <a:gd name="T8" fmla="*/ 2147483647 w 1245"/>
              <a:gd name="T9" fmla="*/ 2147483647 h 549"/>
              <a:gd name="T10" fmla="*/ 2147483647 w 1245"/>
              <a:gd name="T11" fmla="*/ 2147483647 h 549"/>
              <a:gd name="T12" fmla="*/ 2147483647 w 1245"/>
              <a:gd name="T13" fmla="*/ 2147483647 h 549"/>
              <a:gd name="T14" fmla="*/ 2147483647 w 1245"/>
              <a:gd name="T15" fmla="*/ 2147483647 h 549"/>
              <a:gd name="T16" fmla="*/ 2147483647 w 1245"/>
              <a:gd name="T17" fmla="*/ 2147483647 h 549"/>
              <a:gd name="T18" fmla="*/ 2147483647 w 1245"/>
              <a:gd name="T19" fmla="*/ 2147483647 h 549"/>
              <a:gd name="T20" fmla="*/ 2147483647 w 1245"/>
              <a:gd name="T21" fmla="*/ 2147483647 h 549"/>
              <a:gd name="T22" fmla="*/ 2147483647 w 1245"/>
              <a:gd name="T23" fmla="*/ 2147483647 h 549"/>
              <a:gd name="T24" fmla="*/ 2147483647 w 1245"/>
              <a:gd name="T25" fmla="*/ 2147483647 h 549"/>
              <a:gd name="T26" fmla="*/ 2147483647 w 1245"/>
              <a:gd name="T27" fmla="*/ 2147483647 h 549"/>
              <a:gd name="T28" fmla="*/ 2147483647 w 1245"/>
              <a:gd name="T29" fmla="*/ 2147483647 h 549"/>
              <a:gd name="T30" fmla="*/ 2147483647 w 1245"/>
              <a:gd name="T31" fmla="*/ 2147483647 h 549"/>
              <a:gd name="T32" fmla="*/ 2147483647 w 1245"/>
              <a:gd name="T33" fmla="*/ 2147483647 h 549"/>
              <a:gd name="T34" fmla="*/ 2147483647 w 1245"/>
              <a:gd name="T35" fmla="*/ 2147483647 h 549"/>
              <a:gd name="T36" fmla="*/ 2147483647 w 1245"/>
              <a:gd name="T37" fmla="*/ 2147483647 h 549"/>
              <a:gd name="T38" fmla="*/ 2147483647 w 1245"/>
              <a:gd name="T39" fmla="*/ 2147483647 h 549"/>
              <a:gd name="T40" fmla="*/ 2147483647 w 1245"/>
              <a:gd name="T41" fmla="*/ 0 h 549"/>
              <a:gd name="T42" fmla="*/ 2147483647 w 1245"/>
              <a:gd name="T43" fmla="*/ 2147483647 h 549"/>
              <a:gd name="T44" fmla="*/ 0 w 1245"/>
              <a:gd name="T45" fmla="*/ 2147483647 h 5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5"/>
              <a:gd name="T70" fmla="*/ 0 h 549"/>
              <a:gd name="T71" fmla="*/ 1245 w 1245"/>
              <a:gd name="T72" fmla="*/ 549 h 5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5" h="549">
                <a:moveTo>
                  <a:pt x="0" y="549"/>
                </a:moveTo>
                <a:lnTo>
                  <a:pt x="45" y="492"/>
                </a:lnTo>
                <a:lnTo>
                  <a:pt x="75" y="444"/>
                </a:lnTo>
                <a:lnTo>
                  <a:pt x="129" y="399"/>
                </a:lnTo>
                <a:lnTo>
                  <a:pt x="204" y="372"/>
                </a:lnTo>
                <a:lnTo>
                  <a:pt x="270" y="357"/>
                </a:lnTo>
                <a:lnTo>
                  <a:pt x="321" y="351"/>
                </a:lnTo>
                <a:lnTo>
                  <a:pt x="366" y="354"/>
                </a:lnTo>
                <a:lnTo>
                  <a:pt x="411" y="336"/>
                </a:lnTo>
                <a:lnTo>
                  <a:pt x="432" y="300"/>
                </a:lnTo>
                <a:lnTo>
                  <a:pt x="474" y="219"/>
                </a:lnTo>
                <a:lnTo>
                  <a:pt x="489" y="192"/>
                </a:lnTo>
                <a:lnTo>
                  <a:pt x="525" y="180"/>
                </a:lnTo>
                <a:lnTo>
                  <a:pt x="612" y="168"/>
                </a:lnTo>
                <a:lnTo>
                  <a:pt x="645" y="156"/>
                </a:lnTo>
                <a:lnTo>
                  <a:pt x="702" y="123"/>
                </a:lnTo>
                <a:lnTo>
                  <a:pt x="759" y="78"/>
                </a:lnTo>
                <a:lnTo>
                  <a:pt x="843" y="48"/>
                </a:lnTo>
                <a:lnTo>
                  <a:pt x="1026" y="21"/>
                </a:lnTo>
                <a:lnTo>
                  <a:pt x="1155" y="6"/>
                </a:lnTo>
                <a:lnTo>
                  <a:pt x="1242" y="0"/>
                </a:lnTo>
                <a:lnTo>
                  <a:pt x="1245" y="540"/>
                </a:lnTo>
                <a:lnTo>
                  <a:pt x="0" y="549"/>
                </a:lnTo>
                <a:close/>
              </a:path>
            </a:pathLst>
          </a:custGeom>
          <a:solidFill>
            <a:srgbClr val="FFC000">
              <a:alpha val="47842"/>
            </a:srgbClr>
          </a:solidFill>
          <a:ln w="9525">
            <a:solidFill>
              <a:schemeClr val="tx1"/>
            </a:solidFill>
            <a:round/>
            <a:headEnd/>
            <a:tailEnd/>
          </a:ln>
        </p:spPr>
        <p:txBody>
          <a:bodyPr/>
          <a:lstStyle/>
          <a:p>
            <a:pPr algn="r"/>
            <a:endParaRPr lang="en-US" sz="1200">
              <a:solidFill>
                <a:srgbClr val="000000"/>
              </a:solidFill>
            </a:endParaRPr>
          </a:p>
          <a:p>
            <a:pPr algn="r"/>
            <a:endParaRPr lang="en-US" sz="1200">
              <a:solidFill>
                <a:srgbClr val="000000"/>
              </a:solidFill>
            </a:endParaRPr>
          </a:p>
          <a:p>
            <a:pPr algn="r"/>
            <a:r>
              <a:rPr lang="en-US" sz="1200">
                <a:solidFill>
                  <a:srgbClr val="000000"/>
                </a:solidFill>
              </a:rPr>
              <a:t>Redesign</a:t>
            </a:r>
          </a:p>
          <a:p>
            <a:pPr algn="r"/>
            <a:r>
              <a:rPr lang="en-US" sz="1200">
                <a:solidFill>
                  <a:srgbClr val="000000"/>
                </a:solidFill>
              </a:rPr>
              <a:t>Re-qualifications</a:t>
            </a:r>
          </a:p>
          <a:p>
            <a:pPr algn="r"/>
            <a:r>
              <a:rPr lang="en-US" sz="1200">
                <a:solidFill>
                  <a:srgbClr val="000000"/>
                </a:solidFill>
              </a:rPr>
              <a:t>Escape Investigations</a:t>
            </a:r>
          </a:p>
        </p:txBody>
      </p:sp>
      <p:sp>
        <p:nvSpPr>
          <p:cNvPr id="28693" name="TextBox 3"/>
          <p:cNvSpPr txBox="1">
            <a:spLocks noChangeArrowheads="1"/>
          </p:cNvSpPr>
          <p:nvPr/>
        </p:nvSpPr>
        <p:spPr bwMode="auto">
          <a:xfrm>
            <a:off x="152400" y="1257300"/>
            <a:ext cx="8537575" cy="8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eaLnBrk="1" hangingPunct="1"/>
            <a:r>
              <a:rPr lang="en-US" sz="2400" dirty="0">
                <a:solidFill>
                  <a:srgbClr val="000000"/>
                </a:solidFill>
              </a:rPr>
              <a:t>Manufacturing process functions that are clearly planned, validated, documented and communicated that result in:</a:t>
            </a:r>
          </a:p>
        </p:txBody>
      </p:sp>
      <p:sp>
        <p:nvSpPr>
          <p:cNvPr id="28694" name="Rectangle 3"/>
          <p:cNvSpPr>
            <a:spLocks noChangeArrowheads="1"/>
          </p:cNvSpPr>
          <p:nvPr/>
        </p:nvSpPr>
        <p:spPr bwMode="auto">
          <a:xfrm>
            <a:off x="152400" y="2220119"/>
            <a:ext cx="426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177800" indent="-177800">
              <a:spcBef>
                <a:spcPct val="0"/>
              </a:spcBef>
              <a:buFont typeface="Arial" pitchFamily="34" charset="0"/>
              <a:buChar char="•"/>
            </a:pPr>
            <a:r>
              <a:rPr lang="en-US" sz="2000" dirty="0">
                <a:solidFill>
                  <a:schemeClr val="tx1"/>
                </a:solidFill>
              </a:rPr>
              <a:t>Robust and reliable designs</a:t>
            </a:r>
          </a:p>
          <a:p>
            <a:pPr marL="177800" indent="-177800">
              <a:spcBef>
                <a:spcPct val="0"/>
              </a:spcBef>
              <a:buFont typeface="Arial" pitchFamily="34" charset="0"/>
              <a:buChar char="•"/>
            </a:pPr>
            <a:r>
              <a:rPr lang="en-US" sz="2000" dirty="0">
                <a:solidFill>
                  <a:schemeClr val="tx1"/>
                </a:solidFill>
              </a:rPr>
              <a:t>Reduced process variation</a:t>
            </a:r>
          </a:p>
          <a:p>
            <a:pPr marL="177800" indent="-177800">
              <a:spcBef>
                <a:spcPct val="0"/>
              </a:spcBef>
              <a:buFont typeface="Arial" pitchFamily="34" charset="0"/>
              <a:buChar char="•"/>
            </a:pPr>
            <a:r>
              <a:rPr lang="en-US" sz="2000" dirty="0">
                <a:solidFill>
                  <a:schemeClr val="tx1"/>
                </a:solidFill>
              </a:rPr>
              <a:t>Enhanced confidence in supplier’s capabilities</a:t>
            </a:r>
          </a:p>
          <a:p>
            <a:pPr marL="177800" indent="-177800">
              <a:spcBef>
                <a:spcPct val="0"/>
              </a:spcBef>
              <a:buFont typeface="Arial" pitchFamily="34" charset="0"/>
              <a:buChar char="•"/>
            </a:pPr>
            <a:r>
              <a:rPr lang="en-CA" sz="2000" dirty="0">
                <a:solidFill>
                  <a:schemeClr val="tx1"/>
                </a:solidFill>
              </a:rPr>
              <a:t>Better controlled process changes</a:t>
            </a:r>
          </a:p>
          <a:p>
            <a:pPr marL="177800" indent="-177800">
              <a:spcBef>
                <a:spcPct val="0"/>
              </a:spcBef>
              <a:buFont typeface="Arial" pitchFamily="34" charset="0"/>
              <a:buChar char="•"/>
            </a:pPr>
            <a:r>
              <a:rPr lang="en-CA" sz="2000" dirty="0">
                <a:solidFill>
                  <a:schemeClr val="tx1"/>
                </a:solidFill>
              </a:rPr>
              <a:t>Defect free launches</a:t>
            </a:r>
          </a:p>
          <a:p>
            <a:pPr marL="177800" indent="-177800" eaLnBrk="0" hangingPunct="0">
              <a:buClr>
                <a:srgbClr val="0067C6"/>
              </a:buClr>
              <a:buFontTx/>
              <a:buChar char="•"/>
            </a:pPr>
            <a:r>
              <a:rPr lang="en-CA" sz="2000" dirty="0">
                <a:solidFill>
                  <a:schemeClr val="tx1"/>
                </a:solidFill>
              </a:rPr>
              <a:t>Improved Customer satisfaction</a:t>
            </a:r>
          </a:p>
          <a:p>
            <a:pPr marL="177800" indent="-177800" eaLnBrk="0" hangingPunct="0">
              <a:buClr>
                <a:srgbClr val="0067C6"/>
              </a:buClr>
              <a:buFontTx/>
              <a:buChar char="•"/>
            </a:pPr>
            <a:r>
              <a:rPr lang="en-CA" sz="2000" dirty="0">
                <a:solidFill>
                  <a:schemeClr val="tx1"/>
                </a:solidFill>
              </a:rPr>
              <a:t>Improved </a:t>
            </a:r>
            <a:r>
              <a:rPr lang="en-US" sz="2000" dirty="0">
                <a:solidFill>
                  <a:schemeClr val="tx1"/>
                </a:solidFill>
              </a:rPr>
              <a:t>Delivery and Service</a:t>
            </a:r>
          </a:p>
          <a:p>
            <a:pPr marL="177800" indent="-177800" eaLnBrk="0" hangingPunct="0">
              <a:buClr>
                <a:srgbClr val="0067C6"/>
              </a:buClr>
              <a:buFontTx/>
              <a:buChar char="•"/>
            </a:pPr>
            <a:r>
              <a:rPr lang="de-CH" sz="2000" dirty="0">
                <a:solidFill>
                  <a:schemeClr val="tx1"/>
                </a:solidFill>
              </a:rPr>
              <a:t>Maximum ROI</a:t>
            </a:r>
          </a:p>
          <a:p>
            <a:pPr marL="177800" indent="-177800" eaLnBrk="0" hangingPunct="0">
              <a:buClr>
                <a:srgbClr val="0067C6"/>
              </a:buClr>
              <a:buFontTx/>
              <a:buChar char="•"/>
            </a:pPr>
            <a:r>
              <a:rPr lang="de-CH" sz="2000" dirty="0">
                <a:solidFill>
                  <a:schemeClr val="tx1"/>
                </a:solidFill>
              </a:rPr>
              <a:t>Minimum Waste </a:t>
            </a:r>
          </a:p>
          <a:p>
            <a:pPr marL="177800" indent="-177800" eaLnBrk="0" hangingPunct="0">
              <a:buClr>
                <a:srgbClr val="0067C6"/>
              </a:buClr>
              <a:buFontTx/>
              <a:buChar char="•"/>
            </a:pPr>
            <a:r>
              <a:rPr lang="de-CH" sz="2000" dirty="0">
                <a:solidFill>
                  <a:schemeClr val="tx1"/>
                </a:solidFill>
              </a:rPr>
              <a:t>Minimum Cost of Non-conformance</a:t>
            </a:r>
          </a:p>
        </p:txBody>
      </p:sp>
    </p:spTree>
    <p:extLst>
      <p:ext uri="{BB962C8B-B14F-4D97-AF65-F5344CB8AC3E}">
        <p14:creationId xmlns:p14="http://schemas.microsoft.com/office/powerpoint/2010/main" val="2436694309"/>
      </p:ext>
    </p:extLst>
  </p:cSld>
  <p:clrMapOvr>
    <a:masterClrMapping/>
  </p:clrMapOvr>
  <p:transition spd="med">
    <p:wipe dir="d"/>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dirty="0"/>
              <a:t>Production Readiness Review (PRR)</a:t>
            </a:r>
          </a:p>
        </p:txBody>
      </p:sp>
      <p:sp>
        <p:nvSpPr>
          <p:cNvPr id="705541" name="Text Box 5"/>
          <p:cNvSpPr txBox="1">
            <a:spLocks noChangeArrowheads="1"/>
          </p:cNvSpPr>
          <p:nvPr/>
        </p:nvSpPr>
        <p:spPr bwMode="auto">
          <a:xfrm>
            <a:off x="1447800" y="3657600"/>
            <a:ext cx="7162800" cy="267765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indent="-171450">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r>
              <a:rPr lang="en-US" sz="1400" b="1" dirty="0">
                <a:solidFill>
                  <a:srgbClr val="FFFFFF"/>
                </a:solidFill>
              </a:rPr>
              <a:t>Production Readiness Review (PRR) evaluates and verifies the readiness of a supplier to move from development to initial production</a:t>
            </a:r>
          </a:p>
          <a:p>
            <a:pPr eaLnBrk="0" hangingPunct="0"/>
            <a:endParaRPr lang="en-US" sz="1400" b="1" dirty="0">
              <a:solidFill>
                <a:srgbClr val="FFFFFF"/>
              </a:solidFill>
            </a:endParaRPr>
          </a:p>
          <a:p>
            <a:pPr eaLnBrk="0" hangingPunct="0"/>
            <a:r>
              <a:rPr lang="en-US" sz="1400" b="1" dirty="0">
                <a:solidFill>
                  <a:srgbClr val="FFFFFF"/>
                </a:solidFill>
              </a:rPr>
              <a:t>Utilized as an assessment of risk identification/mitigation plan, not as a pass/fail audit</a:t>
            </a:r>
          </a:p>
          <a:p>
            <a:pPr eaLnBrk="0" hangingPunct="0"/>
            <a:endParaRPr lang="en-US" sz="1400" b="1" dirty="0">
              <a:solidFill>
                <a:srgbClr val="FFFFFF"/>
              </a:solidFill>
            </a:endParaRPr>
          </a:p>
          <a:p>
            <a:pPr eaLnBrk="0" hangingPunct="0"/>
            <a:r>
              <a:rPr lang="en-US" sz="1400" b="1" dirty="0">
                <a:solidFill>
                  <a:srgbClr val="FFFFFF"/>
                </a:solidFill>
              </a:rPr>
              <a:t>Conducted prior to the manufacturing build with time to mitigate risks </a:t>
            </a:r>
          </a:p>
          <a:p>
            <a:pPr eaLnBrk="0" hangingPunct="0"/>
            <a:endParaRPr lang="en-US" sz="1400" b="1" dirty="0">
              <a:solidFill>
                <a:srgbClr val="FFFFFF"/>
              </a:solidFill>
            </a:endParaRPr>
          </a:p>
          <a:p>
            <a:pPr eaLnBrk="0" hangingPunct="0"/>
            <a:r>
              <a:rPr lang="en-US" sz="1400" b="1" dirty="0">
                <a:solidFill>
                  <a:srgbClr val="FFFFFF"/>
                </a:solidFill>
              </a:rPr>
              <a:t>Completed on-site by FELL personnel and/or by supplier as a self-assessment </a:t>
            </a:r>
          </a:p>
          <a:p>
            <a:pPr eaLnBrk="0" hangingPunct="0"/>
            <a:endParaRPr lang="en-US" sz="1400" b="1" dirty="0">
              <a:solidFill>
                <a:srgbClr val="FFFFFF"/>
              </a:solidFill>
            </a:endParaRPr>
          </a:p>
          <a:p>
            <a:pPr eaLnBrk="0" hangingPunct="0"/>
            <a:r>
              <a:rPr lang="en-US" sz="1400" b="1" dirty="0">
                <a:solidFill>
                  <a:srgbClr val="FFFFFF"/>
                </a:solidFill>
              </a:rPr>
              <a:t>Validates APQP Process was followed &amp; checks other important factors for success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7" y="1295400"/>
            <a:ext cx="911355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294801"/>
      </p:ext>
    </p:extLst>
  </p:cSld>
  <p:clrMapOvr>
    <a:masterClrMapping/>
  </p:clrMapOvr>
  <p:transition spd="med">
    <p:wipe di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noFill/>
        </p:spPr>
        <p:txBody>
          <a:bodyPr/>
          <a:lstStyle/>
          <a:p>
            <a:pPr eaLnBrk="1" hangingPunct="1"/>
            <a:r>
              <a:rPr lang="en-US" dirty="0"/>
              <a:t>PPAP Element #18: </a:t>
            </a:r>
            <a:br>
              <a:rPr lang="en-US" dirty="0"/>
            </a:br>
            <a:r>
              <a:rPr lang="en-US" dirty="0"/>
              <a:t>Part Submission Warrant (PSW)</a:t>
            </a:r>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a:t>What is It?</a:t>
            </a:r>
          </a:p>
          <a:p>
            <a:r>
              <a:rPr lang="en-US" dirty="0"/>
              <a:t>Required document in which the supplier confirms the design and validation of manufacturing processes that will produce parts to specification at a specific rate</a:t>
            </a:r>
          </a:p>
          <a:p>
            <a:pPr marL="0" indent="0">
              <a:buNone/>
            </a:pPr>
            <a:r>
              <a:rPr lang="en-US" dirty="0"/>
              <a:t>Objective or Purpose</a:t>
            </a:r>
          </a:p>
          <a:p>
            <a:r>
              <a:rPr lang="en-US" dirty="0"/>
              <a:t>Used to :</a:t>
            </a:r>
          </a:p>
          <a:p>
            <a:pPr lvl="1"/>
            <a:r>
              <a:rPr lang="en-US" dirty="0"/>
              <a:t>document part approval</a:t>
            </a:r>
          </a:p>
          <a:p>
            <a:pPr lvl="1"/>
            <a:r>
              <a:rPr lang="en-US" dirty="0"/>
              <a:t>provide key information</a:t>
            </a:r>
          </a:p>
          <a:p>
            <a:pPr lvl="1"/>
            <a:r>
              <a:rPr lang="en-US" dirty="0"/>
              <a:t>declare that the parts meet specification</a:t>
            </a:r>
          </a:p>
          <a:p>
            <a:pPr marL="0" indent="0">
              <a:buNone/>
            </a:pPr>
            <a:r>
              <a:rPr lang="en-US" dirty="0"/>
              <a:t>When to Use It</a:t>
            </a:r>
          </a:p>
          <a:p>
            <a:r>
              <a:rPr lang="en-US" dirty="0"/>
              <a:t>Prior to shipping production parts</a:t>
            </a:r>
          </a:p>
          <a:p>
            <a:endParaRPr lang="en-US" dirty="0"/>
          </a:p>
          <a:p>
            <a:endParaRPr lang="en-US" dirty="0"/>
          </a:p>
          <a:p>
            <a:endParaRPr lang="en-US" dirty="0"/>
          </a:p>
        </p:txBody>
      </p:sp>
      <p:pic>
        <p:nvPicPr>
          <p:cNvPr id="1945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295401"/>
            <a:ext cx="2963543"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754611"/>
      </p:ext>
    </p:extLst>
  </p:cSld>
  <p:clrMapOvr>
    <a:masterClrMapping/>
  </p:clrMapOvr>
  <p:transition spd="med">
    <p:wipe dir="d"/>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noFill/>
        </p:spPr>
        <p:txBody>
          <a:bodyPr/>
          <a:lstStyle/>
          <a:p>
            <a:pPr eaLnBrk="1" hangingPunct="1"/>
            <a:r>
              <a:rPr lang="en-US" dirty="0"/>
              <a:t>Part Submission Warrant (PSW)</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322" y="1340453"/>
            <a:ext cx="7268278" cy="384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152400" y="1143000"/>
            <a:ext cx="8839200" cy="251460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3" name="Rounded Rectangle 2"/>
          <p:cNvSpPr/>
          <p:nvPr/>
        </p:nvSpPr>
        <p:spPr bwMode="auto">
          <a:xfrm>
            <a:off x="2590800" y="4953000"/>
            <a:ext cx="3962400" cy="14478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600" dirty="0">
                <a:solidFill>
                  <a:srgbClr val="FFFFFF"/>
                </a:solidFill>
              </a:rPr>
              <a:t>Administrative section containing basic part information, including Part Number and Revision</a:t>
            </a:r>
          </a:p>
        </p:txBody>
      </p:sp>
      <p:cxnSp>
        <p:nvCxnSpPr>
          <p:cNvPr id="5" name="Straight Connector 4"/>
          <p:cNvCxnSpPr>
            <a:stCxn id="3" idx="0"/>
            <a:endCxn id="2" idx="4"/>
          </p:cNvCxnSpPr>
          <p:nvPr/>
        </p:nvCxnSpPr>
        <p:spPr bwMode="auto">
          <a:xfrm flipV="1">
            <a:off x="4572000" y="3657600"/>
            <a:ext cx="0" cy="129540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67908530"/>
      </p:ext>
    </p:extLst>
  </p:cSld>
  <p:clrMapOvr>
    <a:masterClrMapping/>
  </p:clrMapOvr>
  <p:transition spd="med">
    <p:wipe dir="d"/>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noFill/>
        </p:spPr>
        <p:txBody>
          <a:bodyPr/>
          <a:lstStyle/>
          <a:p>
            <a:pPr eaLnBrk="1" hangingPunct="1"/>
            <a:r>
              <a:rPr lang="en-US" dirty="0"/>
              <a:t>Part Submission Warrant (PSW)</a:t>
            </a:r>
          </a:p>
        </p:txBody>
      </p:sp>
      <p:sp>
        <p:nvSpPr>
          <p:cNvPr id="2" name="Oval 1"/>
          <p:cNvSpPr/>
          <p:nvPr/>
        </p:nvSpPr>
        <p:spPr bwMode="auto">
          <a:xfrm>
            <a:off x="152400" y="3581400"/>
            <a:ext cx="8839200" cy="274320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35" y="1401607"/>
            <a:ext cx="7945865" cy="481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2590800" y="1752600"/>
            <a:ext cx="3962400" cy="11430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ct val="110000"/>
              </a:lnSpc>
              <a:spcBef>
                <a:spcPct val="20000"/>
              </a:spcBef>
              <a:spcAft>
                <a:spcPct val="0"/>
              </a:spcAft>
              <a:buClr>
                <a:srgbClr val="3367CD"/>
              </a:buClr>
            </a:pPr>
            <a:r>
              <a:rPr lang="en-US" sz="1600" dirty="0">
                <a:solidFill>
                  <a:srgbClr val="FFFFFF"/>
                </a:solidFill>
              </a:rPr>
              <a:t>Administrative section identifying supplier location and customer location</a:t>
            </a:r>
          </a:p>
        </p:txBody>
      </p:sp>
      <p:cxnSp>
        <p:nvCxnSpPr>
          <p:cNvPr id="5" name="Straight Connector 4"/>
          <p:cNvCxnSpPr>
            <a:stCxn id="3" idx="2"/>
            <a:endCxn id="2" idx="0"/>
          </p:cNvCxnSpPr>
          <p:nvPr/>
        </p:nvCxnSpPr>
        <p:spPr bwMode="auto">
          <a:xfrm>
            <a:off x="4572000" y="2895600"/>
            <a:ext cx="0" cy="68580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03107690"/>
      </p:ext>
    </p:extLst>
  </p:cSld>
  <p:clrMapOvr>
    <a:masterClrMapping/>
  </p:clrMapOvr>
  <p:transition spd="med">
    <p:wipe dir="d"/>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0884" b="29395"/>
          <a:stretch/>
        </p:blipFill>
        <p:spPr bwMode="auto">
          <a:xfrm>
            <a:off x="499506" y="1172668"/>
            <a:ext cx="8257081" cy="53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4"/>
          <p:cNvSpPr>
            <a:spLocks noGrp="1" noChangeArrowheads="1"/>
          </p:cNvSpPr>
          <p:nvPr>
            <p:ph type="title"/>
          </p:nvPr>
        </p:nvSpPr>
        <p:spPr>
          <a:noFill/>
        </p:spPr>
        <p:txBody>
          <a:bodyPr/>
          <a:lstStyle/>
          <a:p>
            <a:pPr eaLnBrk="1" hangingPunct="1"/>
            <a:r>
              <a:rPr lang="en-US" dirty="0"/>
              <a:t>Part Submission Warrant (PSW)</a:t>
            </a:r>
          </a:p>
        </p:txBody>
      </p:sp>
      <p:sp>
        <p:nvSpPr>
          <p:cNvPr id="4" name="Oval 3"/>
          <p:cNvSpPr/>
          <p:nvPr/>
        </p:nvSpPr>
        <p:spPr bwMode="auto">
          <a:xfrm>
            <a:off x="-63563" y="990600"/>
            <a:ext cx="8839200" cy="198120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5" name="Rounded Rectangle 4"/>
          <p:cNvSpPr/>
          <p:nvPr/>
        </p:nvSpPr>
        <p:spPr bwMode="auto">
          <a:xfrm>
            <a:off x="2070038" y="4495800"/>
            <a:ext cx="4571999" cy="14478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fontAlgn="base">
              <a:lnSpc>
                <a:spcPct val="110000"/>
              </a:lnSpc>
              <a:spcBef>
                <a:spcPct val="20000"/>
              </a:spcBef>
              <a:spcAft>
                <a:spcPct val="0"/>
              </a:spcAft>
              <a:buClr>
                <a:srgbClr val="FFFFFF"/>
              </a:buClr>
            </a:pPr>
            <a:r>
              <a:rPr lang="en-US" sz="1600" dirty="0">
                <a:solidFill>
                  <a:srgbClr val="FFFFFF"/>
                </a:solidFill>
              </a:rPr>
              <a:t>Here the supplier is required to identify how it has reported Substances of Concern:</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IMDS, RoHS, REACH, Conflict Minerals, etc.</a:t>
            </a:r>
          </a:p>
        </p:txBody>
      </p:sp>
      <p:cxnSp>
        <p:nvCxnSpPr>
          <p:cNvPr id="6" name="Straight Connector 5"/>
          <p:cNvCxnSpPr>
            <a:stCxn id="5" idx="0"/>
            <a:endCxn id="4" idx="4"/>
          </p:cNvCxnSpPr>
          <p:nvPr/>
        </p:nvCxnSpPr>
        <p:spPr bwMode="auto">
          <a:xfrm flipH="1" flipV="1">
            <a:off x="4356037" y="2971800"/>
            <a:ext cx="1" cy="152400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3480496"/>
      </p:ext>
    </p:extLst>
  </p:cSld>
  <p:clrMapOvr>
    <a:masterClrMapping/>
  </p:clrMapOvr>
  <p:transition spd="med">
    <p:wipe dir="d"/>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0884" b="29395"/>
          <a:stretch/>
        </p:blipFill>
        <p:spPr bwMode="auto">
          <a:xfrm>
            <a:off x="499506" y="1172668"/>
            <a:ext cx="8257081" cy="53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4"/>
          <p:cNvSpPr>
            <a:spLocks noGrp="1" noChangeArrowheads="1"/>
          </p:cNvSpPr>
          <p:nvPr>
            <p:ph type="title"/>
          </p:nvPr>
        </p:nvSpPr>
        <p:spPr>
          <a:noFill/>
        </p:spPr>
        <p:txBody>
          <a:bodyPr/>
          <a:lstStyle/>
          <a:p>
            <a:pPr eaLnBrk="1" hangingPunct="1"/>
            <a:r>
              <a:rPr lang="en-US" dirty="0"/>
              <a:t>Part Submission Warrant (PSW)</a:t>
            </a:r>
          </a:p>
        </p:txBody>
      </p:sp>
      <p:sp>
        <p:nvSpPr>
          <p:cNvPr id="4" name="Oval 3"/>
          <p:cNvSpPr/>
          <p:nvPr/>
        </p:nvSpPr>
        <p:spPr bwMode="auto">
          <a:xfrm>
            <a:off x="28575" y="2514600"/>
            <a:ext cx="8839200" cy="198120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5" name="Rounded Rectangle 4"/>
          <p:cNvSpPr/>
          <p:nvPr/>
        </p:nvSpPr>
        <p:spPr bwMode="auto">
          <a:xfrm>
            <a:off x="2162175" y="5106434"/>
            <a:ext cx="4571999" cy="14478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fontAlgn="base">
              <a:lnSpc>
                <a:spcPct val="110000"/>
              </a:lnSpc>
              <a:spcBef>
                <a:spcPct val="20000"/>
              </a:spcBef>
              <a:spcAft>
                <a:spcPct val="0"/>
              </a:spcAft>
              <a:buClr>
                <a:srgbClr val="3367CD"/>
              </a:buClr>
            </a:pPr>
            <a:r>
              <a:rPr lang="en-US" sz="1600" dirty="0">
                <a:solidFill>
                  <a:srgbClr val="FFFFFF"/>
                </a:solidFill>
              </a:rPr>
              <a:t>The supplier indicates the reason for the PPAP submission</a:t>
            </a:r>
          </a:p>
        </p:txBody>
      </p:sp>
      <p:cxnSp>
        <p:nvCxnSpPr>
          <p:cNvPr id="6" name="Straight Connector 5"/>
          <p:cNvCxnSpPr>
            <a:stCxn id="5" idx="0"/>
            <a:endCxn id="4" idx="4"/>
          </p:cNvCxnSpPr>
          <p:nvPr/>
        </p:nvCxnSpPr>
        <p:spPr bwMode="auto">
          <a:xfrm flipV="1">
            <a:off x="4448175" y="4495800"/>
            <a:ext cx="0" cy="610634"/>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08749242"/>
      </p:ext>
    </p:extLst>
  </p:cSld>
  <p:clrMapOvr>
    <a:masterClrMapping/>
  </p:clrMapOvr>
  <p:transition spd="med">
    <p:wipe dir="d"/>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0884" b="29395"/>
          <a:stretch/>
        </p:blipFill>
        <p:spPr bwMode="auto">
          <a:xfrm>
            <a:off x="499506" y="1172668"/>
            <a:ext cx="8257081" cy="53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4"/>
          <p:cNvSpPr>
            <a:spLocks noGrp="1" noChangeArrowheads="1"/>
          </p:cNvSpPr>
          <p:nvPr>
            <p:ph type="title"/>
          </p:nvPr>
        </p:nvSpPr>
        <p:spPr>
          <a:noFill/>
        </p:spPr>
        <p:txBody>
          <a:bodyPr/>
          <a:lstStyle/>
          <a:p>
            <a:pPr eaLnBrk="1" hangingPunct="1"/>
            <a:r>
              <a:rPr lang="en-US" dirty="0"/>
              <a:t>Part Submission Warrant (PSW)</a:t>
            </a:r>
          </a:p>
        </p:txBody>
      </p:sp>
      <p:sp>
        <p:nvSpPr>
          <p:cNvPr id="4" name="Oval 3"/>
          <p:cNvSpPr/>
          <p:nvPr/>
        </p:nvSpPr>
        <p:spPr bwMode="auto">
          <a:xfrm>
            <a:off x="76200" y="3868213"/>
            <a:ext cx="8839200" cy="2695546"/>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5" name="Rounded Rectangle 4"/>
          <p:cNvSpPr/>
          <p:nvPr/>
        </p:nvSpPr>
        <p:spPr bwMode="auto">
          <a:xfrm>
            <a:off x="2209800" y="1447800"/>
            <a:ext cx="4571999" cy="14478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supplier indicates the PPAP level and certifies that the validation results meet all design specifications.  </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This certification is by cavity, production line, etc.</a:t>
            </a:r>
          </a:p>
        </p:txBody>
      </p:sp>
      <p:cxnSp>
        <p:nvCxnSpPr>
          <p:cNvPr id="6" name="Straight Connector 5"/>
          <p:cNvCxnSpPr>
            <a:stCxn id="5" idx="2"/>
            <a:endCxn id="4" idx="0"/>
          </p:cNvCxnSpPr>
          <p:nvPr/>
        </p:nvCxnSpPr>
        <p:spPr bwMode="auto">
          <a:xfrm>
            <a:off x="4495800" y="2895600"/>
            <a:ext cx="0" cy="972613"/>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47383991"/>
      </p:ext>
    </p:extLst>
  </p:cSld>
  <p:clrMapOvr>
    <a:masterClrMapping/>
  </p:clrMapOvr>
  <p:transition spd="med">
    <p:wipe dir="d"/>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Submission Warrant (PSW)</a:t>
            </a:r>
          </a:p>
        </p:txBody>
      </p:sp>
      <p:pic>
        <p:nvPicPr>
          <p:cNvPr id="307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69954"/>
          <a:stretch/>
        </p:blipFill>
        <p:spPr bwMode="auto">
          <a:xfrm>
            <a:off x="457200" y="1819275"/>
            <a:ext cx="8153400" cy="402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14300" y="1447800"/>
            <a:ext cx="8839200" cy="266700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7" name="Rounded Rectangle 6"/>
          <p:cNvSpPr/>
          <p:nvPr/>
        </p:nvSpPr>
        <p:spPr bwMode="auto">
          <a:xfrm>
            <a:off x="2114550" y="4724400"/>
            <a:ext cx="4838700" cy="1807507"/>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supplier declares that the PPAP submission is based on production processes run at a normal or planned production rate.  </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supplier states the production rate.</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supplier indicates that any customer owned tooling is properly identified</a:t>
            </a:r>
          </a:p>
        </p:txBody>
      </p:sp>
      <p:cxnSp>
        <p:nvCxnSpPr>
          <p:cNvPr id="8" name="Straight Connector 7"/>
          <p:cNvCxnSpPr>
            <a:stCxn id="7" idx="0"/>
            <a:endCxn id="5" idx="4"/>
          </p:cNvCxnSpPr>
          <p:nvPr/>
        </p:nvCxnSpPr>
        <p:spPr bwMode="auto">
          <a:xfrm flipV="1">
            <a:off x="4533900" y="4114800"/>
            <a:ext cx="0" cy="60960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6369941"/>
      </p:ext>
    </p:extLst>
  </p:cSld>
  <p:clrMapOvr>
    <a:masterClrMapping/>
  </p:clrMapOvr>
  <p:transition spd="med">
    <p:wipe dir="d"/>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Submission Warrant (PSW)</a:t>
            </a:r>
          </a:p>
        </p:txBody>
      </p:sp>
      <p:pic>
        <p:nvPicPr>
          <p:cNvPr id="307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69954"/>
          <a:stretch/>
        </p:blipFill>
        <p:spPr bwMode="auto">
          <a:xfrm>
            <a:off x="457200" y="1819275"/>
            <a:ext cx="8153400" cy="402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00012" y="3581400"/>
            <a:ext cx="8839200" cy="243840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7" name="Rounded Rectangle 6"/>
          <p:cNvSpPr/>
          <p:nvPr/>
        </p:nvSpPr>
        <p:spPr bwMode="auto">
          <a:xfrm>
            <a:off x="2028824" y="1229587"/>
            <a:ext cx="4981575" cy="2199413"/>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Prior to submitting the PPAP, the supplier representative signs the warrant, indicating the part meets FELL requirements</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customer then approves or rejects the PPAP and signs to confirm the decision</a:t>
            </a:r>
          </a:p>
          <a:p>
            <a:pPr marL="285750" indent="-285750" fontAlgn="base">
              <a:lnSpc>
                <a:spcPct val="110000"/>
              </a:lnSpc>
              <a:spcBef>
                <a:spcPct val="20000"/>
              </a:spcBef>
              <a:spcAft>
                <a:spcPct val="0"/>
              </a:spcAft>
              <a:buClr>
                <a:srgbClr val="FFFFFF"/>
              </a:buClr>
              <a:buFont typeface="Arial" panose="020B0604020202020204" pitchFamily="34" charset="0"/>
              <a:buChar char="•"/>
            </a:pPr>
            <a:r>
              <a:rPr lang="en-US" sz="1600" dirty="0">
                <a:solidFill>
                  <a:srgbClr val="FFFFFF"/>
                </a:solidFill>
              </a:rPr>
              <a:t>The customer approved PSW is a prerequisite for production shipments</a:t>
            </a:r>
          </a:p>
        </p:txBody>
      </p:sp>
      <p:cxnSp>
        <p:nvCxnSpPr>
          <p:cNvPr id="8" name="Straight Connector 7"/>
          <p:cNvCxnSpPr>
            <a:stCxn id="7" idx="2"/>
            <a:endCxn id="5" idx="0"/>
          </p:cNvCxnSpPr>
          <p:nvPr/>
        </p:nvCxnSpPr>
        <p:spPr bwMode="auto">
          <a:xfrm>
            <a:off x="4519612" y="3429000"/>
            <a:ext cx="0" cy="15240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27344431"/>
      </p:ext>
    </p:extLst>
  </p:cSld>
  <p:clrMapOvr>
    <a:masterClrMapping/>
  </p:clrMapOvr>
  <p:transition spd="med">
    <p:wipe dir="d"/>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noFill/>
        </p:spPr>
        <p:txBody>
          <a:bodyPr/>
          <a:lstStyle/>
          <a:p>
            <a:pPr eaLnBrk="1" hangingPunct="1"/>
            <a:r>
              <a:rPr lang="en-US" dirty="0"/>
              <a:t>Part Submission Warrant (PSW)</a:t>
            </a:r>
          </a:p>
        </p:txBody>
      </p:sp>
      <p:sp>
        <p:nvSpPr>
          <p:cNvPr id="2" name="Content Placeholder 1"/>
          <p:cNvSpPr>
            <a:spLocks noGrp="1"/>
          </p:cNvSpPr>
          <p:nvPr>
            <p:ph idx="1"/>
          </p:nvPr>
        </p:nvSpPr>
        <p:spPr/>
        <p:txBody>
          <a:bodyPr>
            <a:normAutofit lnSpcReduction="10000"/>
          </a:bodyPr>
          <a:lstStyle/>
          <a:p>
            <a:r>
              <a:rPr lang="en-US" dirty="0"/>
              <a:t>Reviewers Checklist</a:t>
            </a:r>
          </a:p>
          <a:p>
            <a:pPr lvl="1">
              <a:buFont typeface="Wingdings" panose="05000000000000000000" pitchFamily="2" charset="2"/>
              <a:buChar char="ü"/>
            </a:pPr>
            <a:r>
              <a:rPr lang="en-US" dirty="0"/>
              <a:t>Must be completely filled out</a:t>
            </a:r>
          </a:p>
          <a:p>
            <a:pPr lvl="1">
              <a:buFont typeface="Wingdings" panose="05000000000000000000" pitchFamily="2" charset="2"/>
              <a:buChar char="ü"/>
            </a:pPr>
            <a:r>
              <a:rPr lang="en-US" dirty="0"/>
              <a:t>Must be signed by the supplier</a:t>
            </a:r>
          </a:p>
          <a:p>
            <a:pPr lvl="1">
              <a:buFont typeface="Wingdings" panose="05000000000000000000" pitchFamily="2" charset="2"/>
              <a:buChar char="ü"/>
            </a:pPr>
            <a:r>
              <a:rPr lang="en-US" dirty="0"/>
              <a:t>P/N must match the PO</a:t>
            </a:r>
          </a:p>
          <a:p>
            <a:pPr lvl="1">
              <a:buFont typeface="Wingdings" panose="05000000000000000000" pitchFamily="2" charset="2"/>
              <a:buChar char="ü"/>
            </a:pPr>
            <a:r>
              <a:rPr lang="en-US" dirty="0"/>
              <a:t>Product family submissions allowed</a:t>
            </a:r>
          </a:p>
          <a:p>
            <a:pPr lvl="1">
              <a:buFont typeface="Wingdings" panose="05000000000000000000" pitchFamily="2" charset="2"/>
              <a:buChar char="ü"/>
            </a:pPr>
            <a:r>
              <a:rPr lang="en-US" dirty="0"/>
              <a:t>Submitted at the correct revision level</a:t>
            </a:r>
          </a:p>
          <a:p>
            <a:pPr lvl="1">
              <a:buFont typeface="Wingdings" panose="05000000000000000000" pitchFamily="2" charset="2"/>
              <a:buChar char="ü"/>
            </a:pPr>
            <a:r>
              <a:rPr lang="en-US" dirty="0"/>
              <a:t>Submitted at the correct submission level</a:t>
            </a:r>
          </a:p>
          <a:p>
            <a:pPr lvl="1">
              <a:buFont typeface="Wingdings" panose="05000000000000000000" pitchFamily="2" charset="2"/>
              <a:buChar char="ü"/>
            </a:pPr>
            <a:r>
              <a:rPr lang="en-US" dirty="0"/>
              <a:t>Specify the reason for submission</a:t>
            </a:r>
          </a:p>
          <a:p>
            <a:pPr lvl="1">
              <a:buFont typeface="Wingdings" panose="05000000000000000000" pitchFamily="2" charset="2"/>
              <a:buChar char="ü"/>
            </a:pPr>
            <a:r>
              <a:rPr lang="en-US" dirty="0"/>
              <a:t>Include IMDS, RoHS, etc. as required</a:t>
            </a:r>
          </a:p>
          <a:p>
            <a:pPr lvl="1">
              <a:buFont typeface="Wingdings" panose="05000000000000000000" pitchFamily="2" charset="2"/>
              <a:buChar char="ü"/>
            </a:pPr>
            <a:r>
              <a:rPr lang="en-US" dirty="0"/>
              <a:t>Clearly state the production rate used for validation</a:t>
            </a:r>
          </a:p>
          <a:p>
            <a:endParaRPr lang="en-US" dirty="0"/>
          </a:p>
        </p:txBody>
      </p:sp>
      <p:pic>
        <p:nvPicPr>
          <p:cNvPr id="27652" name="Picture 4"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00800"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882088"/>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76200"/>
            <a:ext cx="7924800" cy="1096963"/>
          </a:xfrm>
        </p:spPr>
        <p:txBody>
          <a:bodyPr/>
          <a:lstStyle/>
          <a:p>
            <a:r>
              <a:rPr lang="en-GB" dirty="0"/>
              <a:t>Key Take </a:t>
            </a:r>
            <a:r>
              <a:rPr lang="en-GB" dirty="0" err="1"/>
              <a:t>Aways</a:t>
            </a:r>
            <a:r>
              <a:rPr lang="en-GB" dirty="0"/>
              <a:t>: </a:t>
            </a:r>
          </a:p>
        </p:txBody>
      </p:sp>
      <p:sp>
        <p:nvSpPr>
          <p:cNvPr id="2" name="Content Placeholder 1"/>
          <p:cNvSpPr>
            <a:spLocks noGrp="1"/>
          </p:cNvSpPr>
          <p:nvPr>
            <p:ph idx="1"/>
          </p:nvPr>
        </p:nvSpPr>
        <p:spPr>
          <a:xfrm>
            <a:off x="839788" y="1552575"/>
            <a:ext cx="8075612" cy="4695825"/>
          </a:xfrm>
        </p:spPr>
        <p:txBody>
          <a:bodyPr>
            <a:normAutofit fontScale="92500" lnSpcReduction="20000"/>
          </a:bodyPr>
          <a:lstStyle/>
          <a:p>
            <a:r>
              <a:rPr lang="en-US" dirty="0"/>
              <a:t>APQP is cross-functional planning and execution to produce product that fully meets the customer’s expectations </a:t>
            </a:r>
            <a:r>
              <a:rPr lang="en-US" b="1" i="1" dirty="0"/>
              <a:t>the first time</a:t>
            </a:r>
          </a:p>
          <a:p>
            <a:r>
              <a:rPr lang="en-US" dirty="0"/>
              <a:t>AIAG APQP phases are Planning, Product Design, Process Design, Validation, Production</a:t>
            </a:r>
          </a:p>
          <a:p>
            <a:r>
              <a:rPr lang="en-US" dirty="0"/>
              <a:t>Phase approach ensures activities are completed in the appropriate order</a:t>
            </a:r>
          </a:p>
          <a:p>
            <a:r>
              <a:rPr lang="en-US" dirty="0"/>
              <a:t>Can be applied to different manufacturing environments – High Volume, Low Volume, ETO</a:t>
            </a:r>
          </a:p>
          <a:p>
            <a:r>
              <a:rPr lang="en-US" dirty="0"/>
              <a:t>It’s cross-functional – Marketing/Design/Manufacturing/SCM/Quality</a:t>
            </a:r>
          </a:p>
          <a:p>
            <a:endParaRPr lang="en-US" dirty="0"/>
          </a:p>
        </p:txBody>
      </p:sp>
    </p:spTree>
    <p:extLst>
      <p:ext uri="{BB962C8B-B14F-4D97-AF65-F5344CB8AC3E}">
        <p14:creationId xmlns:p14="http://schemas.microsoft.com/office/powerpoint/2010/main" val="36723994"/>
      </p:ext>
    </p:extLst>
  </p:cSld>
  <p:clrMapOvr>
    <a:masterClrMapping/>
  </p:clrMapOvr>
  <p:transition spd="med">
    <p:wipe dir="d"/>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Progress Check – Final (True/False)</a:t>
            </a:r>
          </a:p>
        </p:txBody>
      </p:sp>
      <p:sp>
        <p:nvSpPr>
          <p:cNvPr id="3" name="Content Placeholder 2"/>
          <p:cNvSpPr>
            <a:spLocks noGrp="1"/>
          </p:cNvSpPr>
          <p:nvPr>
            <p:ph sz="half" idx="1"/>
          </p:nvPr>
        </p:nvSpPr>
        <p:spPr>
          <a:xfrm>
            <a:off x="304800" y="1552575"/>
            <a:ext cx="6629400" cy="4695825"/>
          </a:xfrm>
        </p:spPr>
        <p:txBody>
          <a:bodyPr>
            <a:normAutofit fontScale="92500" lnSpcReduction="20000"/>
          </a:bodyPr>
          <a:lstStyle/>
          <a:p>
            <a:r>
              <a:rPr lang="en-US" dirty="0"/>
              <a:t>FELL considers FAI to be better than PPAP</a:t>
            </a:r>
          </a:p>
          <a:p>
            <a:r>
              <a:rPr lang="en-US" dirty="0"/>
              <a:t>FMEAs should have additional actions identified</a:t>
            </a:r>
          </a:p>
          <a:p>
            <a:r>
              <a:rPr lang="en-US" dirty="0"/>
              <a:t>The supplier should complete the Control Plan prior to the production trial run</a:t>
            </a:r>
          </a:p>
          <a:p>
            <a:r>
              <a:rPr lang="en-US" dirty="0"/>
              <a:t>The reaction plan part of Control Plan is optional</a:t>
            </a:r>
          </a:p>
          <a:p>
            <a:r>
              <a:rPr lang="en-US" dirty="0"/>
              <a:t>The supplier should state the production rate used during the production trial run on the PSW</a:t>
            </a:r>
          </a:p>
          <a:p>
            <a:pPr marL="0" indent="0">
              <a:buNone/>
            </a:pPr>
            <a:endParaRPr lang="en-US" dirty="0"/>
          </a:p>
          <a:p>
            <a:endParaRPr lang="en-US" dirty="0"/>
          </a:p>
        </p:txBody>
      </p:sp>
      <p:sp>
        <p:nvSpPr>
          <p:cNvPr id="6" name="Rounded Rectangle 5"/>
          <p:cNvSpPr/>
          <p:nvPr/>
        </p:nvSpPr>
        <p:spPr bwMode="auto">
          <a:xfrm>
            <a:off x="7010400" y="160020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T</a:t>
            </a:r>
          </a:p>
        </p:txBody>
      </p:sp>
      <p:sp>
        <p:nvSpPr>
          <p:cNvPr id="7" name="Rounded Rectangle 6"/>
          <p:cNvSpPr/>
          <p:nvPr/>
        </p:nvSpPr>
        <p:spPr bwMode="auto">
          <a:xfrm>
            <a:off x="7924800" y="159921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F</a:t>
            </a:r>
          </a:p>
        </p:txBody>
      </p:sp>
      <p:sp>
        <p:nvSpPr>
          <p:cNvPr id="8" name="Rounded Rectangle 7"/>
          <p:cNvSpPr/>
          <p:nvPr/>
        </p:nvSpPr>
        <p:spPr bwMode="auto">
          <a:xfrm>
            <a:off x="7010400" y="241935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T</a:t>
            </a:r>
          </a:p>
        </p:txBody>
      </p:sp>
      <p:sp>
        <p:nvSpPr>
          <p:cNvPr id="9" name="Rounded Rectangle 8"/>
          <p:cNvSpPr/>
          <p:nvPr/>
        </p:nvSpPr>
        <p:spPr bwMode="auto">
          <a:xfrm>
            <a:off x="7924800" y="241836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F</a:t>
            </a:r>
          </a:p>
        </p:txBody>
      </p:sp>
      <p:sp>
        <p:nvSpPr>
          <p:cNvPr id="10" name="Rounded Rectangle 9"/>
          <p:cNvSpPr/>
          <p:nvPr/>
        </p:nvSpPr>
        <p:spPr bwMode="auto">
          <a:xfrm>
            <a:off x="7010400" y="323850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T</a:t>
            </a:r>
          </a:p>
        </p:txBody>
      </p:sp>
      <p:sp>
        <p:nvSpPr>
          <p:cNvPr id="11" name="Rounded Rectangle 10"/>
          <p:cNvSpPr/>
          <p:nvPr/>
        </p:nvSpPr>
        <p:spPr bwMode="auto">
          <a:xfrm>
            <a:off x="7924800" y="323751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F</a:t>
            </a:r>
          </a:p>
        </p:txBody>
      </p:sp>
      <p:sp>
        <p:nvSpPr>
          <p:cNvPr id="12" name="Rounded Rectangle 11"/>
          <p:cNvSpPr/>
          <p:nvPr/>
        </p:nvSpPr>
        <p:spPr bwMode="auto">
          <a:xfrm>
            <a:off x="7010400" y="405765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T</a:t>
            </a:r>
          </a:p>
        </p:txBody>
      </p:sp>
      <p:sp>
        <p:nvSpPr>
          <p:cNvPr id="13" name="Rounded Rectangle 12"/>
          <p:cNvSpPr/>
          <p:nvPr/>
        </p:nvSpPr>
        <p:spPr bwMode="auto">
          <a:xfrm>
            <a:off x="7924800" y="405666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F</a:t>
            </a:r>
          </a:p>
        </p:txBody>
      </p:sp>
      <p:sp>
        <p:nvSpPr>
          <p:cNvPr id="14" name="Rounded Rectangle 13"/>
          <p:cNvSpPr/>
          <p:nvPr/>
        </p:nvSpPr>
        <p:spPr bwMode="auto">
          <a:xfrm>
            <a:off x="7010400" y="487680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T</a:t>
            </a:r>
          </a:p>
        </p:txBody>
      </p:sp>
      <p:sp>
        <p:nvSpPr>
          <p:cNvPr id="15" name="Rounded Rectangle 14"/>
          <p:cNvSpPr/>
          <p:nvPr/>
        </p:nvSpPr>
        <p:spPr bwMode="auto">
          <a:xfrm>
            <a:off x="7924800" y="4875810"/>
            <a:ext cx="609600" cy="6096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10000"/>
              </a:lnSpc>
              <a:spcBef>
                <a:spcPct val="20000"/>
              </a:spcBef>
              <a:spcAft>
                <a:spcPct val="0"/>
              </a:spcAft>
              <a:buClr>
                <a:srgbClr val="3367CD"/>
              </a:buClr>
              <a:buSzTx/>
              <a:buFontTx/>
              <a:buNone/>
              <a:tabLst/>
            </a:pPr>
            <a:r>
              <a:rPr kumimoji="0" lang="en-US" sz="2800" b="1" i="0" u="none" strike="noStrike" cap="none" normalizeH="0" baseline="0" dirty="0">
                <a:ln>
                  <a:noFill/>
                </a:ln>
                <a:solidFill>
                  <a:schemeClr val="bg1"/>
                </a:solidFill>
                <a:effectLst/>
                <a:latin typeface="Arial" charset="0"/>
              </a:rPr>
              <a:t>F</a:t>
            </a:r>
          </a:p>
        </p:txBody>
      </p:sp>
    </p:spTree>
    <p:extLst>
      <p:ext uri="{BB962C8B-B14F-4D97-AF65-F5344CB8AC3E}">
        <p14:creationId xmlns:p14="http://schemas.microsoft.com/office/powerpoint/2010/main" val="17727184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decel="100000" autoRev="1"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decel="100000" autoRev="1" nodeType="clickEffect">
                                  <p:stCondLst>
                                    <p:cond delay="0"/>
                                  </p:stCondLst>
                                  <p:childTnLst>
                                    <p:animClr clrSpc="rgb" dir="cw">
                                      <p:cBhvr>
                                        <p:cTn id="12" dur="2000" fill="hold"/>
                                        <p:tgtEl>
                                          <p:spTgt spid="8"/>
                                        </p:tgtEl>
                                        <p:attrNameLst>
                                          <p:attrName>fillcolor</p:attrName>
                                        </p:attrNameLst>
                                      </p:cBhvr>
                                      <p:to>
                                        <a:schemeClr val="accent2"/>
                                      </p:to>
                                    </p:animClr>
                                    <p:set>
                                      <p:cBhvr>
                                        <p:cTn id="13" dur="2000" fill="hold"/>
                                        <p:tgtEl>
                                          <p:spTgt spid="8"/>
                                        </p:tgtEl>
                                        <p:attrNameLst>
                                          <p:attrName>fill.type</p:attrName>
                                        </p:attrNameLst>
                                      </p:cBhvr>
                                      <p:to>
                                        <p:strVal val="solid"/>
                                      </p:to>
                                    </p:set>
                                    <p:set>
                                      <p:cBhvr>
                                        <p:cTn id="14" dur="2000" fill="hold"/>
                                        <p:tgtEl>
                                          <p:spTgt spid="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decel="100000" autoRev="1" nodeType="clickEffect">
                                  <p:stCondLst>
                                    <p:cond delay="0"/>
                                  </p:stCondLst>
                                  <p:childTnLst>
                                    <p:animClr clrSpc="rgb" dir="cw">
                                      <p:cBhvr>
                                        <p:cTn id="18" dur="2000" fill="hold"/>
                                        <p:tgtEl>
                                          <p:spTgt spid="10"/>
                                        </p:tgtEl>
                                        <p:attrNameLst>
                                          <p:attrName>fillcolor</p:attrName>
                                        </p:attrNameLst>
                                      </p:cBhvr>
                                      <p:to>
                                        <a:schemeClr val="accent2"/>
                                      </p:to>
                                    </p:animClr>
                                    <p:set>
                                      <p:cBhvr>
                                        <p:cTn id="19" dur="2000" fill="hold"/>
                                        <p:tgtEl>
                                          <p:spTgt spid="10"/>
                                        </p:tgtEl>
                                        <p:attrNameLst>
                                          <p:attrName>fill.type</p:attrName>
                                        </p:attrNameLst>
                                      </p:cBhvr>
                                      <p:to>
                                        <p:strVal val="solid"/>
                                      </p:to>
                                    </p:set>
                                    <p:set>
                                      <p:cBhvr>
                                        <p:cTn id="20" dur="2000" fill="hold"/>
                                        <p:tgtEl>
                                          <p:spTgt spid="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decel="100000" autoRev="1" nodeType="clickEffect">
                                  <p:stCondLst>
                                    <p:cond delay="0"/>
                                  </p:stCondLst>
                                  <p:childTnLst>
                                    <p:animClr clrSpc="rgb" dir="cw">
                                      <p:cBhvr>
                                        <p:cTn id="24" dur="2000" fill="hold"/>
                                        <p:tgtEl>
                                          <p:spTgt spid="13"/>
                                        </p:tgtEl>
                                        <p:attrNameLst>
                                          <p:attrName>fillcolor</p:attrName>
                                        </p:attrNameLst>
                                      </p:cBhvr>
                                      <p:to>
                                        <a:schemeClr val="accent2"/>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decel="100000" autoRev="1" nodeType="clickEffect">
                                  <p:stCondLst>
                                    <p:cond delay="0"/>
                                  </p:stCondLst>
                                  <p:childTnLst>
                                    <p:animClr clrSpc="rgb" dir="cw">
                                      <p:cBhvr>
                                        <p:cTn id="30" dur="2000" fill="hold"/>
                                        <p:tgtEl>
                                          <p:spTgt spid="14"/>
                                        </p:tgtEl>
                                        <p:attrNameLst>
                                          <p:attrName>fillcolor</p:attrName>
                                        </p:attrNameLst>
                                      </p:cBhvr>
                                      <p:to>
                                        <a:schemeClr val="accent2"/>
                                      </p:to>
                                    </p:animClr>
                                    <p:set>
                                      <p:cBhvr>
                                        <p:cTn id="31" dur="2000" fill="hold"/>
                                        <p:tgtEl>
                                          <p:spTgt spid="14"/>
                                        </p:tgtEl>
                                        <p:attrNameLst>
                                          <p:attrName>fill.type</p:attrName>
                                        </p:attrNameLst>
                                      </p:cBhvr>
                                      <p:to>
                                        <p:strVal val="solid"/>
                                      </p:to>
                                    </p:set>
                                    <p:set>
                                      <p:cBhvr>
                                        <p:cTn id="32"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t>PPAP Summary</a:t>
            </a:r>
          </a:p>
        </p:txBody>
      </p:sp>
      <p:sp>
        <p:nvSpPr>
          <p:cNvPr id="2" name="Content Placeholder 1"/>
          <p:cNvSpPr>
            <a:spLocks noGrp="1"/>
          </p:cNvSpPr>
          <p:nvPr>
            <p:ph idx="1"/>
          </p:nvPr>
        </p:nvSpPr>
        <p:spPr/>
        <p:txBody>
          <a:bodyPr>
            <a:normAutofit fontScale="92500"/>
          </a:bodyPr>
          <a:lstStyle/>
          <a:p>
            <a:r>
              <a:rPr lang="en-US" dirty="0"/>
              <a:t>PPAP checks that any process changes have been properly designed and validated, and the resulting process is capable of repeatedly producing parts to specification</a:t>
            </a:r>
          </a:p>
          <a:p>
            <a:r>
              <a:rPr lang="en-US" dirty="0"/>
              <a:t>The PPAP elements should be part of your Quality Management System. PPAP shouldn’t require much extra effort, because you’ve already done the work internally to manage your changes.</a:t>
            </a:r>
          </a:p>
          <a:p>
            <a:r>
              <a:rPr lang="en-US" dirty="0"/>
              <a:t>Reacting to later issues with the product or process can be expensive and time-consuming!</a:t>
            </a:r>
          </a:p>
          <a:p>
            <a:endParaRPr lang="en-US" dirty="0"/>
          </a:p>
        </p:txBody>
      </p:sp>
    </p:spTree>
    <p:extLst>
      <p:ext uri="{BB962C8B-B14F-4D97-AF65-F5344CB8AC3E}">
        <p14:creationId xmlns:p14="http://schemas.microsoft.com/office/powerpoint/2010/main" val="1171024353"/>
      </p:ext>
    </p:extLst>
  </p:cSld>
  <p:clrMapOvr>
    <a:masterClrMapping/>
  </p:clrMapOvr>
  <p:transition spd="med">
    <p:wipe dir="d"/>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endParaRPr lang="en-US"/>
          </a:p>
        </p:txBody>
      </p:sp>
      <p:sp>
        <p:nvSpPr>
          <p:cNvPr id="4099" name="Rectangle 3"/>
          <p:cNvSpPr>
            <a:spLocks noGrp="1" noChangeArrowheads="1"/>
          </p:cNvSpPr>
          <p:nvPr>
            <p:ph type="body" idx="4294967295"/>
          </p:nvPr>
        </p:nvSpPr>
        <p:spPr/>
        <p:txBody>
          <a:bodyPr/>
          <a:lstStyle/>
          <a:p>
            <a:pPr eaLnBrk="1" hangingPunct="1"/>
            <a:endParaRPr lang="en-US"/>
          </a:p>
        </p:txBody>
      </p:sp>
      <p:sp>
        <p:nvSpPr>
          <p:cNvPr id="4100"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110000"/>
              </a:lnSpc>
              <a:spcBef>
                <a:spcPct val="20000"/>
              </a:spcBef>
              <a:spcAft>
                <a:spcPct val="0"/>
              </a:spcAft>
              <a:buClr>
                <a:srgbClr val="3367CD"/>
              </a:buClr>
            </a:pPr>
            <a:endParaRPr lang="en-US" sz="1600">
              <a:solidFill>
                <a:srgbClr val="000000"/>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9200" y="5291614"/>
            <a:ext cx="2415951" cy="156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648122"/>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Production Part Approval Process (PPAP)</a:t>
            </a:r>
          </a:p>
        </p:txBody>
      </p:sp>
      <p:pic>
        <p:nvPicPr>
          <p:cNvPr id="3076" name="Picture 14"/>
          <p:cNvPicPr>
            <a:picLocks noChangeAspect="1"/>
          </p:cNvPicPr>
          <p:nvPr/>
        </p:nvPicPr>
        <p:blipFill rotWithShape="1">
          <a:blip r:embed="rId2">
            <a:extLst>
              <a:ext uri="{28A0092B-C50C-407E-A947-70E740481C1C}">
                <a14:useLocalDpi xmlns:a14="http://schemas.microsoft.com/office/drawing/2010/main" val="0"/>
              </a:ext>
            </a:extLst>
          </a:blip>
          <a:srcRect l="2128" t="22128" b="24255"/>
          <a:stretch/>
        </p:blipFill>
        <p:spPr bwMode="auto">
          <a:xfrm>
            <a:off x="381000" y="0"/>
            <a:ext cx="876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681696"/>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a:t>What is a First Article Inspection?</a:t>
            </a:r>
            <a:endParaRPr lang="en-US" sz="3400" dirty="0"/>
          </a:p>
        </p:txBody>
      </p:sp>
      <p:sp>
        <p:nvSpPr>
          <p:cNvPr id="13315" name="Rectangle 3"/>
          <p:cNvSpPr>
            <a:spLocks noGrp="1" noChangeArrowheads="1"/>
          </p:cNvSpPr>
          <p:nvPr>
            <p:ph idx="1"/>
          </p:nvPr>
        </p:nvSpPr>
        <p:spPr/>
        <p:txBody>
          <a:bodyPr/>
          <a:lstStyle/>
          <a:p>
            <a:pPr eaLnBrk="1" hangingPunct="1"/>
            <a:r>
              <a:rPr lang="en-US" dirty="0"/>
              <a:t>A First Article Inspection (FAI) </a:t>
            </a:r>
            <a:r>
              <a:rPr lang="en-US" dirty="0">
                <a:solidFill>
                  <a:srgbClr val="000000"/>
                </a:solidFill>
              </a:rPr>
              <a:t>requires that all dimensions for a part be checked and verified prior to full production and receipt of part into the customer facility. </a:t>
            </a:r>
          </a:p>
          <a:p>
            <a:pPr eaLnBrk="1" hangingPunct="1"/>
            <a:r>
              <a:rPr lang="en-US" dirty="0">
                <a:solidFill>
                  <a:srgbClr val="000000"/>
                </a:solidFill>
              </a:rPr>
              <a:t>All dimensions, (except reference dimensions), characteristics, and specifications, as noted on the design record and process control plan, are to be listed on the FAI Report with the actual dimension results recorded.</a:t>
            </a:r>
            <a:endParaRPr lang="en-US" dirty="0"/>
          </a:p>
        </p:txBody>
      </p:sp>
      <p:sp>
        <p:nvSpPr>
          <p:cNvPr id="13316" name="Slide Number Placeholder 3"/>
          <p:cNvSpPr>
            <a:spLocks noGrp="1"/>
          </p:cNvSpPr>
          <p:nvPr>
            <p:ph type="sldNum" sz="quarter" idx="4294967295"/>
          </p:nvPr>
        </p:nvSpPr>
        <p:spPr bwMode="auto">
          <a:xfrm>
            <a:off x="0" y="65278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Arial" charset="0"/>
              </a:defRPr>
            </a:lvl1pPr>
            <a:lvl2pPr marL="742950" indent="-285750">
              <a:defRPr sz="1200">
                <a:solidFill>
                  <a:srgbClr val="FFFFFF"/>
                </a:solidFill>
                <a:latin typeface="Arial" charset="0"/>
              </a:defRPr>
            </a:lvl2pPr>
            <a:lvl3pPr marL="1143000" indent="-228600">
              <a:defRPr sz="1200">
                <a:solidFill>
                  <a:srgbClr val="FFFFFF"/>
                </a:solidFill>
                <a:latin typeface="Arial" charset="0"/>
              </a:defRPr>
            </a:lvl3pPr>
            <a:lvl4pPr marL="1600200" indent="-228600">
              <a:defRPr sz="1200">
                <a:solidFill>
                  <a:srgbClr val="FFFFFF"/>
                </a:solidFill>
                <a:latin typeface="Arial" charset="0"/>
              </a:defRPr>
            </a:lvl4pPr>
            <a:lvl5pPr marL="2057400" indent="-228600">
              <a:defRPr sz="1200">
                <a:solidFill>
                  <a:srgbClr val="FFFFFF"/>
                </a:solidFill>
                <a:latin typeface="Arial" charset="0"/>
              </a:defRPr>
            </a:lvl5pPr>
            <a:lvl6pPr marL="2514600" indent="-228600" eaLnBrk="0" fontAlgn="base" hangingPunct="0">
              <a:spcBef>
                <a:spcPct val="0"/>
              </a:spcBef>
              <a:spcAft>
                <a:spcPct val="0"/>
              </a:spcAft>
              <a:defRPr sz="1200">
                <a:solidFill>
                  <a:srgbClr val="FFFFFF"/>
                </a:solidFill>
                <a:latin typeface="Arial" charset="0"/>
              </a:defRPr>
            </a:lvl6pPr>
            <a:lvl7pPr marL="2971800" indent="-228600" eaLnBrk="0" fontAlgn="base" hangingPunct="0">
              <a:spcBef>
                <a:spcPct val="0"/>
              </a:spcBef>
              <a:spcAft>
                <a:spcPct val="0"/>
              </a:spcAft>
              <a:defRPr sz="1200">
                <a:solidFill>
                  <a:srgbClr val="FFFFFF"/>
                </a:solidFill>
                <a:latin typeface="Arial" charset="0"/>
              </a:defRPr>
            </a:lvl7pPr>
            <a:lvl8pPr marL="3429000" indent="-228600" eaLnBrk="0" fontAlgn="base" hangingPunct="0">
              <a:spcBef>
                <a:spcPct val="0"/>
              </a:spcBef>
              <a:spcAft>
                <a:spcPct val="0"/>
              </a:spcAft>
              <a:defRPr sz="1200">
                <a:solidFill>
                  <a:srgbClr val="FFFFFF"/>
                </a:solidFill>
                <a:latin typeface="Arial" charset="0"/>
              </a:defRPr>
            </a:lvl8pPr>
            <a:lvl9pPr marL="3886200" indent="-228600" eaLnBrk="0" fontAlgn="base" hangingPunct="0">
              <a:spcBef>
                <a:spcPct val="0"/>
              </a:spcBef>
              <a:spcAft>
                <a:spcPct val="0"/>
              </a:spcAft>
              <a:defRPr sz="1200">
                <a:solidFill>
                  <a:srgbClr val="FFFFFF"/>
                </a:solidFill>
                <a:latin typeface="Arial" charset="0"/>
              </a:defRPr>
            </a:lvl9pPr>
          </a:lstStyle>
          <a:p>
            <a:pPr fontAlgn="base">
              <a:lnSpc>
                <a:spcPct val="110000"/>
              </a:lnSpc>
              <a:spcBef>
                <a:spcPct val="20000"/>
              </a:spcBef>
              <a:spcAft>
                <a:spcPct val="0"/>
              </a:spcAft>
              <a:buClr>
                <a:srgbClr val="3367CD"/>
              </a:buClr>
            </a:pPr>
            <a:fld id="{BC504F27-B6AB-40CA-A8CB-B49D07C7F79F}" type="slidenum">
              <a:rPr lang="en-US" sz="1000"/>
              <a:pPr fontAlgn="base">
                <a:lnSpc>
                  <a:spcPct val="110000"/>
                </a:lnSpc>
                <a:spcBef>
                  <a:spcPct val="20000"/>
                </a:spcBef>
                <a:spcAft>
                  <a:spcPct val="0"/>
                </a:spcAft>
                <a:buClr>
                  <a:srgbClr val="3367CD"/>
                </a:buClr>
              </a:pPr>
              <a:t>16</a:t>
            </a:fld>
            <a:endParaRPr lang="en-US" sz="1000"/>
          </a:p>
        </p:txBody>
      </p:sp>
      <p:sp>
        <p:nvSpPr>
          <p:cNvPr id="13317" name="Rectangle 5"/>
          <p:cNvSpPr>
            <a:spLocks noChangeArrowheads="1"/>
          </p:cNvSpPr>
          <p:nvPr/>
        </p:nvSpPr>
        <p:spPr bwMode="auto">
          <a:xfrm>
            <a:off x="609600" y="104775"/>
            <a:ext cx="830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fontAlgn="base">
              <a:lnSpc>
                <a:spcPct val="90000"/>
              </a:lnSpc>
              <a:spcBef>
                <a:spcPct val="20000"/>
              </a:spcBef>
              <a:spcAft>
                <a:spcPct val="0"/>
              </a:spcAft>
              <a:buClr>
                <a:srgbClr val="3367CD"/>
              </a:buClr>
            </a:pPr>
            <a:endParaRPr lang="en-US" sz="3600" b="1">
              <a:solidFill>
                <a:srgbClr val="0C86F4"/>
              </a:solidFill>
            </a:endParaRPr>
          </a:p>
        </p:txBody>
      </p:sp>
      <p:sp>
        <p:nvSpPr>
          <p:cNvPr id="13318" name="Rectangle 6"/>
          <p:cNvSpPr>
            <a:spLocks noChangeArrowheads="1"/>
          </p:cNvSpPr>
          <p:nvPr/>
        </p:nvSpPr>
        <p:spPr bwMode="auto">
          <a:xfrm>
            <a:off x="609600" y="1704975"/>
            <a:ext cx="83058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110000"/>
              </a:lnSpc>
              <a:spcBef>
                <a:spcPct val="20000"/>
              </a:spcBef>
              <a:spcAft>
                <a:spcPct val="0"/>
              </a:spcAft>
              <a:buClr>
                <a:srgbClr val="0C86F4"/>
              </a:buClr>
              <a:buFontTx/>
              <a:buChar char="•"/>
            </a:pPr>
            <a:endParaRPr lang="en-US" sz="2700">
              <a:solidFill>
                <a:srgbClr val="000000"/>
              </a:solidFill>
            </a:endParaRPr>
          </a:p>
        </p:txBody>
      </p:sp>
    </p:spTree>
    <p:extLst>
      <p:ext uri="{BB962C8B-B14F-4D97-AF65-F5344CB8AC3E}">
        <p14:creationId xmlns:p14="http://schemas.microsoft.com/office/powerpoint/2010/main" val="4262909709"/>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5"/>
          <p:cNvSpPr>
            <a:spLocks noGrp="1" noChangeArrowheads="1"/>
          </p:cNvSpPr>
          <p:nvPr>
            <p:ph type="title"/>
          </p:nvPr>
        </p:nvSpPr>
        <p:spPr/>
        <p:txBody>
          <a:bodyPr/>
          <a:lstStyle/>
          <a:p>
            <a:pPr eaLnBrk="1" hangingPunct="1"/>
            <a:r>
              <a:rPr lang="en-US"/>
              <a:t>What is PPAP?</a:t>
            </a:r>
          </a:p>
        </p:txBody>
      </p:sp>
      <p:sp>
        <p:nvSpPr>
          <p:cNvPr id="4" name="Content Placeholder 3"/>
          <p:cNvSpPr>
            <a:spLocks noGrp="1"/>
          </p:cNvSpPr>
          <p:nvPr>
            <p:ph idx="1"/>
          </p:nvPr>
        </p:nvSpPr>
        <p:spPr/>
        <p:txBody>
          <a:bodyPr>
            <a:normAutofit fontScale="92500" lnSpcReduction="20000"/>
          </a:bodyPr>
          <a:lstStyle/>
          <a:p>
            <a:r>
              <a:rPr lang="en-US" u="sng" dirty="0"/>
              <a:t>P</a:t>
            </a:r>
            <a:r>
              <a:rPr lang="en-US" dirty="0"/>
              <a:t>roduction </a:t>
            </a:r>
            <a:r>
              <a:rPr lang="en-US" u="sng" dirty="0"/>
              <a:t>P</a:t>
            </a:r>
            <a:r>
              <a:rPr lang="en-US" dirty="0"/>
              <a:t>art </a:t>
            </a:r>
            <a:r>
              <a:rPr lang="en-US" u="sng" dirty="0"/>
              <a:t>A</a:t>
            </a:r>
            <a:r>
              <a:rPr lang="en-US" dirty="0"/>
              <a:t>pproval </a:t>
            </a:r>
            <a:r>
              <a:rPr lang="en-US" u="sng" dirty="0"/>
              <a:t>P</a:t>
            </a:r>
            <a:r>
              <a:rPr lang="en-US" dirty="0"/>
              <a:t>rocess</a:t>
            </a:r>
          </a:p>
          <a:p>
            <a:r>
              <a:rPr lang="en-US" dirty="0"/>
              <a:t>Standard used to formally reduce risks prior to product or service release, in a team oriented manner using well established tools and techniques</a:t>
            </a:r>
          </a:p>
          <a:p>
            <a:r>
              <a:rPr lang="en-US" dirty="0"/>
              <a:t>Initially developed by AIAG (Auto Industry Action Group) in 1993 with input from the Big 3 - Ford, Chrysler, and GM </a:t>
            </a:r>
          </a:p>
          <a:p>
            <a:r>
              <a:rPr lang="en-US" dirty="0"/>
              <a:t>AIAG’s 4th edition effective June 1, 2006 is the most recent version</a:t>
            </a:r>
          </a:p>
          <a:p>
            <a:r>
              <a:rPr lang="en-US" dirty="0"/>
              <a:t>PPAP has now spread to many different industries beyond automotive</a:t>
            </a:r>
          </a:p>
          <a:p>
            <a:endParaRPr lang="en-US" dirty="0"/>
          </a:p>
        </p:txBody>
      </p:sp>
    </p:spTree>
    <p:extLst>
      <p:ext uri="{BB962C8B-B14F-4D97-AF65-F5344CB8AC3E}">
        <p14:creationId xmlns:p14="http://schemas.microsoft.com/office/powerpoint/2010/main" val="10858677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Production Run</a:t>
            </a:r>
          </a:p>
        </p:txBody>
      </p:sp>
      <p:sp>
        <p:nvSpPr>
          <p:cNvPr id="3" name="Content Placeholder 2"/>
          <p:cNvSpPr>
            <a:spLocks noGrp="1"/>
          </p:cNvSpPr>
          <p:nvPr>
            <p:ph idx="1"/>
          </p:nvPr>
        </p:nvSpPr>
        <p:spPr/>
        <p:txBody>
          <a:bodyPr/>
          <a:lstStyle/>
          <a:p>
            <a:r>
              <a:rPr lang="en-US" dirty="0"/>
              <a:t>PPAP data must be submitted from a production run using:</a:t>
            </a:r>
          </a:p>
          <a:p>
            <a:pPr lvl="1"/>
            <a:r>
              <a:rPr lang="en-US" dirty="0"/>
              <a:t>Production equipment and tooling</a:t>
            </a:r>
          </a:p>
          <a:p>
            <a:pPr lvl="1"/>
            <a:r>
              <a:rPr lang="en-US" dirty="0"/>
              <a:t>Production employees</a:t>
            </a:r>
          </a:p>
          <a:p>
            <a:pPr lvl="1"/>
            <a:r>
              <a:rPr lang="en-US" dirty="0"/>
              <a:t>Production rate</a:t>
            </a:r>
          </a:p>
          <a:p>
            <a:pPr lvl="1"/>
            <a:r>
              <a:rPr lang="en-US" dirty="0"/>
              <a:t>Production process</a:t>
            </a:r>
          </a:p>
          <a:p>
            <a:endParaRPr lang="en-US" dirty="0"/>
          </a:p>
        </p:txBody>
      </p:sp>
      <p:sp>
        <p:nvSpPr>
          <p:cNvPr id="74757" name="AutoShape 5"/>
          <p:cNvSpPr>
            <a:spLocks noChangeArrowheads="1"/>
          </p:cNvSpPr>
          <p:nvPr/>
        </p:nvSpPr>
        <p:spPr bwMode="gray">
          <a:xfrm>
            <a:off x="1914525" y="4800600"/>
            <a:ext cx="5486400" cy="7620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normAutofit/>
          </a:bodyPr>
          <a:lstStyle/>
          <a:p>
            <a:pPr algn="ctr" fontAlgn="base">
              <a:lnSpc>
                <a:spcPct val="110000"/>
              </a:lnSpc>
              <a:spcBef>
                <a:spcPct val="20000"/>
              </a:spcBef>
              <a:spcAft>
                <a:spcPct val="0"/>
              </a:spcAft>
              <a:buClr>
                <a:srgbClr val="3367CD"/>
              </a:buClr>
              <a:defRPr/>
            </a:pPr>
            <a:r>
              <a:rPr lang="en-US" sz="1600" b="1" dirty="0">
                <a:solidFill>
                  <a:srgbClr val="FFFFFF"/>
                </a:solidFill>
                <a:latin typeface="Verdana" pitchFamily="34" charset="0"/>
                <a:cs typeface="Arial" charset="0"/>
              </a:rPr>
              <a:t>All data shall reflect the actual production process that will be used at start-up!</a:t>
            </a:r>
          </a:p>
        </p:txBody>
      </p:sp>
    </p:spTree>
    <p:extLst>
      <p:ext uri="{BB962C8B-B14F-4D97-AF65-F5344CB8AC3E}">
        <p14:creationId xmlns:p14="http://schemas.microsoft.com/office/powerpoint/2010/main" val="722843734"/>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Purpose of PPAP</a:t>
            </a:r>
          </a:p>
        </p:txBody>
      </p:sp>
      <p:sp>
        <p:nvSpPr>
          <p:cNvPr id="2" name="Content Placeholder 1"/>
          <p:cNvSpPr>
            <a:spLocks noGrp="1"/>
          </p:cNvSpPr>
          <p:nvPr>
            <p:ph idx="1"/>
          </p:nvPr>
        </p:nvSpPr>
        <p:spPr/>
        <p:txBody>
          <a:bodyPr/>
          <a:lstStyle/>
          <a:p>
            <a:r>
              <a:rPr lang="en-US" dirty="0"/>
              <a:t>Provide evidence that all customer engineering design record and specification requirements are properly understood by the organization</a:t>
            </a:r>
          </a:p>
          <a:p>
            <a:r>
              <a:rPr lang="en-US" dirty="0"/>
              <a:t>To demonstrate that the manufacturing process has the potential to produce product that consistently meets all requirements during an actual production run at the quoted production rate</a:t>
            </a:r>
          </a:p>
        </p:txBody>
      </p:sp>
    </p:spTree>
    <p:extLst>
      <p:ext uri="{BB962C8B-B14F-4D97-AF65-F5344CB8AC3E}">
        <p14:creationId xmlns:p14="http://schemas.microsoft.com/office/powerpoint/2010/main" val="23904021"/>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206500"/>
            <a:ext cx="2895600" cy="622300"/>
          </a:xfrm>
          <a:solidFill>
            <a:schemeClr val="tx2"/>
          </a:solidFill>
        </p:spPr>
        <p:txBody>
          <a:bodyPr/>
          <a:lstStyle/>
          <a:p>
            <a:pPr marL="0" indent="0" algn="ctr">
              <a:buFontTx/>
              <a:buNone/>
            </a:pPr>
            <a:r>
              <a:rPr lang="en-US" sz="1600" b="1">
                <a:solidFill>
                  <a:schemeClr val="bg1"/>
                </a:solidFill>
              </a:rPr>
              <a:t>Advanced Product Quality Planning Cycle</a:t>
            </a:r>
          </a:p>
          <a:p>
            <a:pPr marL="0" indent="0" algn="ctr">
              <a:buFontTx/>
              <a:buNone/>
            </a:pPr>
            <a:endParaRPr lang="en-US" sz="1600" b="1">
              <a:solidFill>
                <a:schemeClr val="bg1"/>
              </a:solidFill>
            </a:endParaRPr>
          </a:p>
        </p:txBody>
      </p:sp>
      <p:sp>
        <p:nvSpPr>
          <p:cNvPr id="7171" name="Content Placeholder 2"/>
          <p:cNvSpPr txBox="1">
            <a:spLocks/>
          </p:cNvSpPr>
          <p:nvPr/>
        </p:nvSpPr>
        <p:spPr bwMode="auto">
          <a:xfrm>
            <a:off x="3871913" y="1219200"/>
            <a:ext cx="510698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ormAutofit/>
          </a:bodyPr>
          <a:lstStyle>
            <a:lvl1pPr marL="234950" indent="-234950"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gn="just">
              <a:lnSpc>
                <a:spcPts val="2513"/>
              </a:lnSpc>
              <a:buClr>
                <a:srgbClr val="0067C6"/>
              </a:buClr>
              <a:buFont typeface="Arial" pitchFamily="34" charset="0"/>
              <a:buChar char="•"/>
            </a:pPr>
            <a:r>
              <a:rPr lang="en-US" sz="2000" dirty="0">
                <a:solidFill>
                  <a:schemeClr val="tx1"/>
                </a:solidFill>
              </a:rPr>
              <a:t>Advanced Product Quality Planning method </a:t>
            </a:r>
            <a:r>
              <a:rPr lang="en-US" sz="2000" i="1" u="sng" dirty="0">
                <a:solidFill>
                  <a:schemeClr val="tx1"/>
                </a:solidFill>
              </a:rPr>
              <a:t>to assure that a product satisfies the customer </a:t>
            </a:r>
            <a:r>
              <a:rPr lang="en-US" sz="2000" dirty="0">
                <a:solidFill>
                  <a:schemeClr val="tx1"/>
                </a:solidFill>
              </a:rPr>
              <a:t>(both internal and external) </a:t>
            </a:r>
          </a:p>
          <a:p>
            <a:pPr algn="just">
              <a:lnSpc>
                <a:spcPts val="2513"/>
              </a:lnSpc>
              <a:buClr>
                <a:srgbClr val="0067C6"/>
              </a:buClr>
              <a:buFont typeface="Arial" pitchFamily="34" charset="0"/>
              <a:buChar char="•"/>
            </a:pPr>
            <a:r>
              <a:rPr lang="en-US" sz="2000" dirty="0">
                <a:solidFill>
                  <a:schemeClr val="tx1"/>
                </a:solidFill>
              </a:rPr>
              <a:t>The goal of APQP is to:</a:t>
            </a:r>
          </a:p>
          <a:p>
            <a:pPr lvl="1" algn="just">
              <a:lnSpc>
                <a:spcPts val="2513"/>
              </a:lnSpc>
              <a:buClr>
                <a:srgbClr val="0067C6"/>
              </a:buClr>
              <a:buFont typeface="Arial" pitchFamily="34" charset="0"/>
              <a:buChar char="•"/>
            </a:pPr>
            <a:r>
              <a:rPr lang="en-US" sz="2000" b="1" i="1" dirty="0">
                <a:solidFill>
                  <a:schemeClr val="tx1"/>
                </a:solidFill>
              </a:rPr>
              <a:t>Plan</a:t>
            </a:r>
            <a:r>
              <a:rPr lang="en-US" sz="2000" dirty="0">
                <a:solidFill>
                  <a:schemeClr val="tx1"/>
                </a:solidFill>
              </a:rPr>
              <a:t> before acting</a:t>
            </a:r>
          </a:p>
          <a:p>
            <a:pPr lvl="1" algn="just">
              <a:lnSpc>
                <a:spcPts val="2513"/>
              </a:lnSpc>
              <a:buClr>
                <a:srgbClr val="0067C6"/>
              </a:buClr>
              <a:buFont typeface="Arial" pitchFamily="34" charset="0"/>
              <a:buChar char="•"/>
            </a:pPr>
            <a:r>
              <a:rPr lang="en-US" sz="2000" b="1" i="1" dirty="0">
                <a:solidFill>
                  <a:schemeClr val="tx1"/>
                </a:solidFill>
              </a:rPr>
              <a:t>Anticipate</a:t>
            </a:r>
            <a:r>
              <a:rPr lang="en-US" sz="2000" dirty="0">
                <a:solidFill>
                  <a:schemeClr val="tx1"/>
                </a:solidFill>
              </a:rPr>
              <a:t> and </a:t>
            </a:r>
            <a:r>
              <a:rPr lang="en-US" sz="2000" b="1" i="1" dirty="0">
                <a:solidFill>
                  <a:schemeClr val="tx1"/>
                </a:solidFill>
              </a:rPr>
              <a:t>prevent</a:t>
            </a:r>
            <a:r>
              <a:rPr lang="en-US" sz="2000" dirty="0">
                <a:solidFill>
                  <a:schemeClr val="tx1"/>
                </a:solidFill>
              </a:rPr>
              <a:t> issues</a:t>
            </a:r>
          </a:p>
          <a:p>
            <a:pPr lvl="1" algn="just">
              <a:lnSpc>
                <a:spcPts val="2513"/>
              </a:lnSpc>
              <a:buClr>
                <a:srgbClr val="0067C6"/>
              </a:buClr>
              <a:buFont typeface="Arial" pitchFamily="34" charset="0"/>
              <a:buChar char="•"/>
            </a:pPr>
            <a:r>
              <a:rPr lang="en-US" sz="2000" b="1" i="1" dirty="0">
                <a:solidFill>
                  <a:schemeClr val="tx1"/>
                </a:solidFill>
              </a:rPr>
              <a:t>Validate</a:t>
            </a:r>
            <a:r>
              <a:rPr lang="en-US" sz="2000" dirty="0">
                <a:solidFill>
                  <a:schemeClr val="tx1"/>
                </a:solidFill>
              </a:rPr>
              <a:t> before moving forward</a:t>
            </a:r>
          </a:p>
          <a:p>
            <a:pPr lvl="1" algn="just">
              <a:lnSpc>
                <a:spcPts val="2513"/>
              </a:lnSpc>
              <a:buClr>
                <a:srgbClr val="0067C6"/>
              </a:buClr>
              <a:buFont typeface="Arial" pitchFamily="34" charset="0"/>
              <a:buChar char="•"/>
            </a:pPr>
            <a:r>
              <a:rPr lang="en-US" sz="2000" dirty="0">
                <a:solidFill>
                  <a:schemeClr val="tx1"/>
                </a:solidFill>
              </a:rPr>
              <a:t>Facilitate </a:t>
            </a:r>
            <a:r>
              <a:rPr lang="en-US" sz="2000" b="1" i="1" dirty="0">
                <a:solidFill>
                  <a:schemeClr val="tx1"/>
                </a:solidFill>
              </a:rPr>
              <a:t>communication</a:t>
            </a:r>
          </a:p>
          <a:p>
            <a:pPr lvl="1" algn="just">
              <a:lnSpc>
                <a:spcPts val="2513"/>
              </a:lnSpc>
              <a:buClr>
                <a:srgbClr val="0067C6"/>
              </a:buClr>
              <a:buFont typeface="Arial" pitchFamily="34" charset="0"/>
              <a:buChar char="•"/>
            </a:pPr>
            <a:endParaRPr lang="en-US" sz="2000" dirty="0">
              <a:solidFill>
                <a:schemeClr val="tx1"/>
              </a:solidFill>
            </a:endParaRPr>
          </a:p>
        </p:txBody>
      </p:sp>
      <p:sp>
        <p:nvSpPr>
          <p:cNvPr id="7172" name="Title 1"/>
          <p:cNvSpPr txBox="1">
            <a:spLocks/>
          </p:cNvSpPr>
          <p:nvPr/>
        </p:nvSpPr>
        <p:spPr bwMode="auto">
          <a:xfrm>
            <a:off x="412750" y="-7620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b"/>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400" dirty="0">
                <a:solidFill>
                  <a:srgbClr val="1B65A6"/>
                </a:solidFill>
              </a:rPr>
              <a:t>What is APQP?</a:t>
            </a:r>
          </a:p>
        </p:txBody>
      </p:sp>
      <p:sp>
        <p:nvSpPr>
          <p:cNvPr id="7173" name="Rectangle 2"/>
          <p:cNvSpPr>
            <a:spLocks noChangeArrowheads="1"/>
          </p:cNvSpPr>
          <p:nvPr/>
        </p:nvSpPr>
        <p:spPr bwMode="auto">
          <a:xfrm>
            <a:off x="0" y="4343400"/>
            <a:ext cx="90487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lstStyle/>
          <a:p>
            <a:pPr marL="119063" indent="-119063" algn="just" eaLnBrk="0" hangingPunct="0">
              <a:lnSpc>
                <a:spcPts val="2513"/>
              </a:lnSpc>
              <a:buClr>
                <a:srgbClr val="0067C6"/>
              </a:buClr>
              <a:buFont typeface="Arial" pitchFamily="34" charset="0"/>
              <a:buChar char="•"/>
            </a:pPr>
            <a:r>
              <a:rPr lang="en-US" sz="2000" dirty="0">
                <a:solidFill>
                  <a:schemeClr val="tx1"/>
                </a:solidFill>
              </a:rPr>
              <a:t>Each Advanced Product Quality Plan is unique and is a</a:t>
            </a:r>
            <a:r>
              <a:rPr lang="en-US" sz="2000" b="1" i="1" dirty="0">
                <a:solidFill>
                  <a:schemeClr val="tx1"/>
                </a:solidFill>
              </a:rPr>
              <a:t> living document</a:t>
            </a:r>
            <a:r>
              <a:rPr lang="en-US" sz="2000" dirty="0">
                <a:solidFill>
                  <a:schemeClr val="tx1"/>
                </a:solidFill>
              </a:rPr>
              <a:t> </a:t>
            </a:r>
          </a:p>
          <a:p>
            <a:pPr marL="119063" indent="-119063" algn="just" eaLnBrk="0" hangingPunct="0">
              <a:lnSpc>
                <a:spcPts val="2513"/>
              </a:lnSpc>
              <a:buClr>
                <a:srgbClr val="0067C6"/>
              </a:buClr>
              <a:buFont typeface="Arial" pitchFamily="34" charset="0"/>
              <a:buChar char="•"/>
            </a:pPr>
            <a:endParaRPr lang="en-US" sz="2000" dirty="0">
              <a:solidFill>
                <a:schemeClr val="tx1"/>
              </a:solidFill>
            </a:endParaRPr>
          </a:p>
          <a:p>
            <a:pPr marL="119063" indent="-119063" algn="just" eaLnBrk="0" hangingPunct="0">
              <a:lnSpc>
                <a:spcPts val="2513"/>
              </a:lnSpc>
              <a:buClr>
                <a:srgbClr val="0067C6"/>
              </a:buClr>
              <a:buFont typeface="Arial" pitchFamily="34" charset="0"/>
              <a:buChar char="•"/>
            </a:pPr>
            <a:r>
              <a:rPr lang="en-US" sz="2000" dirty="0">
                <a:solidFill>
                  <a:schemeClr val="tx1"/>
                </a:solidFill>
              </a:rPr>
              <a:t>Particular emphasis should be placed on identifying </a:t>
            </a:r>
            <a:r>
              <a:rPr lang="en-US" sz="2000" b="1" i="1" dirty="0">
                <a:solidFill>
                  <a:schemeClr val="tx1"/>
                </a:solidFill>
              </a:rPr>
              <a:t>critical path activities </a:t>
            </a:r>
            <a:r>
              <a:rPr lang="en-US" sz="2000" dirty="0">
                <a:solidFill>
                  <a:schemeClr val="tx1"/>
                </a:solidFill>
              </a:rPr>
              <a:t>and ensuring those are </a:t>
            </a:r>
            <a:r>
              <a:rPr lang="en-US" sz="2000" b="1" i="1" dirty="0">
                <a:solidFill>
                  <a:schemeClr val="tx1"/>
                </a:solidFill>
              </a:rPr>
              <a:t>fully</a:t>
            </a:r>
            <a:r>
              <a:rPr lang="en-US" sz="2000" dirty="0">
                <a:solidFill>
                  <a:schemeClr val="tx1"/>
                </a:solidFill>
              </a:rPr>
              <a:t> </a:t>
            </a:r>
            <a:r>
              <a:rPr lang="en-US" sz="2000" b="1" i="1" dirty="0">
                <a:solidFill>
                  <a:schemeClr val="tx1"/>
                </a:solidFill>
              </a:rPr>
              <a:t>resourced</a:t>
            </a:r>
          </a:p>
        </p:txBody>
      </p:sp>
      <p:pic>
        <p:nvPicPr>
          <p:cNvPr id="7174"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7526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876432"/>
      </p:ext>
    </p:extLst>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noFill/>
        </p:spPr>
        <p:txBody>
          <a:bodyPr/>
          <a:lstStyle/>
          <a:p>
            <a:pPr eaLnBrk="1" hangingPunct="1"/>
            <a:r>
              <a:rPr lang="en-US" sz="3400"/>
              <a:t>What’s the Difference in PPAP vs. FAI?</a:t>
            </a:r>
          </a:p>
        </p:txBody>
      </p:sp>
      <p:sp>
        <p:nvSpPr>
          <p:cNvPr id="14339" name="Rectangle 3"/>
          <p:cNvSpPr>
            <a:spLocks noGrp="1" noChangeArrowheads="1"/>
          </p:cNvSpPr>
          <p:nvPr>
            <p:ph idx="1"/>
          </p:nvPr>
        </p:nvSpPr>
        <p:spPr/>
        <p:txBody>
          <a:bodyPr/>
          <a:lstStyle/>
          <a:p>
            <a:pPr eaLnBrk="1" hangingPunct="1">
              <a:spcBef>
                <a:spcPct val="50000"/>
              </a:spcBef>
            </a:pPr>
            <a:r>
              <a:rPr lang="en-US">
                <a:solidFill>
                  <a:srgbClr val="000000"/>
                </a:solidFill>
              </a:rPr>
              <a:t>FAI gives confidence regarding the </a:t>
            </a:r>
            <a:r>
              <a:rPr lang="en-US" u="sng">
                <a:solidFill>
                  <a:srgbClr val="000000"/>
                </a:solidFill>
              </a:rPr>
              <a:t>sample</a:t>
            </a:r>
            <a:r>
              <a:rPr lang="en-US">
                <a:solidFill>
                  <a:srgbClr val="000000"/>
                </a:solidFill>
              </a:rPr>
              <a:t>. </a:t>
            </a:r>
          </a:p>
          <a:p>
            <a:pPr eaLnBrk="1" hangingPunct="1">
              <a:spcBef>
                <a:spcPct val="50000"/>
              </a:spcBef>
            </a:pPr>
            <a:r>
              <a:rPr lang="en-US">
                <a:solidFill>
                  <a:srgbClr val="000000"/>
                </a:solidFill>
              </a:rPr>
              <a:t>In addition, PPAP gives confidence in </a:t>
            </a:r>
            <a:r>
              <a:rPr lang="en-US" u="sng">
                <a:solidFill>
                  <a:srgbClr val="000000"/>
                </a:solidFill>
              </a:rPr>
              <a:t>future product</a:t>
            </a:r>
            <a:r>
              <a:rPr lang="en-US">
                <a:solidFill>
                  <a:srgbClr val="000000"/>
                </a:solidFill>
              </a:rPr>
              <a:t>.</a:t>
            </a:r>
            <a:r>
              <a:rPr lang="en-US" u="sng">
                <a:solidFill>
                  <a:srgbClr val="000000"/>
                </a:solidFill>
              </a:rPr>
              <a:t> </a:t>
            </a:r>
          </a:p>
          <a:p>
            <a:pPr eaLnBrk="1" hangingPunct="1">
              <a:spcBef>
                <a:spcPct val="50000"/>
              </a:spcBef>
            </a:pPr>
            <a:endParaRPr lang="en-US"/>
          </a:p>
        </p:txBody>
      </p:sp>
      <p:sp>
        <p:nvSpPr>
          <p:cNvPr id="14340" name="Slide Number Placeholder 3"/>
          <p:cNvSpPr>
            <a:spLocks noGrp="1"/>
          </p:cNvSpPr>
          <p:nvPr>
            <p:ph type="sldNum" sz="quarter" idx="4294967295"/>
          </p:nvPr>
        </p:nvSpPr>
        <p:spPr bwMode="auto">
          <a:xfrm>
            <a:off x="0" y="6527800"/>
            <a:ext cx="1905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Arial" charset="0"/>
              </a:defRPr>
            </a:lvl1pPr>
            <a:lvl2pPr marL="742950" indent="-285750">
              <a:defRPr sz="1200">
                <a:solidFill>
                  <a:srgbClr val="FFFFFF"/>
                </a:solidFill>
                <a:latin typeface="Arial" charset="0"/>
              </a:defRPr>
            </a:lvl2pPr>
            <a:lvl3pPr marL="1143000" indent="-228600">
              <a:defRPr sz="1200">
                <a:solidFill>
                  <a:srgbClr val="FFFFFF"/>
                </a:solidFill>
                <a:latin typeface="Arial" charset="0"/>
              </a:defRPr>
            </a:lvl3pPr>
            <a:lvl4pPr marL="1600200" indent="-228600">
              <a:defRPr sz="1200">
                <a:solidFill>
                  <a:srgbClr val="FFFFFF"/>
                </a:solidFill>
                <a:latin typeface="Arial" charset="0"/>
              </a:defRPr>
            </a:lvl4pPr>
            <a:lvl5pPr marL="2057400" indent="-228600">
              <a:defRPr sz="1200">
                <a:solidFill>
                  <a:srgbClr val="FFFFFF"/>
                </a:solidFill>
                <a:latin typeface="Arial" charset="0"/>
              </a:defRPr>
            </a:lvl5pPr>
            <a:lvl6pPr marL="2514600" indent="-228600" eaLnBrk="0" fontAlgn="base" hangingPunct="0">
              <a:spcBef>
                <a:spcPct val="0"/>
              </a:spcBef>
              <a:spcAft>
                <a:spcPct val="0"/>
              </a:spcAft>
              <a:defRPr sz="1200">
                <a:solidFill>
                  <a:srgbClr val="FFFFFF"/>
                </a:solidFill>
                <a:latin typeface="Arial" charset="0"/>
              </a:defRPr>
            </a:lvl6pPr>
            <a:lvl7pPr marL="2971800" indent="-228600" eaLnBrk="0" fontAlgn="base" hangingPunct="0">
              <a:spcBef>
                <a:spcPct val="0"/>
              </a:spcBef>
              <a:spcAft>
                <a:spcPct val="0"/>
              </a:spcAft>
              <a:defRPr sz="1200">
                <a:solidFill>
                  <a:srgbClr val="FFFFFF"/>
                </a:solidFill>
                <a:latin typeface="Arial" charset="0"/>
              </a:defRPr>
            </a:lvl7pPr>
            <a:lvl8pPr marL="3429000" indent="-228600" eaLnBrk="0" fontAlgn="base" hangingPunct="0">
              <a:spcBef>
                <a:spcPct val="0"/>
              </a:spcBef>
              <a:spcAft>
                <a:spcPct val="0"/>
              </a:spcAft>
              <a:defRPr sz="1200">
                <a:solidFill>
                  <a:srgbClr val="FFFFFF"/>
                </a:solidFill>
                <a:latin typeface="Arial" charset="0"/>
              </a:defRPr>
            </a:lvl8pPr>
            <a:lvl9pPr marL="3886200" indent="-228600" eaLnBrk="0" fontAlgn="base" hangingPunct="0">
              <a:spcBef>
                <a:spcPct val="0"/>
              </a:spcBef>
              <a:spcAft>
                <a:spcPct val="0"/>
              </a:spcAft>
              <a:defRPr sz="1200">
                <a:solidFill>
                  <a:srgbClr val="FFFFFF"/>
                </a:solidFill>
                <a:latin typeface="Arial" charset="0"/>
              </a:defRPr>
            </a:lvl9pPr>
          </a:lstStyle>
          <a:p>
            <a:pPr fontAlgn="base">
              <a:lnSpc>
                <a:spcPct val="110000"/>
              </a:lnSpc>
              <a:spcBef>
                <a:spcPct val="20000"/>
              </a:spcBef>
              <a:spcAft>
                <a:spcPct val="0"/>
              </a:spcAft>
              <a:buClr>
                <a:srgbClr val="3367CD"/>
              </a:buClr>
            </a:pPr>
            <a:fld id="{57926519-7ACD-4FBE-AC57-4EF63F71230B}" type="slidenum">
              <a:rPr lang="en-US" sz="1000"/>
              <a:pPr fontAlgn="base">
                <a:lnSpc>
                  <a:spcPct val="110000"/>
                </a:lnSpc>
                <a:spcBef>
                  <a:spcPct val="20000"/>
                </a:spcBef>
                <a:spcAft>
                  <a:spcPct val="0"/>
                </a:spcAft>
                <a:buClr>
                  <a:srgbClr val="3367CD"/>
                </a:buClr>
              </a:pPr>
              <a:t>20</a:t>
            </a:fld>
            <a:endParaRPr lang="en-US" sz="1000"/>
          </a:p>
        </p:txBody>
      </p:sp>
      <p:sp>
        <p:nvSpPr>
          <p:cNvPr id="14341" name="Rectangle 4"/>
          <p:cNvSpPr>
            <a:spLocks noChangeArrowheads="1"/>
          </p:cNvSpPr>
          <p:nvPr/>
        </p:nvSpPr>
        <p:spPr bwMode="auto">
          <a:xfrm>
            <a:off x="609600" y="104775"/>
            <a:ext cx="830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fontAlgn="base">
              <a:lnSpc>
                <a:spcPct val="90000"/>
              </a:lnSpc>
              <a:spcBef>
                <a:spcPct val="20000"/>
              </a:spcBef>
              <a:spcAft>
                <a:spcPct val="0"/>
              </a:spcAft>
              <a:buClr>
                <a:srgbClr val="3367CD"/>
              </a:buClr>
            </a:pPr>
            <a:endParaRPr lang="en-US" sz="3600" b="1">
              <a:solidFill>
                <a:srgbClr val="0C86F4"/>
              </a:solidFill>
            </a:endParaRPr>
          </a:p>
        </p:txBody>
      </p:sp>
      <p:sp>
        <p:nvSpPr>
          <p:cNvPr id="14342" name="Rectangle 5"/>
          <p:cNvSpPr>
            <a:spLocks noChangeArrowheads="1"/>
          </p:cNvSpPr>
          <p:nvPr/>
        </p:nvSpPr>
        <p:spPr bwMode="auto">
          <a:xfrm>
            <a:off x="609600" y="1704975"/>
            <a:ext cx="83058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110000"/>
              </a:lnSpc>
              <a:spcBef>
                <a:spcPct val="20000"/>
              </a:spcBef>
              <a:spcAft>
                <a:spcPct val="0"/>
              </a:spcAft>
              <a:buClr>
                <a:srgbClr val="0C86F4"/>
              </a:buClr>
              <a:buFontTx/>
              <a:buChar char="•"/>
            </a:pPr>
            <a:endParaRPr lang="en-US" sz="2700" u="sng">
              <a:solidFill>
                <a:srgbClr val="000000"/>
              </a:solidFill>
            </a:endParaRPr>
          </a:p>
        </p:txBody>
      </p:sp>
    </p:spTree>
    <p:extLst>
      <p:ext uri="{BB962C8B-B14F-4D97-AF65-F5344CB8AC3E}">
        <p14:creationId xmlns:p14="http://schemas.microsoft.com/office/powerpoint/2010/main" val="326510388"/>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When is PPAP Required?</a:t>
            </a:r>
          </a:p>
        </p:txBody>
      </p:sp>
      <p:sp>
        <p:nvSpPr>
          <p:cNvPr id="3" name="Content Placeholder 2"/>
          <p:cNvSpPr>
            <a:spLocks noGrp="1"/>
          </p:cNvSpPr>
          <p:nvPr>
            <p:ph idx="1"/>
          </p:nvPr>
        </p:nvSpPr>
        <p:spPr>
          <a:xfrm>
            <a:off x="839788" y="1552575"/>
            <a:ext cx="7923212" cy="4116388"/>
          </a:xfrm>
        </p:spPr>
        <p:txBody>
          <a:bodyPr>
            <a:normAutofit fontScale="85000" lnSpcReduction="20000"/>
          </a:bodyPr>
          <a:lstStyle/>
          <a:p>
            <a:r>
              <a:rPr lang="en-US" dirty="0"/>
              <a:t>New part</a:t>
            </a:r>
          </a:p>
          <a:p>
            <a:r>
              <a:rPr lang="en-US" dirty="0"/>
              <a:t>Engineering change(s)</a:t>
            </a:r>
          </a:p>
          <a:p>
            <a:r>
              <a:rPr lang="en-US" dirty="0"/>
              <a:t>Durable Tooling: transfer, replacement, refurbishment, or additional</a:t>
            </a:r>
          </a:p>
          <a:p>
            <a:pPr lvl="1"/>
            <a:r>
              <a:rPr lang="en-US" dirty="0"/>
              <a:t>Tooling inactive &gt; one year</a:t>
            </a:r>
          </a:p>
          <a:p>
            <a:r>
              <a:rPr lang="en-US" dirty="0"/>
              <a:t>Correction of discrepancy</a:t>
            </a:r>
          </a:p>
          <a:p>
            <a:r>
              <a:rPr lang="en-US" dirty="0"/>
              <a:t>Change to optional construction or material</a:t>
            </a:r>
          </a:p>
          <a:p>
            <a:r>
              <a:rPr lang="en-US" dirty="0"/>
              <a:t>Sub-supplier or material source change</a:t>
            </a:r>
          </a:p>
          <a:p>
            <a:r>
              <a:rPr lang="en-US" dirty="0"/>
              <a:t>Change in part processing</a:t>
            </a:r>
          </a:p>
          <a:p>
            <a:r>
              <a:rPr lang="en-US" dirty="0"/>
              <a:t>Parts produced at a new or additional location</a:t>
            </a:r>
          </a:p>
          <a:p>
            <a:endParaRPr lang="en-US" dirty="0"/>
          </a:p>
        </p:txBody>
      </p:sp>
      <p:grpSp>
        <p:nvGrpSpPr>
          <p:cNvPr id="2" name="Group 4"/>
          <p:cNvGrpSpPr>
            <a:grpSpLocks/>
          </p:cNvGrpSpPr>
          <p:nvPr/>
        </p:nvGrpSpPr>
        <p:grpSpPr bwMode="auto">
          <a:xfrm>
            <a:off x="2043113" y="5668963"/>
            <a:ext cx="5486400" cy="762000"/>
            <a:chOff x="1200" y="3360"/>
            <a:chExt cx="3456" cy="480"/>
          </a:xfrm>
          <a:solidFill>
            <a:srgbClr val="003399"/>
          </a:solidFill>
        </p:grpSpPr>
        <p:sp>
          <p:nvSpPr>
            <p:cNvPr id="75781" name="AutoShape 5"/>
            <p:cNvSpPr>
              <a:spLocks noChangeArrowheads="1"/>
            </p:cNvSpPr>
            <p:nvPr/>
          </p:nvSpPr>
          <p:spPr bwMode="gray">
            <a:xfrm>
              <a:off x="1200" y="3360"/>
              <a:ext cx="3456" cy="480"/>
            </a:xfrm>
            <a:prstGeom prst="roundRect">
              <a:avLst>
                <a:gd name="adj" fmla="val 16667"/>
              </a:avLst>
            </a:prstGeom>
            <a:grpFill/>
            <a:ln w="9525">
              <a:noFill/>
              <a:round/>
              <a:headEnd/>
              <a:tailEnd/>
            </a:ln>
            <a:effectLst>
              <a:outerShdw dist="81320" dir="2319588" algn="ctr" rotWithShape="0">
                <a:schemeClr val="bg2">
                  <a:alpha val="50000"/>
                </a:schemeClr>
              </a:outerShdw>
            </a:effectLst>
          </p:spPr>
          <p:txBody>
            <a:bodyPr wrap="none" anchor="ctr"/>
            <a:lstStyle/>
            <a:p>
              <a:pPr algn="ctr" fontAlgn="base">
                <a:lnSpc>
                  <a:spcPct val="110000"/>
                </a:lnSpc>
                <a:spcBef>
                  <a:spcPct val="20000"/>
                </a:spcBef>
                <a:spcAft>
                  <a:spcPct val="0"/>
                </a:spcAft>
                <a:buClr>
                  <a:srgbClr val="3367CD"/>
                </a:buClr>
                <a:defRPr/>
              </a:pPr>
              <a:endParaRPr lang="en-US" sz="1600" b="1">
                <a:solidFill>
                  <a:srgbClr val="FFFFFF"/>
                </a:solidFill>
                <a:latin typeface="Verdana" pitchFamily="34" charset="0"/>
                <a:cs typeface="Arial" charset="0"/>
              </a:endParaRPr>
            </a:p>
          </p:txBody>
        </p:sp>
        <p:sp>
          <p:nvSpPr>
            <p:cNvPr id="7174" name="Rectangle 6"/>
            <p:cNvSpPr>
              <a:spLocks noChangeArrowheads="1"/>
            </p:cNvSpPr>
            <p:nvPr/>
          </p:nvSpPr>
          <p:spPr bwMode="gray">
            <a:xfrm>
              <a:off x="1287" y="3427"/>
              <a:ext cx="3321" cy="3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85000"/>
                </a:lnSpc>
                <a:spcBef>
                  <a:spcPct val="50000"/>
                </a:spcBef>
                <a:spcAft>
                  <a:spcPct val="0"/>
                </a:spcAft>
                <a:buClr>
                  <a:srgbClr val="1F3F5F"/>
                </a:buClr>
              </a:pPr>
              <a:r>
                <a:rPr lang="en-US" sz="1600" b="1" dirty="0">
                  <a:solidFill>
                    <a:srgbClr val="FFFFFF"/>
                  </a:solidFill>
                  <a:latin typeface="Verdana" pitchFamily="34" charset="0"/>
                </a:rPr>
                <a:t>PPAP is required with any significant change to product or process!</a:t>
              </a:r>
            </a:p>
          </p:txBody>
        </p:sp>
      </p:grpSp>
    </p:spTree>
    <p:extLst>
      <p:ext uri="{BB962C8B-B14F-4D97-AF65-F5344CB8AC3E}">
        <p14:creationId xmlns:p14="http://schemas.microsoft.com/office/powerpoint/2010/main" val="274140017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Benefits of PPAP Submissions</a:t>
            </a:r>
          </a:p>
        </p:txBody>
      </p:sp>
      <p:sp>
        <p:nvSpPr>
          <p:cNvPr id="2" name="Content Placeholder 1"/>
          <p:cNvSpPr>
            <a:spLocks noGrp="1"/>
          </p:cNvSpPr>
          <p:nvPr>
            <p:ph idx="1"/>
          </p:nvPr>
        </p:nvSpPr>
        <p:spPr/>
        <p:txBody>
          <a:bodyPr>
            <a:normAutofit fontScale="92500" lnSpcReduction="10000"/>
          </a:bodyPr>
          <a:lstStyle/>
          <a:p>
            <a:r>
              <a:rPr lang="en-US" dirty="0"/>
              <a:t>Helps to maintain design integrity</a:t>
            </a:r>
          </a:p>
          <a:p>
            <a:r>
              <a:rPr lang="en-US" dirty="0"/>
              <a:t>Identifies issues early for resolution</a:t>
            </a:r>
          </a:p>
          <a:p>
            <a:r>
              <a:rPr lang="en-US" dirty="0"/>
              <a:t>Reduces warranty charges and prevents cost of poor quality</a:t>
            </a:r>
          </a:p>
          <a:p>
            <a:r>
              <a:rPr lang="en-US" dirty="0"/>
              <a:t>Assists with managing supplier changes</a:t>
            </a:r>
          </a:p>
          <a:p>
            <a:r>
              <a:rPr lang="en-US" dirty="0"/>
              <a:t>Prevents use of unapproved and nonconforming parts</a:t>
            </a:r>
          </a:p>
          <a:p>
            <a:r>
              <a:rPr lang="en-US" dirty="0"/>
              <a:t>Identifies suppliers that need more development</a:t>
            </a:r>
          </a:p>
          <a:p>
            <a:r>
              <a:rPr lang="en-US" dirty="0"/>
              <a:t>Improves the overall quality of the product &amp; customer satisfaction</a:t>
            </a:r>
          </a:p>
          <a:p>
            <a:endParaRPr lang="en-US" dirty="0"/>
          </a:p>
        </p:txBody>
      </p:sp>
    </p:spTree>
    <p:extLst>
      <p:ext uri="{BB962C8B-B14F-4D97-AF65-F5344CB8AC3E}">
        <p14:creationId xmlns:p14="http://schemas.microsoft.com/office/powerpoint/2010/main" val="3549247780"/>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3425" name="Group 49"/>
          <p:cNvGraphicFramePr>
            <a:graphicFrameLocks noGrp="1"/>
          </p:cNvGraphicFramePr>
          <p:nvPr>
            <p:ph idx="1"/>
            <p:extLst>
              <p:ext uri="{D42A27DB-BD31-4B8C-83A1-F6EECF244321}">
                <p14:modId xmlns:p14="http://schemas.microsoft.com/office/powerpoint/2010/main" val="216702377"/>
              </p:ext>
            </p:extLst>
          </p:nvPr>
        </p:nvGraphicFramePr>
        <p:xfrm>
          <a:off x="1143000" y="1296990"/>
          <a:ext cx="7772400" cy="4724401"/>
        </p:xfrm>
        <a:graphic>
          <a:graphicData uri="http://schemas.openxmlformats.org/drawingml/2006/table">
            <a:tbl>
              <a:tblPr/>
              <a:tblGrid>
                <a:gridCol w="2306638">
                  <a:extLst>
                    <a:ext uri="{9D8B030D-6E8A-4147-A177-3AD203B41FA5}">
                      <a16:colId xmlns:a16="http://schemas.microsoft.com/office/drawing/2014/main" val="20000"/>
                    </a:ext>
                  </a:extLst>
                </a:gridCol>
                <a:gridCol w="5465762">
                  <a:extLst>
                    <a:ext uri="{9D8B030D-6E8A-4147-A177-3AD203B41FA5}">
                      <a16:colId xmlns:a16="http://schemas.microsoft.com/office/drawing/2014/main" val="20001"/>
                    </a:ext>
                  </a:extLst>
                </a:gridCol>
              </a:tblGrid>
              <a:tr h="914425">
                <a:tc>
                  <a:txBody>
                    <a:bodyPr/>
                    <a:lstStyle/>
                    <a:p>
                      <a:pPr marL="0" marR="0" lvl="0" indent="0" algn="ctr" defTabSz="914400" rtl="0" eaLnBrk="1" fontAlgn="ctr"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chemeClr val="bg1"/>
                          </a:solidFill>
                          <a:effectLst/>
                          <a:latin typeface="Verdana" pitchFamily="34" charset="0"/>
                          <a:cs typeface="Arial" charset="0"/>
                        </a:rPr>
                        <a:t>Level 1</a:t>
                      </a:r>
                    </a:p>
                  </a:txBody>
                  <a:tcPr marT="45721" marB="4572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rgbClr val="232323"/>
                          </a:solidFill>
                          <a:effectLst/>
                          <a:latin typeface="Verdana" pitchFamily="34" charset="0"/>
                          <a:cs typeface="Arial" charset="0"/>
                        </a:rPr>
                        <a:t>Production Warrant and Appearance Approval Report (if applicable) submitted to FELL</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5047">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chemeClr val="bg1"/>
                          </a:solidFill>
                          <a:effectLst/>
                          <a:latin typeface="Verdana" pitchFamily="34" charset="0"/>
                          <a:cs typeface="Arial" charset="0"/>
                        </a:rPr>
                        <a:t>Level 2</a:t>
                      </a:r>
                    </a:p>
                  </a:txBody>
                  <a:tcPr marT="45721" marB="4572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rgbClr val="232323"/>
                          </a:solidFill>
                          <a:effectLst/>
                          <a:latin typeface="Verdana" pitchFamily="34" charset="0"/>
                          <a:cs typeface="Arial" charset="0"/>
                        </a:rPr>
                        <a:t>Production Warrant, product samples, and dimensional results submitted to FELL</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8223">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chemeClr val="bg1"/>
                          </a:solidFill>
                          <a:effectLst/>
                          <a:latin typeface="Verdana" pitchFamily="34" charset="0"/>
                          <a:cs typeface="Arial" charset="0"/>
                        </a:rPr>
                        <a:t>Level 3</a:t>
                      </a:r>
                      <a:endParaRPr kumimoji="0" lang="en-US" sz="1800" b="0" i="0" u="none" strike="noStrike" cap="none" normalizeH="0" baseline="0" dirty="0">
                        <a:ln>
                          <a:noFill/>
                        </a:ln>
                        <a:solidFill>
                          <a:srgbClr val="232323"/>
                        </a:solidFill>
                        <a:effectLst/>
                        <a:latin typeface="Verdana" pitchFamily="34" charset="0"/>
                        <a:cs typeface="Arial" charset="0"/>
                      </a:endParaRPr>
                    </a:p>
                  </a:txBody>
                  <a:tcPr marT="45721" marB="4572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rgbClr val="232323"/>
                          </a:solidFill>
                          <a:effectLst/>
                          <a:latin typeface="Verdana" pitchFamily="34" charset="0"/>
                          <a:cs typeface="Arial" charset="0"/>
                        </a:rPr>
                        <a:t>Production Warrant, product samples, and complete supporting data submitted to FELL</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23">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chemeClr val="bg1"/>
                          </a:solidFill>
                          <a:effectLst/>
                          <a:latin typeface="Verdana" pitchFamily="34" charset="0"/>
                          <a:cs typeface="Arial" charset="0"/>
                        </a:rPr>
                        <a:t>Level 4</a:t>
                      </a:r>
                      <a:endParaRPr kumimoji="0" lang="en-US" sz="1800" b="0" i="0" u="none" strike="noStrike" cap="none" normalizeH="0" baseline="0" dirty="0">
                        <a:ln>
                          <a:noFill/>
                        </a:ln>
                        <a:solidFill>
                          <a:srgbClr val="232323"/>
                        </a:solidFill>
                        <a:effectLst/>
                        <a:latin typeface="Verdana" pitchFamily="34" charset="0"/>
                        <a:cs typeface="Arial" charset="0"/>
                      </a:endParaRPr>
                    </a:p>
                  </a:txBody>
                  <a:tcPr marT="45721" marB="4572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rgbClr val="232323"/>
                          </a:solidFill>
                          <a:effectLst/>
                          <a:latin typeface="Verdana" pitchFamily="34" charset="0"/>
                          <a:cs typeface="Arial" charset="0"/>
                        </a:rPr>
                        <a:t>Production Warrant and other requirements as defined by FELL</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98483">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chemeClr val="bg1"/>
                          </a:solidFill>
                          <a:effectLst/>
                          <a:latin typeface="Verdana" pitchFamily="34" charset="0"/>
                          <a:cs typeface="Arial" charset="0"/>
                        </a:rPr>
                        <a:t>Level 5</a:t>
                      </a:r>
                      <a:endParaRPr kumimoji="0" lang="en-US" sz="1800" b="0" i="0" u="none" strike="noStrike" cap="none" normalizeH="0" baseline="0" dirty="0">
                        <a:ln>
                          <a:noFill/>
                        </a:ln>
                        <a:solidFill>
                          <a:srgbClr val="232323"/>
                        </a:solidFill>
                        <a:effectLst/>
                        <a:latin typeface="Verdana" pitchFamily="34" charset="0"/>
                        <a:cs typeface="Arial" charset="0"/>
                      </a:endParaRPr>
                    </a:p>
                  </a:txBody>
                  <a:tcPr marT="45721" marB="4572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800" b="0" i="0" u="none" strike="noStrike" cap="none" normalizeH="0" baseline="0" dirty="0">
                          <a:ln>
                            <a:noFill/>
                          </a:ln>
                          <a:solidFill>
                            <a:srgbClr val="232323"/>
                          </a:solidFill>
                          <a:effectLst/>
                          <a:latin typeface="Verdana" pitchFamily="34" charset="0"/>
                          <a:cs typeface="Arial" charset="0"/>
                        </a:rPr>
                        <a:t>Production Warrant, product samples and complete supporting data (a review will be conducted at the supplier's manufacturing location)</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3426" name="AutoShape 50"/>
          <p:cNvSpPr>
            <a:spLocks noChangeArrowheads="1"/>
          </p:cNvSpPr>
          <p:nvPr/>
        </p:nvSpPr>
        <p:spPr bwMode="auto">
          <a:xfrm>
            <a:off x="152400" y="1524000"/>
            <a:ext cx="914400" cy="457200"/>
          </a:xfrm>
          <a:custGeom>
            <a:avLst/>
            <a:gdLst>
              <a:gd name="T0" fmla="*/ 29032200 w 21600"/>
              <a:gd name="T1" fmla="*/ 0 h 21600"/>
              <a:gd name="T2" fmla="*/ 0 w 21600"/>
              <a:gd name="T3" fmla="*/ 4838700 h 21600"/>
              <a:gd name="T4" fmla="*/ 29032200 w 21600"/>
              <a:gd name="T5" fmla="*/ 9677400 h 21600"/>
              <a:gd name="T6" fmla="*/ 38709600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99"/>
          </a:solidFill>
          <a:ln w="9525">
            <a:solidFill>
              <a:schemeClr val="tx1"/>
            </a:solidFill>
            <a:miter lim="800000"/>
            <a:headEnd/>
            <a:tailEnd/>
          </a:ln>
        </p:spPr>
        <p:txBody>
          <a:bodyPr wrap="none" anchor="ctr"/>
          <a:lstStyle/>
          <a:p>
            <a:pPr fontAlgn="base">
              <a:lnSpc>
                <a:spcPct val="110000"/>
              </a:lnSpc>
              <a:spcBef>
                <a:spcPct val="20000"/>
              </a:spcBef>
              <a:spcAft>
                <a:spcPct val="0"/>
              </a:spcAft>
              <a:buClr>
                <a:srgbClr val="3367CD"/>
              </a:buClr>
            </a:pPr>
            <a:endParaRPr lang="en-GB" sz="1600">
              <a:solidFill>
                <a:srgbClr val="000000"/>
              </a:solidFill>
            </a:endParaRPr>
          </a:p>
        </p:txBody>
      </p:sp>
      <p:sp>
        <p:nvSpPr>
          <p:cNvPr id="613428" name="AutoShape 52"/>
          <p:cNvSpPr>
            <a:spLocks noChangeArrowheads="1"/>
          </p:cNvSpPr>
          <p:nvPr/>
        </p:nvSpPr>
        <p:spPr bwMode="auto">
          <a:xfrm>
            <a:off x="152400" y="2362200"/>
            <a:ext cx="914400" cy="457200"/>
          </a:xfrm>
          <a:custGeom>
            <a:avLst/>
            <a:gdLst>
              <a:gd name="T0" fmla="*/ 29032200 w 21600"/>
              <a:gd name="T1" fmla="*/ 0 h 21600"/>
              <a:gd name="T2" fmla="*/ 0 w 21600"/>
              <a:gd name="T3" fmla="*/ 4838700 h 21600"/>
              <a:gd name="T4" fmla="*/ 29032200 w 21600"/>
              <a:gd name="T5" fmla="*/ 9677400 h 21600"/>
              <a:gd name="T6" fmla="*/ 38709600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99"/>
          </a:solidFill>
          <a:ln w="9525">
            <a:solidFill>
              <a:schemeClr val="tx1"/>
            </a:solidFill>
            <a:miter lim="800000"/>
            <a:headEnd/>
            <a:tailEnd/>
          </a:ln>
        </p:spPr>
        <p:txBody>
          <a:bodyPr wrap="none" anchor="ctr"/>
          <a:lstStyle/>
          <a:p>
            <a:pPr fontAlgn="base">
              <a:lnSpc>
                <a:spcPct val="110000"/>
              </a:lnSpc>
              <a:spcBef>
                <a:spcPct val="20000"/>
              </a:spcBef>
              <a:spcAft>
                <a:spcPct val="0"/>
              </a:spcAft>
              <a:buClr>
                <a:srgbClr val="3367CD"/>
              </a:buClr>
            </a:pPr>
            <a:endParaRPr lang="en-GB" sz="1600">
              <a:solidFill>
                <a:srgbClr val="000000"/>
              </a:solidFill>
            </a:endParaRPr>
          </a:p>
        </p:txBody>
      </p:sp>
      <p:sp>
        <p:nvSpPr>
          <p:cNvPr id="613430" name="AutoShape 54"/>
          <p:cNvSpPr>
            <a:spLocks noChangeArrowheads="1"/>
          </p:cNvSpPr>
          <p:nvPr/>
        </p:nvSpPr>
        <p:spPr bwMode="auto">
          <a:xfrm>
            <a:off x="152400" y="3200400"/>
            <a:ext cx="914400" cy="457200"/>
          </a:xfrm>
          <a:custGeom>
            <a:avLst/>
            <a:gdLst>
              <a:gd name="T0" fmla="*/ 29032200 w 21600"/>
              <a:gd name="T1" fmla="*/ 0 h 21600"/>
              <a:gd name="T2" fmla="*/ 0 w 21600"/>
              <a:gd name="T3" fmla="*/ 4838700 h 21600"/>
              <a:gd name="T4" fmla="*/ 29032200 w 21600"/>
              <a:gd name="T5" fmla="*/ 9677400 h 21600"/>
              <a:gd name="T6" fmla="*/ 38709600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60000"/>
              <a:lumOff val="40000"/>
            </a:schemeClr>
          </a:solidFill>
          <a:ln w="9525">
            <a:solidFill>
              <a:schemeClr val="tx1"/>
            </a:solidFill>
            <a:miter lim="800000"/>
            <a:headEnd/>
            <a:tailEnd/>
          </a:ln>
        </p:spPr>
        <p:txBody>
          <a:bodyPr wrap="none" anchor="ctr"/>
          <a:lstStyle/>
          <a:p>
            <a:pPr fontAlgn="base">
              <a:lnSpc>
                <a:spcPct val="110000"/>
              </a:lnSpc>
              <a:spcBef>
                <a:spcPct val="20000"/>
              </a:spcBef>
              <a:spcAft>
                <a:spcPct val="0"/>
              </a:spcAft>
              <a:buClr>
                <a:srgbClr val="3367CD"/>
              </a:buClr>
            </a:pPr>
            <a:endParaRPr lang="en-GB" sz="1600">
              <a:solidFill>
                <a:srgbClr val="000000"/>
              </a:solidFill>
            </a:endParaRPr>
          </a:p>
        </p:txBody>
      </p:sp>
      <p:sp>
        <p:nvSpPr>
          <p:cNvPr id="613434" name="AutoShape 58"/>
          <p:cNvSpPr>
            <a:spLocks noChangeArrowheads="1"/>
          </p:cNvSpPr>
          <p:nvPr/>
        </p:nvSpPr>
        <p:spPr bwMode="auto">
          <a:xfrm>
            <a:off x="152400" y="5105400"/>
            <a:ext cx="914400" cy="457200"/>
          </a:xfrm>
          <a:custGeom>
            <a:avLst/>
            <a:gdLst>
              <a:gd name="T0" fmla="*/ 29032200 w 21600"/>
              <a:gd name="T1" fmla="*/ 0 h 21600"/>
              <a:gd name="T2" fmla="*/ 0 w 21600"/>
              <a:gd name="T3" fmla="*/ 4838700 h 21600"/>
              <a:gd name="T4" fmla="*/ 29032200 w 21600"/>
              <a:gd name="T5" fmla="*/ 9677400 h 21600"/>
              <a:gd name="T6" fmla="*/ 38709600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99"/>
          </a:solidFill>
          <a:ln w="9525">
            <a:solidFill>
              <a:schemeClr val="tx1"/>
            </a:solidFill>
            <a:miter lim="800000"/>
            <a:headEnd/>
            <a:tailEnd/>
          </a:ln>
        </p:spPr>
        <p:txBody>
          <a:bodyPr wrap="none" anchor="ctr"/>
          <a:lstStyle/>
          <a:p>
            <a:pPr fontAlgn="base">
              <a:lnSpc>
                <a:spcPct val="110000"/>
              </a:lnSpc>
              <a:spcBef>
                <a:spcPct val="20000"/>
              </a:spcBef>
              <a:spcAft>
                <a:spcPct val="0"/>
              </a:spcAft>
              <a:buClr>
                <a:srgbClr val="3367CD"/>
              </a:buClr>
            </a:pPr>
            <a:endParaRPr lang="en-GB" sz="1600">
              <a:solidFill>
                <a:srgbClr val="000000"/>
              </a:solidFill>
            </a:endParaRPr>
          </a:p>
        </p:txBody>
      </p:sp>
      <p:sp>
        <p:nvSpPr>
          <p:cNvPr id="613436" name="AutoShape 60"/>
          <p:cNvSpPr>
            <a:spLocks noChangeArrowheads="1"/>
          </p:cNvSpPr>
          <p:nvPr/>
        </p:nvSpPr>
        <p:spPr bwMode="auto">
          <a:xfrm>
            <a:off x="152400" y="4114800"/>
            <a:ext cx="914400" cy="457200"/>
          </a:xfrm>
          <a:custGeom>
            <a:avLst/>
            <a:gdLst>
              <a:gd name="T0" fmla="*/ 29032200 w 21600"/>
              <a:gd name="T1" fmla="*/ 0 h 21600"/>
              <a:gd name="T2" fmla="*/ 0 w 21600"/>
              <a:gd name="T3" fmla="*/ 4838700 h 21600"/>
              <a:gd name="T4" fmla="*/ 29032200 w 21600"/>
              <a:gd name="T5" fmla="*/ 9677400 h 21600"/>
              <a:gd name="T6" fmla="*/ 38709600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99"/>
          </a:solidFill>
          <a:ln w="9525">
            <a:solidFill>
              <a:schemeClr val="tx1"/>
            </a:solidFill>
            <a:miter lim="800000"/>
            <a:headEnd/>
            <a:tailEnd/>
          </a:ln>
        </p:spPr>
        <p:txBody>
          <a:bodyPr wrap="none" anchor="ctr"/>
          <a:lstStyle/>
          <a:p>
            <a:pPr fontAlgn="base">
              <a:lnSpc>
                <a:spcPct val="110000"/>
              </a:lnSpc>
              <a:spcBef>
                <a:spcPct val="20000"/>
              </a:spcBef>
              <a:spcAft>
                <a:spcPct val="0"/>
              </a:spcAft>
              <a:buClr>
                <a:srgbClr val="3367CD"/>
              </a:buClr>
            </a:pPr>
            <a:endParaRPr lang="en-GB" sz="1600">
              <a:solidFill>
                <a:srgbClr val="000000"/>
              </a:solidFill>
            </a:endParaRPr>
          </a:p>
        </p:txBody>
      </p:sp>
      <p:sp>
        <p:nvSpPr>
          <p:cNvPr id="14368" name="Rectangle 61"/>
          <p:cNvSpPr>
            <a:spLocks noGrp="1" noChangeArrowheads="1"/>
          </p:cNvSpPr>
          <p:nvPr>
            <p:ph type="title"/>
          </p:nvPr>
        </p:nvSpPr>
        <p:spPr>
          <a:noFill/>
        </p:spPr>
        <p:txBody>
          <a:bodyPr/>
          <a:lstStyle/>
          <a:p>
            <a:pPr eaLnBrk="1" hangingPunct="1"/>
            <a:r>
              <a:rPr lang="en-US"/>
              <a:t>PPAP Submission Levels</a:t>
            </a:r>
          </a:p>
        </p:txBody>
      </p:sp>
    </p:spTree>
    <p:extLst>
      <p:ext uri="{BB962C8B-B14F-4D97-AF65-F5344CB8AC3E}">
        <p14:creationId xmlns:p14="http://schemas.microsoft.com/office/powerpoint/2010/main" val="3367787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3426"/>
                                        </p:tgtEl>
                                        <p:attrNameLst>
                                          <p:attrName>style.visibility</p:attrName>
                                        </p:attrNameLst>
                                      </p:cBhvr>
                                      <p:to>
                                        <p:strVal val="visible"/>
                                      </p:to>
                                    </p:set>
                                    <p:animEffect transition="in" filter="wipe(left)">
                                      <p:cBhvr>
                                        <p:cTn id="7" dur="500"/>
                                        <p:tgtEl>
                                          <p:spTgt spid="61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428"/>
                                        </p:tgtEl>
                                        <p:attrNameLst>
                                          <p:attrName>style.visibility</p:attrName>
                                        </p:attrNameLst>
                                      </p:cBhvr>
                                      <p:to>
                                        <p:strVal val="visible"/>
                                      </p:to>
                                    </p:set>
                                    <p:animEffect transition="in" filter="wipe(left)">
                                      <p:cBhvr>
                                        <p:cTn id="12" dur="500"/>
                                        <p:tgtEl>
                                          <p:spTgt spid="613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3430"/>
                                        </p:tgtEl>
                                        <p:attrNameLst>
                                          <p:attrName>style.visibility</p:attrName>
                                        </p:attrNameLst>
                                      </p:cBhvr>
                                      <p:to>
                                        <p:strVal val="visible"/>
                                      </p:to>
                                    </p:set>
                                    <p:animEffect transition="in" filter="wipe(left)">
                                      <p:cBhvr>
                                        <p:cTn id="17" dur="500"/>
                                        <p:tgtEl>
                                          <p:spTgt spid="6134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3436"/>
                                        </p:tgtEl>
                                        <p:attrNameLst>
                                          <p:attrName>style.visibility</p:attrName>
                                        </p:attrNameLst>
                                      </p:cBhvr>
                                      <p:to>
                                        <p:strVal val="visible"/>
                                      </p:to>
                                    </p:set>
                                    <p:animEffect transition="in" filter="wipe(left)">
                                      <p:cBhvr>
                                        <p:cTn id="22" dur="500"/>
                                        <p:tgtEl>
                                          <p:spTgt spid="6134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3434"/>
                                        </p:tgtEl>
                                        <p:attrNameLst>
                                          <p:attrName>style.visibility</p:attrName>
                                        </p:attrNameLst>
                                      </p:cBhvr>
                                      <p:to>
                                        <p:strVal val="visible"/>
                                      </p:to>
                                    </p:set>
                                    <p:animEffect transition="in" filter="wipe(left)">
                                      <p:cBhvr>
                                        <p:cTn id="27" dur="500"/>
                                        <p:tgtEl>
                                          <p:spTgt spid="61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426" grpId="0" animBg="1"/>
      <p:bldP spid="613428" grpId="0" animBg="1"/>
      <p:bldP spid="613430" grpId="0" animBg="1"/>
      <p:bldP spid="613434" grpId="0" animBg="1"/>
      <p:bldP spid="6134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Submission Requirements</a:t>
            </a:r>
          </a:p>
        </p:txBody>
      </p:sp>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9788" y="1573017"/>
            <a:ext cx="7923212" cy="465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152400" y="4764062"/>
            <a:ext cx="685800" cy="228600"/>
          </a:xfrm>
          <a:prstGeom prst="rightArrow">
            <a:avLst/>
          </a:pr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 name="Rounded Rectangle 3"/>
          <p:cNvSpPr/>
          <p:nvPr/>
        </p:nvSpPr>
        <p:spPr bwMode="auto">
          <a:xfrm>
            <a:off x="5410200" y="2363762"/>
            <a:ext cx="3505200" cy="1676400"/>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Note:</a:t>
            </a:r>
            <a:r>
              <a:rPr kumimoji="0" lang="en-US" sz="1600" b="0" i="0" u="none" strike="noStrike" cap="none" normalizeH="0" dirty="0">
                <a:ln>
                  <a:noFill/>
                </a:ln>
                <a:solidFill>
                  <a:schemeClr val="bg1"/>
                </a:solidFill>
                <a:effectLst/>
                <a:latin typeface="Arial" charset="0"/>
              </a:rPr>
              <a:t> For each level, full APQP is required.  The PPAP level simply indicates which elements you submit, and which you retain at your site.</a:t>
            </a:r>
            <a:endParaRPr kumimoji="0" lang="en-US" sz="1600" b="0"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152400" y="5257800"/>
            <a:ext cx="3429000" cy="676738"/>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Any customer specific requests fall under Element # 17</a:t>
            </a:r>
          </a:p>
        </p:txBody>
      </p:sp>
    </p:spTree>
    <p:extLst>
      <p:ext uri="{BB962C8B-B14F-4D97-AF65-F5344CB8AC3E}">
        <p14:creationId xmlns:p14="http://schemas.microsoft.com/office/powerpoint/2010/main" val="994022807"/>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Element 17: FELL Requirements</a:t>
            </a:r>
          </a:p>
        </p:txBody>
      </p:sp>
      <p:sp>
        <p:nvSpPr>
          <p:cNvPr id="3" name="Content Placeholder 2"/>
          <p:cNvSpPr>
            <a:spLocks noGrp="1"/>
          </p:cNvSpPr>
          <p:nvPr>
            <p:ph idx="1"/>
          </p:nvPr>
        </p:nvSpPr>
        <p:spPr>
          <a:xfrm>
            <a:off x="839788" y="1447801"/>
            <a:ext cx="7923212" cy="5105400"/>
          </a:xfrm>
        </p:spPr>
        <p:txBody>
          <a:bodyPr>
            <a:normAutofit fontScale="70000" lnSpcReduction="20000"/>
          </a:bodyPr>
          <a:lstStyle/>
          <a:p>
            <a:r>
              <a:rPr lang="en-US" sz="3200" dirty="0"/>
              <a:t>Depending on the specific FELL business, FELL may require:</a:t>
            </a:r>
          </a:p>
          <a:p>
            <a:pPr lvl="1"/>
            <a:r>
              <a:rPr lang="en-US" dirty="0"/>
              <a:t>APQP Kickoff - team</a:t>
            </a:r>
          </a:p>
          <a:p>
            <a:pPr lvl="1"/>
            <a:r>
              <a:rPr lang="en-US" dirty="0"/>
              <a:t>APQP Timeline Template</a:t>
            </a:r>
          </a:p>
          <a:p>
            <a:pPr lvl="1"/>
            <a:r>
              <a:rPr lang="en-US" dirty="0"/>
              <a:t>Action Item Log</a:t>
            </a:r>
          </a:p>
          <a:p>
            <a:pPr lvl="1"/>
            <a:r>
              <a:rPr lang="en-US" dirty="0">
                <a:solidFill>
                  <a:schemeClr val="tx1"/>
                </a:solidFill>
              </a:rPr>
              <a:t>Production Feasibility Agreement (PFA)</a:t>
            </a:r>
          </a:p>
          <a:p>
            <a:pPr lvl="1"/>
            <a:r>
              <a:rPr lang="en-US" dirty="0">
                <a:solidFill>
                  <a:schemeClr val="tx1"/>
                </a:solidFill>
              </a:rPr>
              <a:t>Gage Plan</a:t>
            </a:r>
          </a:p>
          <a:p>
            <a:pPr lvl="1"/>
            <a:r>
              <a:rPr lang="en-US" dirty="0">
                <a:solidFill>
                  <a:schemeClr val="tx1"/>
                </a:solidFill>
              </a:rPr>
              <a:t>Dimensional Correlation Matrix</a:t>
            </a:r>
          </a:p>
          <a:p>
            <a:pPr lvl="1"/>
            <a:r>
              <a:rPr lang="en-US" dirty="0">
                <a:solidFill>
                  <a:schemeClr val="tx1"/>
                </a:solidFill>
              </a:rPr>
              <a:t>Pass Through Characteristics (PTC)</a:t>
            </a:r>
          </a:p>
          <a:p>
            <a:pPr lvl="1"/>
            <a:r>
              <a:rPr lang="en-US" dirty="0">
                <a:solidFill>
                  <a:schemeClr val="tx1"/>
                </a:solidFill>
              </a:rPr>
              <a:t>Safe Launch Control Plan</a:t>
            </a:r>
          </a:p>
          <a:p>
            <a:pPr lvl="1"/>
            <a:r>
              <a:rPr lang="en-US" dirty="0">
                <a:solidFill>
                  <a:schemeClr val="tx1"/>
                </a:solidFill>
              </a:rPr>
              <a:t>AS 9102 Forms (Aerospace Industry)</a:t>
            </a:r>
          </a:p>
          <a:p>
            <a:pPr lvl="1"/>
            <a:r>
              <a:rPr lang="en-US" dirty="0">
                <a:solidFill>
                  <a:schemeClr val="tx1"/>
                </a:solidFill>
              </a:rPr>
              <a:t>Ramp Up &amp; Down Plan</a:t>
            </a:r>
          </a:p>
          <a:p>
            <a:pPr lvl="1"/>
            <a:r>
              <a:rPr lang="en-US" dirty="0">
                <a:solidFill>
                  <a:schemeClr val="tx1"/>
                </a:solidFill>
              </a:rPr>
              <a:t>Packaging Specification Data Sheet</a:t>
            </a:r>
          </a:p>
          <a:p>
            <a:pPr lvl="1"/>
            <a:r>
              <a:rPr lang="en-US" dirty="0">
                <a:solidFill>
                  <a:schemeClr val="tx1"/>
                </a:solidFill>
              </a:rPr>
              <a:t>Submit Bar Code Label Packaging Approval</a:t>
            </a:r>
          </a:p>
          <a:p>
            <a:pPr lvl="1"/>
            <a:r>
              <a:rPr lang="en-US" dirty="0">
                <a:solidFill>
                  <a:schemeClr val="tx1"/>
                </a:solidFill>
              </a:rPr>
              <a:t>PPAP Interim Recovery Worksheet</a:t>
            </a:r>
          </a:p>
          <a:p>
            <a:pPr lvl="1"/>
            <a:r>
              <a:rPr lang="en-US" dirty="0">
                <a:solidFill>
                  <a:schemeClr val="tx1"/>
                </a:solidFill>
              </a:rPr>
              <a:t>Capacity R@R Workshee</a:t>
            </a:r>
            <a:r>
              <a:rPr lang="en-US" dirty="0">
                <a:solidFill>
                  <a:schemeClr val="tx2"/>
                </a:solidFill>
              </a:rPr>
              <a:t>t</a:t>
            </a:r>
          </a:p>
          <a:p>
            <a:pPr lvl="1"/>
            <a:r>
              <a:rPr lang="en-US" dirty="0">
                <a:solidFill>
                  <a:schemeClr val="tx1"/>
                </a:solidFill>
              </a:rPr>
              <a:t>Production Readiness Review (PRR)</a:t>
            </a:r>
          </a:p>
        </p:txBody>
      </p:sp>
    </p:spTree>
    <p:extLst>
      <p:ext uri="{BB962C8B-B14F-4D97-AF65-F5344CB8AC3E}">
        <p14:creationId xmlns:p14="http://schemas.microsoft.com/office/powerpoint/2010/main" val="1561390326"/>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PPAP Status</a:t>
            </a:r>
          </a:p>
        </p:txBody>
      </p:sp>
      <p:sp>
        <p:nvSpPr>
          <p:cNvPr id="4" name="Content Placeholder 3"/>
          <p:cNvSpPr>
            <a:spLocks noGrp="1"/>
          </p:cNvSpPr>
          <p:nvPr>
            <p:ph idx="1"/>
          </p:nvPr>
        </p:nvSpPr>
        <p:spPr>
          <a:xfrm>
            <a:off x="839788" y="1447801"/>
            <a:ext cx="7923212" cy="4191000"/>
          </a:xfrm>
        </p:spPr>
        <p:txBody>
          <a:bodyPr>
            <a:normAutofit fontScale="92500" lnSpcReduction="20000"/>
          </a:bodyPr>
          <a:lstStyle/>
          <a:p>
            <a:r>
              <a:rPr lang="en-US" dirty="0"/>
              <a:t>Approved</a:t>
            </a:r>
          </a:p>
          <a:p>
            <a:pPr lvl="1"/>
            <a:r>
              <a:rPr lang="en-US" dirty="0"/>
              <a:t>The part meets all FELL requirements</a:t>
            </a:r>
          </a:p>
          <a:p>
            <a:pPr lvl="1"/>
            <a:r>
              <a:rPr lang="en-US" dirty="0"/>
              <a:t>Supplier is authorized to ship production quantities of the part</a:t>
            </a:r>
          </a:p>
          <a:p>
            <a:r>
              <a:rPr lang="en-US" dirty="0"/>
              <a:t>Interim Approval</a:t>
            </a:r>
          </a:p>
          <a:p>
            <a:pPr lvl="1"/>
            <a:r>
              <a:rPr lang="en-US" dirty="0"/>
              <a:t>Permits shipment of part on a limited time or piece quantity basis</a:t>
            </a:r>
          </a:p>
          <a:p>
            <a:r>
              <a:rPr lang="en-US" dirty="0"/>
              <a:t>Rejected</a:t>
            </a:r>
          </a:p>
          <a:p>
            <a:pPr lvl="1"/>
            <a:r>
              <a:rPr lang="en-US" dirty="0"/>
              <a:t>The part does not meet FELL requirements, based on the production lot from which it was taken and/or accompanying documentation</a:t>
            </a:r>
          </a:p>
          <a:p>
            <a:endParaRPr lang="en-US" dirty="0"/>
          </a:p>
        </p:txBody>
      </p:sp>
      <p:pic>
        <p:nvPicPr>
          <p:cNvPr id="160772" name="Picture 4" descr="MCj0434750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9825" y="5486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505200" y="5562600"/>
            <a:ext cx="3657600" cy="914400"/>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ctr" fontAlgn="base">
              <a:lnSpc>
                <a:spcPct val="110000"/>
              </a:lnSpc>
              <a:spcBef>
                <a:spcPct val="20000"/>
              </a:spcBef>
              <a:spcAft>
                <a:spcPct val="0"/>
              </a:spcAft>
              <a:buClr>
                <a:srgbClr val="3367CD"/>
              </a:buClr>
            </a:pPr>
            <a:r>
              <a:rPr lang="en-US" sz="1600" b="1" dirty="0">
                <a:solidFill>
                  <a:srgbClr val="FFFFFF"/>
                </a:solidFill>
                <a:latin typeface="Verdana" pitchFamily="34" charset="0"/>
              </a:rPr>
              <a:t>Production quantities shall not be shipped before FELL Approval</a:t>
            </a:r>
          </a:p>
        </p:txBody>
      </p:sp>
    </p:spTree>
    <p:extLst>
      <p:ext uri="{BB962C8B-B14F-4D97-AF65-F5344CB8AC3E}">
        <p14:creationId xmlns:p14="http://schemas.microsoft.com/office/powerpoint/2010/main" val="288959502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fade">
                                      <p:cBhvr>
                                        <p:cTn id="7" dur="1000"/>
                                        <p:tgtEl>
                                          <p:spTgt spid="160772"/>
                                        </p:tgtEl>
                                      </p:cBhvr>
                                    </p:animEffect>
                                    <p:anim calcmode="lin" valueType="num">
                                      <p:cBhvr>
                                        <p:cTn id="8" dur="1000" fill="hold"/>
                                        <p:tgtEl>
                                          <p:spTgt spid="160772"/>
                                        </p:tgtEl>
                                        <p:attrNameLst>
                                          <p:attrName>ppt_x</p:attrName>
                                        </p:attrNameLst>
                                      </p:cBhvr>
                                      <p:tavLst>
                                        <p:tav tm="0">
                                          <p:val>
                                            <p:strVal val="#ppt_x"/>
                                          </p:val>
                                        </p:tav>
                                        <p:tav tm="100000">
                                          <p:val>
                                            <p:strVal val="#ppt_x"/>
                                          </p:val>
                                        </p:tav>
                                      </p:tavLst>
                                    </p:anim>
                                    <p:anim calcmode="lin" valueType="num">
                                      <p:cBhvr>
                                        <p:cTn id="9" dur="1000" fill="hold"/>
                                        <p:tgtEl>
                                          <p:spTgt spid="160772"/>
                                        </p:tgtEl>
                                        <p:attrNameLst>
                                          <p:attrName>ppt_y</p:attrName>
                                        </p:attrNameLst>
                                      </p:cBhvr>
                                      <p:tavLst>
                                        <p:tav tm="0">
                                          <p:val>
                                            <p:strVal val="#ppt_y-.1"/>
                                          </p:val>
                                        </p:tav>
                                        <p:tav tm="100000">
                                          <p:val>
                                            <p:strVal val="#ppt_y"/>
                                          </p:val>
                                        </p:tav>
                                      </p:tavLst>
                                    </p:anim>
                                  </p:childTnLst>
                                </p:cTn>
                              </p:par>
                              <p:par>
                                <p:cTn id="10" presetID="35" presetClass="emph" presetSubtype="0" fill="hold" nodeType="withEffect">
                                  <p:stCondLst>
                                    <p:cond delay="0"/>
                                  </p:stCondLst>
                                  <p:childTnLst>
                                    <p:anim calcmode="discrete" valueType="str">
                                      <p:cBhvr>
                                        <p:cTn id="11" dur="1000" fill="hold"/>
                                        <p:tgtEl>
                                          <p:spTgt spid="160772"/>
                                        </p:tgtEl>
                                        <p:attrNameLst>
                                          <p:attrName>style.visibility</p:attrName>
                                        </p:attrNameLst>
                                      </p:cBhvr>
                                      <p:tavLst>
                                        <p:tav tm="0">
                                          <p:val>
                                            <p:strVal val="hidden"/>
                                          </p:val>
                                        </p:tav>
                                        <p:tav tm="50000">
                                          <p:val>
                                            <p:strVal val="visible"/>
                                          </p:val>
                                        </p:tav>
                                      </p:tavLst>
                                    </p:anim>
                                  </p:childTnLst>
                                </p:cTn>
                              </p:par>
                            </p:childTnLst>
                          </p:cTn>
                        </p:par>
                        <p:par>
                          <p:cTn id="12" fill="hold" nodeType="afterGroup">
                            <p:stCondLst>
                              <p:cond delay="1000"/>
                            </p:stCondLst>
                            <p:childTnLst>
                              <p:par>
                                <p:cTn id="13" presetID="35" presetClass="emph" presetSubtype="0" fill="hold" nodeType="afterEffect">
                                  <p:stCondLst>
                                    <p:cond delay="0"/>
                                  </p:stCondLst>
                                  <p:childTnLst>
                                    <p:anim calcmode="discrete" valueType="str">
                                      <p:cBhvr>
                                        <p:cTn id="14" dur="1000" fill="hold"/>
                                        <p:tgtEl>
                                          <p:spTgt spid="160772"/>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2000"/>
                            </p:stCondLst>
                            <p:childTnLst>
                              <p:par>
                                <p:cTn id="16" presetID="35" presetClass="emph" presetSubtype="0" fill="hold" nodeType="afterEffect">
                                  <p:stCondLst>
                                    <p:cond delay="0"/>
                                  </p:stCondLst>
                                  <p:childTnLst>
                                    <p:anim calcmode="discrete" valueType="str">
                                      <p:cBhvr>
                                        <p:cTn id="17" dur="1000" fill="hold"/>
                                        <p:tgtEl>
                                          <p:spTgt spid="16077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 PPAP Process</a:t>
            </a:r>
          </a:p>
        </p:txBody>
      </p:sp>
      <p:sp>
        <p:nvSpPr>
          <p:cNvPr id="3" name="Content Placeholder 2"/>
          <p:cNvSpPr>
            <a:spLocks noGrp="1"/>
          </p:cNvSpPr>
          <p:nvPr>
            <p:ph idx="1"/>
          </p:nvPr>
        </p:nvSpPr>
        <p:spPr/>
        <p:txBody>
          <a:bodyPr>
            <a:normAutofit fontScale="85000" lnSpcReduction="20000"/>
          </a:bodyPr>
          <a:lstStyle/>
          <a:p>
            <a:r>
              <a:rPr lang="en-US" dirty="0"/>
              <a:t>FELL determines PPAP level based on component risk</a:t>
            </a:r>
          </a:p>
          <a:p>
            <a:pPr lvl="1"/>
            <a:r>
              <a:rPr lang="en-US" dirty="0"/>
              <a:t>Submission requirements are increased for higher risk components</a:t>
            </a:r>
          </a:p>
          <a:p>
            <a:r>
              <a:rPr lang="en-US" dirty="0"/>
              <a:t>FELL communicates requirements to supplier (RFQ, APQP Kick-off Meeting, and/or PPAP request – PPAP Workbook, etc.)</a:t>
            </a:r>
          </a:p>
          <a:p>
            <a:r>
              <a:rPr lang="en-US" dirty="0"/>
              <a:t>FELL provides a standard PPAP workbook with all necessary tools</a:t>
            </a:r>
          </a:p>
          <a:p>
            <a:pPr lvl="1"/>
            <a:r>
              <a:rPr lang="en-US" dirty="0"/>
              <a:t>Supplier can use their own templates and tools if they meet the AIAG requirements</a:t>
            </a:r>
          </a:p>
          <a:p>
            <a:r>
              <a:rPr lang="en-US" dirty="0"/>
              <a:t>Supplier conducts APQP per AIAG requirements (Use PPAP workbook forms as necessary)</a:t>
            </a:r>
          </a:p>
          <a:p>
            <a:endParaRPr lang="en-US" dirty="0"/>
          </a:p>
          <a:p>
            <a:pPr lvl="2"/>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133162234"/>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PPAP for High Mix/Low Volume  and Engineer to Order Manufacturing</a:t>
            </a:r>
          </a:p>
        </p:txBody>
      </p:sp>
      <p:sp>
        <p:nvSpPr>
          <p:cNvPr id="3" name="Content Placeholder 2"/>
          <p:cNvSpPr>
            <a:spLocks noGrp="1"/>
          </p:cNvSpPr>
          <p:nvPr>
            <p:ph idx="1"/>
          </p:nvPr>
        </p:nvSpPr>
        <p:spPr/>
        <p:txBody>
          <a:bodyPr/>
          <a:lstStyle/>
          <a:p>
            <a:r>
              <a:rPr lang="en-US" dirty="0"/>
              <a:t>Group parts into part families</a:t>
            </a:r>
          </a:p>
          <a:p>
            <a:pPr lvl="1"/>
            <a:r>
              <a:rPr lang="en-US" dirty="0"/>
              <a:t>Which parts use the same manufacturing process flow?</a:t>
            </a:r>
          </a:p>
          <a:p>
            <a:pPr lvl="1"/>
            <a:r>
              <a:rPr lang="en-US" dirty="0"/>
              <a:t>Which parts have 90%+ features in common?</a:t>
            </a:r>
          </a:p>
          <a:p>
            <a:r>
              <a:rPr lang="en-US" dirty="0"/>
              <a:t>Design and validate processes based on part families</a:t>
            </a:r>
          </a:p>
          <a:p>
            <a:r>
              <a:rPr lang="en-US" dirty="0"/>
              <a:t>Look at individual processes – use planning and prevention tools such as PFMEA, Control Plan by process</a:t>
            </a:r>
          </a:p>
        </p:txBody>
      </p:sp>
    </p:spTree>
    <p:extLst>
      <p:ext uri="{BB962C8B-B14F-4D97-AF65-F5344CB8AC3E}">
        <p14:creationId xmlns:p14="http://schemas.microsoft.com/office/powerpoint/2010/main" val="3526458941"/>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Element #1: Design Record</a:t>
            </a:r>
          </a:p>
        </p:txBody>
      </p:sp>
      <p:sp>
        <p:nvSpPr>
          <p:cNvPr id="3" name="Content Placeholder 2"/>
          <p:cNvSpPr>
            <a:spLocks noGrp="1"/>
          </p:cNvSpPr>
          <p:nvPr>
            <p:ph idx="1"/>
          </p:nvPr>
        </p:nvSpPr>
        <p:spPr/>
        <p:txBody>
          <a:bodyPr>
            <a:normAutofit fontScale="85000" lnSpcReduction="20000"/>
          </a:bodyPr>
          <a:lstStyle/>
          <a:p>
            <a:r>
              <a:rPr lang="en-US" dirty="0"/>
              <a:t>Includes:</a:t>
            </a:r>
          </a:p>
          <a:p>
            <a:pPr lvl="1"/>
            <a:r>
              <a:rPr lang="en-US" dirty="0"/>
              <a:t>Component drawings</a:t>
            </a:r>
          </a:p>
          <a:p>
            <a:pPr lvl="1"/>
            <a:r>
              <a:rPr lang="en-US" dirty="0"/>
              <a:t>Assembly drawings</a:t>
            </a:r>
          </a:p>
          <a:p>
            <a:pPr lvl="1"/>
            <a:r>
              <a:rPr lang="en-US" dirty="0"/>
              <a:t>Bill of Materials</a:t>
            </a:r>
          </a:p>
          <a:p>
            <a:pPr lvl="1"/>
            <a:r>
              <a:rPr lang="en-US" dirty="0"/>
              <a:t>Referenced engineering specifications</a:t>
            </a:r>
          </a:p>
          <a:p>
            <a:pPr lvl="1"/>
            <a:r>
              <a:rPr lang="en-US" dirty="0"/>
              <a:t>Material specifications</a:t>
            </a:r>
          </a:p>
          <a:p>
            <a:pPr lvl="1"/>
            <a:r>
              <a:rPr lang="en-US" dirty="0"/>
              <a:t>Performance or test specifications</a:t>
            </a:r>
          </a:p>
          <a:p>
            <a:r>
              <a:rPr lang="en-US" dirty="0"/>
              <a:t>Ensures manufacturer has the complete design record at the correct revision levels</a:t>
            </a:r>
          </a:p>
          <a:p>
            <a:r>
              <a:rPr lang="en-US" dirty="0"/>
              <a:t>This requirement may be satisfied by attaching the “ballooned” design record to the Production Feasibility Agreement (PFA) – located in the PPAP Workbook</a:t>
            </a:r>
          </a:p>
          <a:p>
            <a:pPr lvl="1"/>
            <a:r>
              <a:rPr lang="en-US" dirty="0"/>
              <a:t>Some FELL businesses may use an alternate approach</a:t>
            </a:r>
          </a:p>
        </p:txBody>
      </p:sp>
    </p:spTree>
    <p:extLst>
      <p:ext uri="{BB962C8B-B14F-4D97-AF65-F5344CB8AC3E}">
        <p14:creationId xmlns:p14="http://schemas.microsoft.com/office/powerpoint/2010/main" val="788136880"/>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APQP Background</a:t>
            </a:r>
          </a:p>
        </p:txBody>
      </p:sp>
      <p:sp>
        <p:nvSpPr>
          <p:cNvPr id="5" name="Content Placeholder 4"/>
          <p:cNvSpPr>
            <a:spLocks noGrp="1"/>
          </p:cNvSpPr>
          <p:nvPr>
            <p:ph idx="1"/>
          </p:nvPr>
        </p:nvSpPr>
        <p:spPr/>
        <p:txBody>
          <a:bodyPr>
            <a:normAutofit fontScale="85000" lnSpcReduction="10000"/>
          </a:bodyPr>
          <a:lstStyle/>
          <a:p>
            <a:r>
              <a:rPr lang="en-US" dirty="0"/>
              <a:t>Automotive industry challenges:</a:t>
            </a:r>
          </a:p>
          <a:p>
            <a:pPr lvl="1"/>
            <a:r>
              <a:rPr lang="en-US" dirty="0"/>
              <a:t>Innovation, more complex product</a:t>
            </a:r>
          </a:p>
          <a:p>
            <a:pPr lvl="1"/>
            <a:r>
              <a:rPr lang="en-US" dirty="0"/>
              <a:t>Reduce NPD times</a:t>
            </a:r>
          </a:p>
          <a:p>
            <a:pPr lvl="1"/>
            <a:r>
              <a:rPr lang="en-US" dirty="0"/>
              <a:t>Complicated Supply chain</a:t>
            </a:r>
          </a:p>
          <a:p>
            <a:pPr lvl="1"/>
            <a:r>
              <a:rPr lang="en-US" dirty="0"/>
              <a:t>Increasing customer and quality requirements</a:t>
            </a:r>
          </a:p>
          <a:p>
            <a:r>
              <a:rPr lang="en-US" dirty="0"/>
              <a:t>Solution:</a:t>
            </a:r>
          </a:p>
          <a:p>
            <a:pPr lvl="1"/>
            <a:r>
              <a:rPr lang="en-US" dirty="0"/>
              <a:t>Ford, GM, Chrysler APQP Task Force jointly developed in the late 80’s to standardize their respective supplier quality systems.</a:t>
            </a:r>
          </a:p>
          <a:p>
            <a:r>
              <a:rPr lang="en-US" dirty="0"/>
              <a:t>Continuous Improvement:</a:t>
            </a:r>
          </a:p>
          <a:p>
            <a:pPr lvl="1"/>
            <a:r>
              <a:rPr lang="en-US" dirty="0"/>
              <a:t>Many industries outside the Automotive industry have embraced the AIAG APQP process to achieve similar benefits </a:t>
            </a:r>
          </a:p>
          <a:p>
            <a:endParaRPr lang="en-US" dirty="0"/>
          </a:p>
        </p:txBody>
      </p:sp>
    </p:spTree>
    <p:extLst>
      <p:ext uri="{BB962C8B-B14F-4D97-AF65-F5344CB8AC3E}">
        <p14:creationId xmlns:p14="http://schemas.microsoft.com/office/powerpoint/2010/main" val="3002190668"/>
      </p:ext>
    </p:extLst>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0"/>
            <a:ext cx="8153400" cy="1096963"/>
          </a:xfrm>
        </p:spPr>
        <p:txBody>
          <a:bodyPr/>
          <a:lstStyle/>
          <a:p>
            <a:r>
              <a:rPr lang="en-US" dirty="0"/>
              <a:t>PPAP Element #2: </a:t>
            </a:r>
            <a:br>
              <a:rPr lang="en-US" dirty="0"/>
            </a:br>
            <a:r>
              <a:rPr lang="en-US" dirty="0"/>
              <a:t>Authorized Engineering Change Documents</a:t>
            </a:r>
          </a:p>
        </p:txBody>
      </p:sp>
      <p:sp>
        <p:nvSpPr>
          <p:cNvPr id="527363" name="Rectangle 3"/>
          <p:cNvSpPr>
            <a:spLocks noGrp="1" noChangeArrowheads="1"/>
          </p:cNvSpPr>
          <p:nvPr>
            <p:ph idx="1"/>
          </p:nvPr>
        </p:nvSpPr>
        <p:spPr/>
        <p:txBody>
          <a:bodyPr>
            <a:normAutofit/>
          </a:bodyPr>
          <a:lstStyle/>
          <a:p>
            <a:r>
              <a:rPr lang="en-US" dirty="0">
                <a:solidFill>
                  <a:schemeClr val="tx1"/>
                </a:solidFill>
              </a:rPr>
              <a:t>The supplier shall provide authorized change documents for those changes not yet recorded in the design record, but incorporated in the product, part or tooling, such as:</a:t>
            </a:r>
          </a:p>
          <a:p>
            <a:pPr lvl="1"/>
            <a:r>
              <a:rPr lang="en-US" dirty="0">
                <a:solidFill>
                  <a:schemeClr val="tx1"/>
                </a:solidFill>
              </a:rPr>
              <a:t>ECNs (must be approved, not pending)</a:t>
            </a:r>
          </a:p>
          <a:p>
            <a:pPr lvl="1"/>
            <a:r>
              <a:rPr lang="en-US" dirty="0">
                <a:solidFill>
                  <a:schemeClr val="tx1"/>
                </a:solidFill>
              </a:rPr>
              <a:t>Specification changes</a:t>
            </a:r>
          </a:p>
          <a:p>
            <a:pPr lvl="1"/>
            <a:r>
              <a:rPr lang="en-US" dirty="0">
                <a:solidFill>
                  <a:schemeClr val="tx1"/>
                </a:solidFill>
              </a:rPr>
              <a:t>Supplier change requests</a:t>
            </a:r>
          </a:p>
          <a:p>
            <a:pPr lvl="1"/>
            <a:r>
              <a:rPr lang="en-US" dirty="0">
                <a:solidFill>
                  <a:schemeClr val="tx1"/>
                </a:solidFill>
              </a:rPr>
              <a:t>Sub-assembly drawings</a:t>
            </a:r>
          </a:p>
          <a:p>
            <a:pPr lvl="1"/>
            <a:r>
              <a:rPr lang="en-US" dirty="0">
                <a:solidFill>
                  <a:schemeClr val="tx1"/>
                </a:solidFill>
              </a:rPr>
              <a:t>Life or reliability testing requirements</a:t>
            </a:r>
          </a:p>
        </p:txBody>
      </p:sp>
    </p:spTree>
    <p:extLst>
      <p:ext uri="{BB962C8B-B14F-4D97-AF65-F5344CB8AC3E}">
        <p14:creationId xmlns:p14="http://schemas.microsoft.com/office/powerpoint/2010/main" val="2842758034"/>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Element #3: </a:t>
            </a:r>
            <a:br>
              <a:rPr lang="en-US" dirty="0"/>
            </a:br>
            <a:r>
              <a:rPr lang="en-US" dirty="0"/>
              <a:t>Customer Engineering Approval</a:t>
            </a:r>
          </a:p>
        </p:txBody>
      </p:sp>
      <p:sp>
        <p:nvSpPr>
          <p:cNvPr id="3" name="Content Placeholder 2"/>
          <p:cNvSpPr>
            <a:spLocks noGrp="1"/>
          </p:cNvSpPr>
          <p:nvPr>
            <p:ph idx="1"/>
          </p:nvPr>
        </p:nvSpPr>
        <p:spPr/>
        <p:txBody>
          <a:bodyPr>
            <a:normAutofit/>
          </a:bodyPr>
          <a:lstStyle/>
          <a:p>
            <a:r>
              <a:rPr lang="en-US" dirty="0"/>
              <a:t>Written statement from Customer Engineering approving the parts</a:t>
            </a:r>
          </a:p>
          <a:p>
            <a:pPr lvl="1"/>
            <a:r>
              <a:rPr lang="en-US" dirty="0"/>
              <a:t>Example: supplier designed components in which we require additional information for validation of designs…for structural integrity</a:t>
            </a:r>
          </a:p>
          <a:p>
            <a:pPr lvl="1"/>
            <a:r>
              <a:rPr lang="en-US" dirty="0"/>
              <a:t>The engineering design requires approval </a:t>
            </a:r>
          </a:p>
          <a:p>
            <a:pPr lvl="1"/>
            <a:r>
              <a:rPr lang="en-US" dirty="0"/>
              <a:t>Other elements of the PPAP validate the manufacturing process</a:t>
            </a:r>
          </a:p>
          <a:p>
            <a:endParaRPr lang="en-US" dirty="0"/>
          </a:p>
          <a:p>
            <a:endParaRPr lang="en-US" dirty="0"/>
          </a:p>
          <a:p>
            <a:pPr lvl="1"/>
            <a:endParaRPr lang="en-US" dirty="0"/>
          </a:p>
        </p:txBody>
      </p:sp>
    </p:spTree>
    <p:extLst>
      <p:ext uri="{BB962C8B-B14F-4D97-AF65-F5344CB8AC3E}">
        <p14:creationId xmlns:p14="http://schemas.microsoft.com/office/powerpoint/2010/main" val="3993927219"/>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PPAP Element #4: Design Failure Mode and Effects Analysis (DFMEA)</a:t>
            </a:r>
          </a:p>
        </p:txBody>
      </p:sp>
      <p:sp>
        <p:nvSpPr>
          <p:cNvPr id="3" name="Content Placeholder 2"/>
          <p:cNvSpPr>
            <a:spLocks noGrp="1"/>
          </p:cNvSpPr>
          <p:nvPr>
            <p:ph idx="1"/>
          </p:nvPr>
        </p:nvSpPr>
        <p:spPr/>
        <p:txBody>
          <a:bodyPr>
            <a:normAutofit fontScale="70000" lnSpcReduction="20000"/>
          </a:bodyPr>
          <a:lstStyle/>
          <a:p>
            <a:r>
              <a:rPr lang="en-US" dirty="0"/>
              <a:t>Provide potential cause and effect relationships for the basic design of the product</a:t>
            </a:r>
          </a:p>
          <a:p>
            <a:r>
              <a:rPr lang="en-US" dirty="0"/>
              <a:t>Helps to plan design needs for:</a:t>
            </a:r>
          </a:p>
          <a:p>
            <a:pPr lvl="1"/>
            <a:r>
              <a:rPr lang="en-US" dirty="0"/>
              <a:t>Materials selection</a:t>
            </a:r>
          </a:p>
          <a:p>
            <a:pPr lvl="1"/>
            <a:r>
              <a:rPr lang="en-US" dirty="0"/>
              <a:t>Tolerance stack-up</a:t>
            </a:r>
          </a:p>
          <a:p>
            <a:pPr lvl="1"/>
            <a:r>
              <a:rPr lang="en-US" dirty="0"/>
              <a:t>Software</a:t>
            </a:r>
          </a:p>
          <a:p>
            <a:pPr lvl="1"/>
            <a:r>
              <a:rPr lang="en-US" dirty="0"/>
              <a:t>Interfaces</a:t>
            </a:r>
          </a:p>
          <a:p>
            <a:pPr lvl="1"/>
            <a:r>
              <a:rPr lang="en-US" dirty="0"/>
              <a:t>DVP&amp;R  (life cycle tests)</a:t>
            </a:r>
          </a:p>
          <a:p>
            <a:r>
              <a:rPr lang="en-US" dirty="0"/>
              <a:t>Employs R.P.N rating system</a:t>
            </a:r>
          </a:p>
          <a:p>
            <a:pPr lvl="1"/>
            <a:r>
              <a:rPr lang="en-US" dirty="0"/>
              <a:t>High R.P.N’s and Severity&gt; 8 need recommended Corrective Actions (CA)</a:t>
            </a:r>
          </a:p>
          <a:p>
            <a:r>
              <a:rPr lang="en-US" dirty="0"/>
              <a:t>PROLaunch element</a:t>
            </a:r>
          </a:p>
          <a:p>
            <a:pPr lvl="1"/>
            <a:r>
              <a:rPr lang="en-US" dirty="0"/>
              <a:t>Initial DFMEA in Phase 2</a:t>
            </a:r>
          </a:p>
          <a:p>
            <a:pPr lvl="1"/>
            <a:r>
              <a:rPr lang="en-US" dirty="0"/>
              <a:t>Complete DFMEA in Phase 3</a:t>
            </a:r>
          </a:p>
          <a:p>
            <a:r>
              <a:rPr lang="en-US" dirty="0"/>
              <a:t>May be “Family” based</a:t>
            </a:r>
          </a:p>
        </p:txBody>
      </p:sp>
    </p:spTree>
    <p:extLst>
      <p:ext uri="{BB962C8B-B14F-4D97-AF65-F5344CB8AC3E}">
        <p14:creationId xmlns:p14="http://schemas.microsoft.com/office/powerpoint/2010/main" val="3987728062"/>
      </p:ext>
    </p:extLst>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DFMEA and PFMEA</a:t>
            </a:r>
          </a:p>
        </p:txBody>
      </p:sp>
      <p:sp>
        <p:nvSpPr>
          <p:cNvPr id="3" name="Content Placeholder 2"/>
          <p:cNvSpPr>
            <a:spLocks noGrp="1"/>
          </p:cNvSpPr>
          <p:nvPr>
            <p:ph idx="1"/>
          </p:nvPr>
        </p:nvSpPr>
        <p:spPr/>
        <p:txBody>
          <a:bodyPr>
            <a:normAutofit fontScale="92500" lnSpcReduction="10000"/>
          </a:bodyPr>
          <a:lstStyle/>
          <a:p>
            <a:r>
              <a:rPr lang="en-US" dirty="0"/>
              <a:t>DFMEA </a:t>
            </a:r>
            <a:r>
              <a:rPr lang="en-US" b="1" i="1" dirty="0"/>
              <a:t>does not </a:t>
            </a:r>
            <a:r>
              <a:rPr lang="en-US" dirty="0"/>
              <a:t>reference manufacturing controls</a:t>
            </a:r>
          </a:p>
          <a:p>
            <a:pPr lvl="1"/>
            <a:r>
              <a:rPr lang="en-US" dirty="0"/>
              <a:t>Design controls include:</a:t>
            </a:r>
          </a:p>
          <a:p>
            <a:pPr lvl="2"/>
            <a:r>
              <a:rPr lang="en-US" dirty="0"/>
              <a:t>Tolerance stack-up analysis</a:t>
            </a:r>
          </a:p>
          <a:p>
            <a:pPr lvl="2"/>
            <a:r>
              <a:rPr lang="en-US" dirty="0"/>
              <a:t>Simulation</a:t>
            </a:r>
          </a:p>
          <a:p>
            <a:pPr lvl="2"/>
            <a:r>
              <a:rPr lang="en-US" dirty="0"/>
              <a:t>Finite Element Analysis</a:t>
            </a:r>
          </a:p>
          <a:p>
            <a:pPr lvl="2"/>
            <a:r>
              <a:rPr lang="en-US" dirty="0"/>
              <a:t>Testing</a:t>
            </a:r>
          </a:p>
          <a:p>
            <a:r>
              <a:rPr lang="en-US" dirty="0"/>
              <a:t>Recommended actions should be </a:t>
            </a:r>
            <a:r>
              <a:rPr lang="en-US" b="1" i="1" dirty="0"/>
              <a:t>Design</a:t>
            </a:r>
            <a:r>
              <a:rPr lang="en-US" dirty="0"/>
              <a:t> actions</a:t>
            </a:r>
          </a:p>
          <a:p>
            <a:pPr lvl="1"/>
            <a:r>
              <a:rPr lang="en-US" dirty="0"/>
              <a:t>Re-design</a:t>
            </a:r>
          </a:p>
          <a:p>
            <a:pPr lvl="1"/>
            <a:r>
              <a:rPr lang="en-US" dirty="0"/>
              <a:t>Testing</a:t>
            </a:r>
          </a:p>
          <a:p>
            <a:pPr lvl="1"/>
            <a:r>
              <a:rPr lang="en-US" dirty="0"/>
              <a:t>Analysis</a:t>
            </a:r>
          </a:p>
        </p:txBody>
      </p:sp>
    </p:spTree>
    <p:extLst>
      <p:ext uri="{BB962C8B-B14F-4D97-AF65-F5344CB8AC3E}">
        <p14:creationId xmlns:p14="http://schemas.microsoft.com/office/powerpoint/2010/main" val="3219094392"/>
      </p:ext>
    </p:extLst>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dirty="0"/>
              <a:t>DFMEA Common Pitfalls</a:t>
            </a:r>
          </a:p>
        </p:txBody>
      </p:sp>
      <p:sp>
        <p:nvSpPr>
          <p:cNvPr id="4" name="Content Placeholder 3"/>
          <p:cNvSpPr>
            <a:spLocks noGrp="1"/>
          </p:cNvSpPr>
          <p:nvPr>
            <p:ph idx="1"/>
          </p:nvPr>
        </p:nvSpPr>
        <p:spPr>
          <a:xfrm>
            <a:off x="838200" y="1524000"/>
            <a:ext cx="7923212" cy="4695825"/>
          </a:xfrm>
        </p:spPr>
        <p:txBody>
          <a:bodyPr>
            <a:normAutofit fontScale="70000" lnSpcReduction="20000"/>
          </a:bodyPr>
          <a:lstStyle/>
          <a:p>
            <a:r>
              <a:rPr lang="en-US" dirty="0"/>
              <a:t>One time document </a:t>
            </a:r>
          </a:p>
          <a:p>
            <a:pPr lvl="1"/>
            <a:r>
              <a:rPr lang="en-US" dirty="0"/>
              <a:t>Must be continuously reviewed and updated</a:t>
            </a:r>
          </a:p>
          <a:p>
            <a:pPr lvl="1"/>
            <a:r>
              <a:rPr lang="en-US" dirty="0"/>
              <a:t>What if the latest change or revision has a significant impact?</a:t>
            </a:r>
          </a:p>
          <a:p>
            <a:r>
              <a:rPr lang="en-US" dirty="0"/>
              <a:t>Not submitted or reviewed with supplier</a:t>
            </a:r>
          </a:p>
          <a:p>
            <a:r>
              <a:rPr lang="en-US" dirty="0"/>
              <a:t>The After Thought </a:t>
            </a:r>
          </a:p>
          <a:p>
            <a:pPr lvl="1"/>
            <a:r>
              <a:rPr lang="en-US" dirty="0"/>
              <a:t>Completed after drawing and production release</a:t>
            </a:r>
          </a:p>
          <a:p>
            <a:pPr lvl="1"/>
            <a:r>
              <a:rPr lang="en-US" dirty="0"/>
              <a:t>Doesn’t help to direct the design effort</a:t>
            </a:r>
          </a:p>
          <a:p>
            <a:r>
              <a:rPr lang="en-US" dirty="0"/>
              <a:t>Does not consider all potential failure modes</a:t>
            </a:r>
          </a:p>
          <a:p>
            <a:r>
              <a:rPr lang="en-US" dirty="0"/>
              <a:t>Critical and/or Special Characteristics not identified</a:t>
            </a:r>
          </a:p>
          <a:p>
            <a:r>
              <a:rPr lang="en-US" dirty="0"/>
              <a:t>Only considers full assembly</a:t>
            </a:r>
          </a:p>
          <a:p>
            <a:pPr lvl="1"/>
            <a:r>
              <a:rPr lang="en-US" dirty="0"/>
              <a:t>Not completed to correct level – component, sub assembly, assembly, product</a:t>
            </a:r>
          </a:p>
          <a:p>
            <a:r>
              <a:rPr lang="en-US" dirty="0"/>
              <a:t>Family based DFMEA not all inclusive </a:t>
            </a:r>
          </a:p>
          <a:p>
            <a:pPr lvl="1"/>
            <a:r>
              <a:rPr lang="en-US" dirty="0"/>
              <a:t>Not reviewed for specific/ custom application/ designs </a:t>
            </a:r>
          </a:p>
          <a:p>
            <a:endParaRPr lang="en-US" dirty="0"/>
          </a:p>
        </p:txBody>
      </p:sp>
    </p:spTree>
    <p:extLst>
      <p:ext uri="{BB962C8B-B14F-4D97-AF65-F5344CB8AC3E}">
        <p14:creationId xmlns:p14="http://schemas.microsoft.com/office/powerpoint/2010/main" val="2403103101"/>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DFMEA Example</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5" y="1295400"/>
            <a:ext cx="881742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4" y="3962400"/>
            <a:ext cx="583614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335882"/>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Check: DFMEA</a:t>
            </a:r>
          </a:p>
        </p:txBody>
      </p:sp>
      <p:sp>
        <p:nvSpPr>
          <p:cNvPr id="3" name="Content Placeholder 2"/>
          <p:cNvSpPr>
            <a:spLocks noGrp="1"/>
          </p:cNvSpPr>
          <p:nvPr>
            <p:ph idx="1"/>
          </p:nvPr>
        </p:nvSpPr>
        <p:spPr>
          <a:xfrm>
            <a:off x="839788" y="1295400"/>
            <a:ext cx="8075612" cy="5334001"/>
          </a:xfrm>
        </p:spPr>
        <p:txBody>
          <a:bodyPr>
            <a:normAutofit fontScale="85000" lnSpcReduction="20000"/>
          </a:bodyPr>
          <a:lstStyle/>
          <a:p>
            <a:r>
              <a:rPr lang="en-US" dirty="0"/>
              <a:t>In which APQP phase would you first create a DFMEA? </a:t>
            </a:r>
          </a:p>
          <a:p>
            <a:pPr lvl="1"/>
            <a:r>
              <a:rPr lang="en-US" dirty="0">
                <a:solidFill>
                  <a:schemeClr val="accent2"/>
                </a:solidFill>
              </a:rPr>
              <a:t>APQP: Phase 2 – Product Design</a:t>
            </a:r>
          </a:p>
          <a:p>
            <a:r>
              <a:rPr lang="en-US" dirty="0"/>
              <a:t>Which of the following activities should be done before the DFMEA? </a:t>
            </a:r>
          </a:p>
          <a:p>
            <a:pPr lvl="1"/>
            <a:r>
              <a:rPr lang="en-US" dirty="0"/>
              <a:t>Create PFMEA</a:t>
            </a:r>
          </a:p>
          <a:p>
            <a:pPr lvl="1"/>
            <a:r>
              <a:rPr lang="en-US" dirty="0"/>
              <a:t>Customer CTQs identified</a:t>
            </a:r>
          </a:p>
          <a:p>
            <a:pPr lvl="1"/>
            <a:r>
              <a:rPr lang="en-US" dirty="0"/>
              <a:t>Suppliers Selected</a:t>
            </a:r>
          </a:p>
          <a:p>
            <a:pPr lvl="1"/>
            <a:r>
              <a:rPr lang="en-US" dirty="0"/>
              <a:t>Gage Plan Created</a:t>
            </a:r>
          </a:p>
          <a:p>
            <a:r>
              <a:rPr lang="en-US" dirty="0"/>
              <a:t>Which FMEA risks need recommended actions?</a:t>
            </a:r>
          </a:p>
          <a:p>
            <a:pPr lvl="1"/>
            <a:r>
              <a:rPr lang="en-US" dirty="0"/>
              <a:t>Any over 100 RPN</a:t>
            </a:r>
          </a:p>
          <a:p>
            <a:pPr lvl="1"/>
            <a:r>
              <a:rPr lang="en-US" dirty="0"/>
              <a:t>Higher risks - by RPN, Severity or Occurrence</a:t>
            </a:r>
          </a:p>
          <a:p>
            <a:r>
              <a:rPr lang="en-US" dirty="0"/>
              <a:t>What is the impact of creating a PFMEA without a DFMEA?</a:t>
            </a:r>
          </a:p>
          <a:p>
            <a:pPr lvl="1"/>
            <a:r>
              <a:rPr lang="en-US" dirty="0">
                <a:solidFill>
                  <a:schemeClr val="accent2"/>
                </a:solidFill>
              </a:rPr>
              <a:t>May not properly understand the severity of failure effects</a:t>
            </a:r>
          </a:p>
        </p:txBody>
      </p:sp>
      <p:sp>
        <p:nvSpPr>
          <p:cNvPr id="6" name="Octagon 5"/>
          <p:cNvSpPr>
            <a:spLocks noChangeAspect="1"/>
          </p:cNvSpPr>
          <p:nvPr/>
        </p:nvSpPr>
        <p:spPr bwMode="auto">
          <a:xfrm>
            <a:off x="4301279" y="3737461"/>
            <a:ext cx="466727" cy="466727"/>
          </a:xfrm>
          <a:prstGeom prst="octagon">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1" compatLnSpc="1">
            <a:prstTxWarp prst="textNoShape">
              <a:avLst/>
            </a:prstTxWarp>
            <a:normAutofit/>
          </a:bodyPr>
          <a:lstStyle/>
          <a:p>
            <a:pPr fontAlgn="base">
              <a:lnSpc>
                <a:spcPct val="110000"/>
              </a:lnSpc>
              <a:spcBef>
                <a:spcPct val="20000"/>
              </a:spcBef>
              <a:spcAft>
                <a:spcPct val="0"/>
              </a:spcAft>
              <a:buClr>
                <a:srgbClr val="3367CD"/>
              </a:buClr>
            </a:pPr>
            <a:r>
              <a:rPr lang="en-US" sz="1600" dirty="0">
                <a:solidFill>
                  <a:srgbClr val="FFFFFF"/>
                </a:solidFill>
              </a:rPr>
              <a:t>After</a:t>
            </a:r>
          </a:p>
        </p:txBody>
      </p:sp>
      <p:sp>
        <p:nvSpPr>
          <p:cNvPr id="7" name="5-Point Star 6"/>
          <p:cNvSpPr>
            <a:spLocks noChangeAspect="1"/>
          </p:cNvSpPr>
          <p:nvPr/>
        </p:nvSpPr>
        <p:spPr bwMode="auto">
          <a:xfrm>
            <a:off x="4768006" y="2971800"/>
            <a:ext cx="457200" cy="457200"/>
          </a:xfrm>
          <a:prstGeom prst="star5">
            <a:avLst/>
          </a:pr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8" name="Octagon 7"/>
          <p:cNvSpPr>
            <a:spLocks noChangeAspect="1"/>
          </p:cNvSpPr>
          <p:nvPr/>
        </p:nvSpPr>
        <p:spPr bwMode="auto">
          <a:xfrm>
            <a:off x="3886200" y="3313744"/>
            <a:ext cx="466727" cy="466727"/>
          </a:xfrm>
          <a:prstGeom prst="octagon">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1" compatLnSpc="1">
            <a:prstTxWarp prst="textNoShape">
              <a:avLst/>
            </a:prstTxWarp>
            <a:normAutofit/>
          </a:bodyPr>
          <a:lstStyle/>
          <a:p>
            <a:pPr fontAlgn="base">
              <a:lnSpc>
                <a:spcPct val="110000"/>
              </a:lnSpc>
              <a:spcBef>
                <a:spcPct val="20000"/>
              </a:spcBef>
              <a:spcAft>
                <a:spcPct val="0"/>
              </a:spcAft>
              <a:buClr>
                <a:srgbClr val="3367CD"/>
              </a:buClr>
            </a:pPr>
            <a:r>
              <a:rPr lang="en-US" sz="1600" dirty="0">
                <a:solidFill>
                  <a:srgbClr val="FFFFFF"/>
                </a:solidFill>
              </a:rPr>
              <a:t>After</a:t>
            </a:r>
          </a:p>
        </p:txBody>
      </p:sp>
      <p:sp>
        <p:nvSpPr>
          <p:cNvPr id="9" name="Octagon 8"/>
          <p:cNvSpPr>
            <a:spLocks noChangeAspect="1"/>
          </p:cNvSpPr>
          <p:nvPr/>
        </p:nvSpPr>
        <p:spPr bwMode="auto">
          <a:xfrm>
            <a:off x="3575496" y="2592570"/>
            <a:ext cx="466727" cy="466727"/>
          </a:xfrm>
          <a:prstGeom prst="octagon">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1" compatLnSpc="1">
            <a:prstTxWarp prst="textNoShape">
              <a:avLst/>
            </a:prstTxWarp>
            <a:normAutofit/>
          </a:bodyPr>
          <a:lstStyle/>
          <a:p>
            <a:pPr fontAlgn="base">
              <a:lnSpc>
                <a:spcPct val="110000"/>
              </a:lnSpc>
              <a:spcBef>
                <a:spcPct val="20000"/>
              </a:spcBef>
              <a:spcAft>
                <a:spcPct val="0"/>
              </a:spcAft>
              <a:buClr>
                <a:srgbClr val="3367CD"/>
              </a:buClr>
            </a:pPr>
            <a:r>
              <a:rPr lang="en-US" sz="1600" dirty="0">
                <a:solidFill>
                  <a:srgbClr val="FFFFFF"/>
                </a:solidFill>
              </a:rPr>
              <a:t>After</a:t>
            </a:r>
          </a:p>
        </p:txBody>
      </p:sp>
    </p:spTree>
    <p:extLst>
      <p:ext uri="{BB962C8B-B14F-4D97-AF65-F5344CB8AC3E}">
        <p14:creationId xmlns:p14="http://schemas.microsoft.com/office/powerpoint/2010/main" val="307468189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9" end="9"/>
                                            </p:txEl>
                                          </p:spTgt>
                                        </p:tgtEl>
                                        <p:attrNameLst>
                                          <p:attrName>style.color</p:attrName>
                                        </p:attrNameLst>
                                      </p:cBhvr>
                                      <p:to>
                                        <a:schemeClr val="accent2"/>
                                      </p:to>
                                    </p:animClr>
                                    <p:animClr clrSpc="rgb" dir="cw">
                                      <p:cBhvr>
                                        <p:cTn id="28" dur="500" fill="hold"/>
                                        <p:tgtEl>
                                          <p:spTgt spid="3">
                                            <p:txEl>
                                              <p:pRg st="9" end="9"/>
                                            </p:txEl>
                                          </p:spTgt>
                                        </p:tgtEl>
                                        <p:attrNameLst>
                                          <p:attrName>fillcolor</p:attrName>
                                        </p:attrNameLst>
                                      </p:cBhvr>
                                      <p:to>
                                        <a:schemeClr val="accent2"/>
                                      </p:to>
                                    </p:animClr>
                                    <p:set>
                                      <p:cBhvr>
                                        <p:cTn id="29" dur="500" fill="hold"/>
                                        <p:tgtEl>
                                          <p:spTgt spid="3">
                                            <p:txEl>
                                              <p:pRg st="9" end="9"/>
                                            </p:txEl>
                                          </p:spTgt>
                                        </p:tgtEl>
                                        <p:attrNameLst>
                                          <p:attrName>fill.type</p:attrName>
                                        </p:attrNameLst>
                                      </p:cBhvr>
                                      <p:to>
                                        <p:strVal val="solid"/>
                                      </p:to>
                                    </p:set>
                                    <p:set>
                                      <p:cBhvr>
                                        <p:cTn id="30" dur="500" fill="hold"/>
                                        <p:tgtEl>
                                          <p:spTgt spid="3">
                                            <p:txEl>
                                              <p:pRg st="9" end="9"/>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PPAP Element #5: Process Flow Diagram(s)</a:t>
            </a:r>
          </a:p>
        </p:txBody>
      </p:sp>
      <p:sp>
        <p:nvSpPr>
          <p:cNvPr id="3" name="Content Placeholder 2"/>
          <p:cNvSpPr>
            <a:spLocks noGrp="1"/>
          </p:cNvSpPr>
          <p:nvPr>
            <p:ph idx="1"/>
          </p:nvPr>
        </p:nvSpPr>
        <p:spPr/>
        <p:txBody>
          <a:bodyPr/>
          <a:lstStyle/>
          <a:p>
            <a:r>
              <a:rPr lang="en-US" dirty="0"/>
              <a:t>Step by Step designation of the process flow required to produce the referenced product which meets all customer requirements</a:t>
            </a:r>
          </a:p>
          <a:p>
            <a:pPr lvl="1"/>
            <a:r>
              <a:rPr lang="en-US" dirty="0"/>
              <a:t>Provide linkage to PFMEA and Control Plan</a:t>
            </a:r>
          </a:p>
          <a:p>
            <a:pPr lvl="1"/>
            <a:r>
              <a:rPr lang="en-US" dirty="0"/>
              <a:t>Traditional block diagram </a:t>
            </a:r>
          </a:p>
          <a:p>
            <a:pPr lvl="1"/>
            <a:r>
              <a:rPr lang="en-US" dirty="0"/>
              <a:t>May employ “Family” based diagrams</a:t>
            </a:r>
          </a:p>
          <a:p>
            <a:pPr lvl="1"/>
            <a:r>
              <a:rPr lang="en-US" dirty="0"/>
              <a:t>Should cover all steps from Receiving to Shipping </a:t>
            </a:r>
          </a:p>
          <a:p>
            <a:endParaRPr lang="en-US" dirty="0"/>
          </a:p>
          <a:p>
            <a:pPr marL="0" indent="0">
              <a:buNone/>
            </a:pPr>
            <a:r>
              <a:rPr lang="en-US" sz="1800" dirty="0"/>
              <a:t>(for additional details reference Advance Product Quality Planning and Control Plan AIAG Manual)</a:t>
            </a:r>
          </a:p>
          <a:p>
            <a:endParaRPr lang="en-US" dirty="0"/>
          </a:p>
        </p:txBody>
      </p:sp>
    </p:spTree>
    <p:extLst>
      <p:ext uri="{BB962C8B-B14F-4D97-AF65-F5344CB8AC3E}">
        <p14:creationId xmlns:p14="http://schemas.microsoft.com/office/powerpoint/2010/main" val="3061596788"/>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noFill/>
        </p:spPr>
        <p:txBody>
          <a:bodyPr/>
          <a:lstStyle/>
          <a:p>
            <a:pPr eaLnBrk="1" hangingPunct="1"/>
            <a:r>
              <a:rPr lang="en-US" dirty="0"/>
              <a:t>Process Flow Diagrams</a:t>
            </a:r>
          </a:p>
        </p:txBody>
      </p:sp>
      <p:pic>
        <p:nvPicPr>
          <p:cNvPr id="194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371600"/>
            <a:ext cx="7074725"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AutoShape 8"/>
          <p:cNvSpPr>
            <a:spLocks noChangeArrowheads="1"/>
          </p:cNvSpPr>
          <p:nvPr/>
        </p:nvSpPr>
        <p:spPr bwMode="gray">
          <a:xfrm>
            <a:off x="5432425" y="4419600"/>
            <a:ext cx="3276600" cy="1371600"/>
          </a:xfrm>
          <a:prstGeom prst="roundRect">
            <a:avLst>
              <a:gd name="adj" fmla="val 16667"/>
            </a:avLst>
          </a:prstGeom>
          <a:ln/>
        </p:spPr>
        <p:style>
          <a:lnRef idx="1">
            <a:schemeClr val="accent1"/>
          </a:lnRef>
          <a:fillRef idx="3">
            <a:schemeClr val="accent1"/>
          </a:fillRef>
          <a:effectRef idx="2">
            <a:schemeClr val="accent1"/>
          </a:effectRef>
          <a:fontRef idx="minor">
            <a:schemeClr val="lt1"/>
          </a:fontRef>
        </p:style>
        <p:txBody>
          <a:bodyPr wrap="square" anchor="ctr">
            <a:normAutofit/>
          </a:bodyPr>
          <a:lstStyle/>
          <a:p>
            <a:pPr algn="ctr" fontAlgn="base">
              <a:lnSpc>
                <a:spcPct val="110000"/>
              </a:lnSpc>
              <a:spcBef>
                <a:spcPct val="20000"/>
              </a:spcBef>
              <a:spcAft>
                <a:spcPct val="0"/>
              </a:spcAft>
              <a:buClr>
                <a:srgbClr val="3367CD"/>
              </a:buClr>
            </a:pPr>
            <a:r>
              <a:rPr lang="en-US" sz="1600" b="1" dirty="0">
                <a:solidFill>
                  <a:srgbClr val="FFFFFF"/>
                </a:solidFill>
                <a:latin typeface="Verdana" pitchFamily="34" charset="0"/>
              </a:rPr>
              <a:t>The process flow diagram utilizes these symbols to clearly identify each step in the process</a:t>
            </a:r>
          </a:p>
        </p:txBody>
      </p:sp>
      <p:sp>
        <p:nvSpPr>
          <p:cNvPr id="96267" name="Oval 11"/>
          <p:cNvSpPr>
            <a:spLocks noChangeArrowheads="1"/>
          </p:cNvSpPr>
          <p:nvPr/>
        </p:nvSpPr>
        <p:spPr bwMode="auto">
          <a:xfrm>
            <a:off x="571500" y="3777032"/>
            <a:ext cx="2247900" cy="457200"/>
          </a:xfrm>
          <a:prstGeom prst="ellipse">
            <a:avLst/>
          </a:prstGeom>
          <a:noFill/>
          <a:ln w="2540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lnSpc>
                <a:spcPct val="110000"/>
              </a:lnSpc>
              <a:spcBef>
                <a:spcPct val="20000"/>
              </a:spcBef>
              <a:spcAft>
                <a:spcPct val="0"/>
              </a:spcAft>
              <a:buClr>
                <a:srgbClr val="3367CD"/>
              </a:buClr>
            </a:pPr>
            <a:endParaRPr lang="en-US" sz="1600">
              <a:solidFill>
                <a:srgbClr val="000000"/>
              </a:solidFill>
            </a:endParaRPr>
          </a:p>
        </p:txBody>
      </p:sp>
      <p:sp>
        <p:nvSpPr>
          <p:cNvPr id="96268" name="Line 12"/>
          <p:cNvSpPr>
            <a:spLocks noChangeShapeType="1"/>
          </p:cNvSpPr>
          <p:nvPr/>
        </p:nvSpPr>
        <p:spPr bwMode="auto">
          <a:xfrm flipH="1" flipV="1">
            <a:off x="2819397" y="4005632"/>
            <a:ext cx="2613027" cy="1023568"/>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pPr fontAlgn="base">
              <a:lnSpc>
                <a:spcPct val="110000"/>
              </a:lnSpc>
              <a:spcBef>
                <a:spcPct val="20000"/>
              </a:spcBef>
              <a:spcAft>
                <a:spcPct val="0"/>
              </a:spcAft>
              <a:buClr>
                <a:srgbClr val="3367CD"/>
              </a:buClr>
            </a:pPr>
            <a:endParaRPr lang="en-GB" sz="1600">
              <a:solidFill>
                <a:srgbClr val="000000"/>
              </a:solidFill>
            </a:endParaRPr>
          </a:p>
        </p:txBody>
      </p:sp>
    </p:spTree>
    <p:extLst>
      <p:ext uri="{BB962C8B-B14F-4D97-AF65-F5344CB8AC3E}">
        <p14:creationId xmlns:p14="http://schemas.microsoft.com/office/powerpoint/2010/main" val="8786870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6268"/>
                                        </p:tgtEl>
                                        <p:attrNameLst>
                                          <p:attrName>style.visibility</p:attrName>
                                        </p:attrNameLst>
                                      </p:cBhvr>
                                      <p:to>
                                        <p:strVal val="visible"/>
                                      </p:to>
                                    </p:set>
                                    <p:animEffect transition="in" filter="strips(downLeft)">
                                      <p:cBhvr>
                                        <p:cTn id="7" dur="500"/>
                                        <p:tgtEl>
                                          <p:spTgt spid="96268"/>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96267"/>
                                        </p:tgtEl>
                                        <p:attrNameLst>
                                          <p:attrName>style.visibility</p:attrName>
                                        </p:attrNameLst>
                                      </p:cBhvr>
                                      <p:to>
                                        <p:strVal val="visible"/>
                                      </p:to>
                                    </p:set>
                                    <p:anim calcmode="lin" valueType="num">
                                      <p:cBhvr>
                                        <p:cTn id="11" dur="500" fill="hold"/>
                                        <p:tgtEl>
                                          <p:spTgt spid="96267"/>
                                        </p:tgtEl>
                                        <p:attrNameLst>
                                          <p:attrName>ppt_w</p:attrName>
                                        </p:attrNameLst>
                                      </p:cBhvr>
                                      <p:tavLst>
                                        <p:tav tm="0">
                                          <p:val>
                                            <p:fltVal val="0"/>
                                          </p:val>
                                        </p:tav>
                                        <p:tav tm="100000">
                                          <p:val>
                                            <p:strVal val="#ppt_w"/>
                                          </p:val>
                                        </p:tav>
                                      </p:tavLst>
                                    </p:anim>
                                    <p:anim calcmode="lin" valueType="num">
                                      <p:cBhvr>
                                        <p:cTn id="12" dur="500" fill="hold"/>
                                        <p:tgtEl>
                                          <p:spTgt spid="96267"/>
                                        </p:tgtEl>
                                        <p:attrNameLst>
                                          <p:attrName>ppt_h</p:attrName>
                                        </p:attrNameLst>
                                      </p:cBhvr>
                                      <p:tavLst>
                                        <p:tav tm="0">
                                          <p:val>
                                            <p:fltVal val="0"/>
                                          </p:val>
                                        </p:tav>
                                        <p:tav tm="100000">
                                          <p:val>
                                            <p:strVal val="#ppt_h"/>
                                          </p:val>
                                        </p:tav>
                                      </p:tavLst>
                                    </p:anim>
                                    <p:animEffect transition="in" filter="fade">
                                      <p:cBhvr>
                                        <p:cTn id="13"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7" grpId="0" animBg="1"/>
      <p:bldP spid="962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the Process Map</a:t>
            </a:r>
          </a:p>
        </p:txBody>
      </p:sp>
      <p:sp>
        <p:nvSpPr>
          <p:cNvPr id="2" name="Content Placeholder 1"/>
          <p:cNvSpPr>
            <a:spLocks noGrp="1"/>
          </p:cNvSpPr>
          <p:nvPr>
            <p:ph idx="1"/>
          </p:nvPr>
        </p:nvSpPr>
        <p:spPr/>
        <p:txBody>
          <a:bodyPr>
            <a:normAutofit fontScale="85000" lnSpcReduction="20000"/>
          </a:bodyPr>
          <a:lstStyle/>
          <a:p>
            <a:r>
              <a:rPr lang="en-US" dirty="0"/>
              <a:t>Team Effort:</a:t>
            </a:r>
          </a:p>
          <a:p>
            <a:pPr lvl="1"/>
            <a:r>
              <a:rPr lang="en-US" dirty="0"/>
              <a:t>Engineers</a:t>
            </a:r>
          </a:p>
          <a:p>
            <a:pPr lvl="1"/>
            <a:r>
              <a:rPr lang="en-US" dirty="0"/>
              <a:t>Operators</a:t>
            </a:r>
          </a:p>
          <a:p>
            <a:pPr lvl="1"/>
            <a:r>
              <a:rPr lang="en-US" dirty="0"/>
              <a:t>Supervisors</a:t>
            </a:r>
          </a:p>
          <a:p>
            <a:pPr lvl="1"/>
            <a:r>
              <a:rPr lang="en-US" dirty="0"/>
              <a:t>Maintenance</a:t>
            </a:r>
          </a:p>
          <a:p>
            <a:pPr lvl="1"/>
            <a:r>
              <a:rPr lang="en-US" dirty="0"/>
              <a:t>Supply Chain</a:t>
            </a:r>
          </a:p>
          <a:p>
            <a:r>
              <a:rPr lang="en-US" dirty="0"/>
              <a:t>Possible Inputs to Mapping:</a:t>
            </a:r>
          </a:p>
          <a:p>
            <a:pPr lvl="1"/>
            <a:r>
              <a:rPr lang="en-US" dirty="0"/>
              <a:t>Engineering specifications</a:t>
            </a:r>
          </a:p>
          <a:p>
            <a:pPr lvl="1"/>
            <a:r>
              <a:rPr lang="en-US" dirty="0"/>
              <a:t>Lead time requirements</a:t>
            </a:r>
          </a:p>
          <a:p>
            <a:pPr lvl="1"/>
            <a:r>
              <a:rPr lang="en-US" dirty="0"/>
              <a:t>Target manufacturing costs</a:t>
            </a:r>
          </a:p>
          <a:p>
            <a:pPr lvl="1"/>
            <a:r>
              <a:rPr lang="en-US" dirty="0"/>
              <a:t>Operator experience</a:t>
            </a:r>
          </a:p>
          <a:p>
            <a:pPr lvl="1"/>
            <a:r>
              <a:rPr lang="en-US" dirty="0"/>
              <a:t>Observation</a:t>
            </a:r>
          </a:p>
          <a:p>
            <a:pPr lvl="1"/>
            <a:r>
              <a:rPr lang="en-US" dirty="0"/>
              <a:t>Brainstorming</a:t>
            </a:r>
          </a:p>
          <a:p>
            <a:endParaRPr lang="en-US" dirty="0"/>
          </a:p>
        </p:txBody>
      </p:sp>
    </p:spTree>
    <p:extLst>
      <p:ext uri="{BB962C8B-B14F-4D97-AF65-F5344CB8AC3E}">
        <p14:creationId xmlns:p14="http://schemas.microsoft.com/office/powerpoint/2010/main" val="3178137839"/>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0"/>
          <p:cNvGrpSpPr>
            <a:grpSpLocks/>
          </p:cNvGrpSpPr>
          <p:nvPr/>
        </p:nvGrpSpPr>
        <p:grpSpPr bwMode="auto">
          <a:xfrm>
            <a:off x="1062038" y="2209800"/>
            <a:ext cx="7548562" cy="4114800"/>
            <a:chOff x="0" y="0"/>
            <a:chExt cx="5044" cy="2640"/>
          </a:xfrm>
        </p:grpSpPr>
        <p:sp>
          <p:nvSpPr>
            <p:cNvPr id="10245" name="Rectangle 8"/>
            <p:cNvSpPr>
              <a:spLocks/>
            </p:cNvSpPr>
            <p:nvPr/>
          </p:nvSpPr>
          <p:spPr bwMode="auto">
            <a:xfrm>
              <a:off x="0" y="0"/>
              <a:ext cx="5044" cy="2640"/>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US"/>
            </a:p>
          </p:txBody>
        </p:sp>
        <p:pic>
          <p:nvPicPr>
            <p:cNvPr id="1024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44" cy="26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0243" name="Rectangle 8"/>
          <p:cNvSpPr txBox="1">
            <a:spLocks noChangeArrowheads="1"/>
          </p:cNvSpPr>
          <p:nvPr/>
        </p:nvSpPr>
        <p:spPr bwMode="auto">
          <a:xfrm>
            <a:off x="304800" y="1219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138351" bIns="47891"/>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gn="just">
              <a:buClr>
                <a:srgbClr val="0067C6"/>
              </a:buClr>
            </a:pPr>
            <a:r>
              <a:rPr lang="en-US">
                <a:solidFill>
                  <a:schemeClr val="tx1"/>
                </a:solidFill>
              </a:rPr>
              <a:t>The Advanced Product Quality Planning process consists of </a:t>
            </a:r>
            <a:r>
              <a:rPr lang="en-US" b="1">
                <a:solidFill>
                  <a:schemeClr val="tx1"/>
                </a:solidFill>
              </a:rPr>
              <a:t>four </a:t>
            </a:r>
            <a:r>
              <a:rPr lang="en-US">
                <a:solidFill>
                  <a:schemeClr val="tx1"/>
                </a:solidFill>
              </a:rPr>
              <a:t>phases and </a:t>
            </a:r>
            <a:r>
              <a:rPr lang="en-US" b="1">
                <a:solidFill>
                  <a:schemeClr val="tx1"/>
                </a:solidFill>
              </a:rPr>
              <a:t>five</a:t>
            </a:r>
            <a:r>
              <a:rPr lang="en-US">
                <a:solidFill>
                  <a:schemeClr val="tx1"/>
                </a:solidFill>
              </a:rPr>
              <a:t> major activities and has some 20+ supporting tools (e.g. DFMEA, PFMEA, CTQ, Special Characteristics, Control Plan, SPC) along with ongoing feedback assessment and corrective action.</a:t>
            </a:r>
          </a:p>
        </p:txBody>
      </p:sp>
      <p:sp>
        <p:nvSpPr>
          <p:cNvPr id="10244" name="Title 1"/>
          <p:cNvSpPr txBox="1">
            <a:spLocks/>
          </p:cNvSpPr>
          <p:nvPr/>
        </p:nvSpPr>
        <p:spPr bwMode="auto">
          <a:xfrm>
            <a:off x="609600" y="381000"/>
            <a:ext cx="7924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400" dirty="0">
                <a:solidFill>
                  <a:srgbClr val="1B65A6"/>
                </a:solidFill>
              </a:rPr>
              <a:t>APQP – timing chart and phases - AIAG</a:t>
            </a:r>
          </a:p>
        </p:txBody>
      </p:sp>
    </p:spTree>
    <p:extLst>
      <p:ext uri="{BB962C8B-B14F-4D97-AF65-F5344CB8AC3E}">
        <p14:creationId xmlns:p14="http://schemas.microsoft.com/office/powerpoint/2010/main" val="2348869798"/>
      </p:ext>
    </p:extLst>
  </p:cSld>
  <p:clrMapOvr>
    <a:masterClrMapping/>
  </p:clrMapOvr>
  <p:transition spd="med">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noFill/>
        </p:spPr>
        <p:txBody>
          <a:bodyPr/>
          <a:lstStyle/>
          <a:p>
            <a:pPr eaLnBrk="1" hangingPunct="1"/>
            <a:r>
              <a:rPr lang="en-US" dirty="0"/>
              <a:t>Process Flow Diagrams</a:t>
            </a:r>
          </a:p>
        </p:txBody>
      </p:sp>
      <p:pic>
        <p:nvPicPr>
          <p:cNvPr id="36868" name="Picture 4"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2362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fontScale="85000" lnSpcReduction="10000"/>
          </a:bodyPr>
          <a:lstStyle/>
          <a:p>
            <a:r>
              <a:rPr lang="en-US" dirty="0"/>
              <a:t>Reviewers Checklist</a:t>
            </a:r>
          </a:p>
          <a:p>
            <a:pPr lvl="1">
              <a:buFont typeface="Wingdings" panose="05000000000000000000" pitchFamily="2" charset="2"/>
              <a:buChar char="ü"/>
            </a:pPr>
            <a:r>
              <a:rPr lang="en-US" dirty="0"/>
              <a:t>Process Flow must include all phases of the process</a:t>
            </a:r>
          </a:p>
          <a:p>
            <a:pPr lvl="2">
              <a:buFont typeface="Arial" panose="020B0604020202020204" pitchFamily="34" charset="0"/>
              <a:buChar char="•"/>
            </a:pPr>
            <a:r>
              <a:rPr lang="en-US" dirty="0"/>
              <a:t>Receiving</a:t>
            </a:r>
          </a:p>
          <a:p>
            <a:pPr lvl="2">
              <a:buFont typeface="Arial" panose="020B0604020202020204" pitchFamily="34" charset="0"/>
              <a:buChar char="•"/>
            </a:pPr>
            <a:r>
              <a:rPr lang="en-US" dirty="0"/>
              <a:t>Storage/ material handling</a:t>
            </a:r>
          </a:p>
          <a:p>
            <a:pPr lvl="2">
              <a:buFont typeface="Arial" panose="020B0604020202020204" pitchFamily="34" charset="0"/>
              <a:buChar char="•"/>
            </a:pPr>
            <a:r>
              <a:rPr lang="en-US" dirty="0"/>
              <a:t>Manufacturing</a:t>
            </a:r>
          </a:p>
          <a:p>
            <a:pPr lvl="2">
              <a:buFont typeface="Arial" panose="020B0604020202020204" pitchFamily="34" charset="0"/>
              <a:buChar char="•"/>
            </a:pPr>
            <a:r>
              <a:rPr lang="en-US" dirty="0"/>
              <a:t>Offline inspections and checks</a:t>
            </a:r>
          </a:p>
          <a:p>
            <a:pPr lvl="2">
              <a:buFont typeface="Arial" panose="020B0604020202020204" pitchFamily="34" charset="0"/>
              <a:buChar char="•"/>
            </a:pPr>
            <a:r>
              <a:rPr lang="en-US" dirty="0"/>
              <a:t>Assembly</a:t>
            </a:r>
          </a:p>
          <a:p>
            <a:pPr lvl="2">
              <a:buFont typeface="Arial" panose="020B0604020202020204" pitchFamily="34" charset="0"/>
              <a:buChar char="•"/>
            </a:pPr>
            <a:r>
              <a:rPr lang="en-US" dirty="0"/>
              <a:t>Testing</a:t>
            </a:r>
          </a:p>
          <a:p>
            <a:pPr lvl="2">
              <a:buFont typeface="Arial" panose="020B0604020202020204" pitchFamily="34" charset="0"/>
              <a:buChar char="•"/>
            </a:pPr>
            <a:r>
              <a:rPr lang="en-US" dirty="0"/>
              <a:t>Shipping</a:t>
            </a:r>
          </a:p>
          <a:p>
            <a:pPr lvl="1">
              <a:buFont typeface="Wingdings" panose="05000000000000000000" pitchFamily="2" charset="2"/>
              <a:buChar char="ü"/>
            </a:pPr>
            <a:r>
              <a:rPr lang="en-US" dirty="0"/>
              <a:t>Should include abnormal handling processes</a:t>
            </a:r>
          </a:p>
          <a:p>
            <a:pPr lvl="2">
              <a:buFont typeface="Arial" panose="020B0604020202020204" pitchFamily="34" charset="0"/>
              <a:buChar char="•"/>
            </a:pPr>
            <a:r>
              <a:rPr lang="en-US" dirty="0"/>
              <a:t>Scrap</a:t>
            </a:r>
          </a:p>
          <a:p>
            <a:pPr lvl="2">
              <a:buFont typeface="Arial" panose="020B0604020202020204" pitchFamily="34" charset="0"/>
              <a:buChar char="•"/>
            </a:pPr>
            <a:r>
              <a:rPr lang="en-US" dirty="0"/>
              <a:t>Rework</a:t>
            </a:r>
          </a:p>
          <a:p>
            <a:pPr lvl="2">
              <a:buFont typeface="Arial" panose="020B0604020202020204" pitchFamily="34" charset="0"/>
              <a:buChar char="•"/>
            </a:pPr>
            <a:r>
              <a:rPr lang="en-US" dirty="0"/>
              <a:t>Extended Life Testing</a:t>
            </a:r>
          </a:p>
          <a:p>
            <a:pPr lvl="1">
              <a:buFont typeface="Wingdings" panose="05000000000000000000" pitchFamily="2" charset="2"/>
              <a:buChar char="ü"/>
            </a:pPr>
            <a:r>
              <a:rPr lang="en-US" dirty="0"/>
              <a:t>May also include Transportation</a:t>
            </a:r>
          </a:p>
          <a:p>
            <a:endParaRPr lang="en-US" dirty="0"/>
          </a:p>
        </p:txBody>
      </p:sp>
    </p:spTree>
    <p:extLst>
      <p:ext uri="{BB962C8B-B14F-4D97-AF65-F5344CB8AC3E}">
        <p14:creationId xmlns:p14="http://schemas.microsoft.com/office/powerpoint/2010/main" val="933615021"/>
      </p:ext>
    </p:extLst>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and APQP</a:t>
            </a:r>
          </a:p>
        </p:txBody>
      </p:sp>
      <p:sp>
        <p:nvSpPr>
          <p:cNvPr id="3" name="Content Placeholder 2"/>
          <p:cNvSpPr>
            <a:spLocks noGrp="1"/>
          </p:cNvSpPr>
          <p:nvPr>
            <p:ph idx="1"/>
          </p:nvPr>
        </p:nvSpPr>
        <p:spPr>
          <a:xfrm>
            <a:off x="839788" y="1552575"/>
            <a:ext cx="7923212" cy="4848225"/>
          </a:xfrm>
        </p:spPr>
        <p:txBody>
          <a:bodyPr>
            <a:normAutofit fontScale="92500" lnSpcReduction="20000"/>
          </a:bodyPr>
          <a:lstStyle/>
          <a:p>
            <a:r>
              <a:rPr lang="en-US" dirty="0"/>
              <a:t>During which APQP phase would you first create a process map? </a:t>
            </a:r>
          </a:p>
          <a:p>
            <a:pPr lvl="1">
              <a:buFont typeface="Wingdings" panose="05000000000000000000" pitchFamily="2" charset="2"/>
              <a:buChar char="ü"/>
            </a:pPr>
            <a:r>
              <a:rPr lang="en-US" dirty="0">
                <a:solidFill>
                  <a:srgbClr val="00B050"/>
                </a:solidFill>
              </a:rPr>
              <a:t>APQP: Phase 1 – Planning</a:t>
            </a:r>
          </a:p>
          <a:p>
            <a:r>
              <a:rPr lang="en-US" dirty="0"/>
              <a:t>Why not wait until later in the process?</a:t>
            </a:r>
          </a:p>
          <a:p>
            <a:pPr lvl="1"/>
            <a:r>
              <a:rPr lang="en-US" dirty="0">
                <a:solidFill>
                  <a:srgbClr val="00B050"/>
                </a:solidFill>
              </a:rPr>
              <a:t>A basic understanding of the process assists in cost estimating/ quoting</a:t>
            </a:r>
          </a:p>
          <a:p>
            <a:pPr lvl="1"/>
            <a:r>
              <a:rPr lang="en-US" dirty="0">
                <a:solidFill>
                  <a:srgbClr val="00B050"/>
                </a:solidFill>
              </a:rPr>
              <a:t>Need to know process steps to understand what equipment/tooling/gages may be required</a:t>
            </a:r>
          </a:p>
          <a:p>
            <a:r>
              <a:rPr lang="en-US" dirty="0"/>
              <a:t>Why would volumes and lead-times be important to know?</a:t>
            </a:r>
          </a:p>
          <a:p>
            <a:pPr lvl="1"/>
            <a:r>
              <a:rPr lang="en-US" dirty="0">
                <a:solidFill>
                  <a:srgbClr val="00B050"/>
                </a:solidFill>
              </a:rPr>
              <a:t>Volumes and lead-times might influence the manufacturing processes you select (i.e. automated processes for high volume)</a:t>
            </a:r>
          </a:p>
        </p:txBody>
      </p:sp>
    </p:spTree>
    <p:extLst>
      <p:ext uri="{BB962C8B-B14F-4D97-AF65-F5344CB8AC3E}">
        <p14:creationId xmlns:p14="http://schemas.microsoft.com/office/powerpoint/2010/main" val="199159895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838200" y="0"/>
            <a:ext cx="8153400" cy="1096963"/>
          </a:xfrm>
          <a:noFill/>
        </p:spPr>
        <p:txBody>
          <a:bodyPr/>
          <a:lstStyle/>
          <a:p>
            <a:pPr eaLnBrk="1" hangingPunct="1"/>
            <a:r>
              <a:rPr lang="en-US" dirty="0"/>
              <a:t>PPAP Element #6: Process FMEA (PFMEA)</a:t>
            </a:r>
          </a:p>
        </p:txBody>
      </p:sp>
      <p:sp>
        <p:nvSpPr>
          <p:cNvPr id="2" name="Content Placeholder 1"/>
          <p:cNvSpPr>
            <a:spLocks noGrp="1"/>
          </p:cNvSpPr>
          <p:nvPr>
            <p:ph idx="1"/>
          </p:nvPr>
        </p:nvSpPr>
        <p:spPr>
          <a:xfrm>
            <a:off x="304800" y="1371600"/>
            <a:ext cx="4724400" cy="5105400"/>
          </a:xfrm>
        </p:spPr>
        <p:txBody>
          <a:bodyPr>
            <a:normAutofit fontScale="70000" lnSpcReduction="20000"/>
          </a:bodyPr>
          <a:lstStyle/>
          <a:p>
            <a:r>
              <a:rPr lang="en-US" dirty="0"/>
              <a:t>What is It?</a:t>
            </a:r>
          </a:p>
          <a:p>
            <a:pPr lvl="1"/>
            <a:r>
              <a:rPr lang="en-US" dirty="0"/>
              <a:t>A tool used to identify and prioritize risk areas and their mitigation plans.</a:t>
            </a:r>
          </a:p>
          <a:p>
            <a:r>
              <a:rPr lang="en-US" dirty="0"/>
              <a:t>Objective or Purpose</a:t>
            </a:r>
          </a:p>
          <a:p>
            <a:pPr lvl="1"/>
            <a:r>
              <a:rPr lang="en-US" dirty="0"/>
              <a:t>Identifies potential failure modes, causes, and effects. Inputs come from the process flow diagram. </a:t>
            </a:r>
          </a:p>
          <a:p>
            <a:pPr lvl="1"/>
            <a:r>
              <a:rPr lang="en-US" dirty="0"/>
              <a:t>Identifies key inputs which affect quality, reliability and safety of a product or process.</a:t>
            </a:r>
          </a:p>
          <a:p>
            <a:r>
              <a:rPr lang="en-US" dirty="0"/>
              <a:t>When to Use It</a:t>
            </a:r>
          </a:p>
          <a:p>
            <a:pPr lvl="1"/>
            <a:r>
              <a:rPr lang="en-US" dirty="0"/>
              <a:t>New product launches</a:t>
            </a:r>
          </a:p>
          <a:p>
            <a:pPr lvl="2"/>
            <a:r>
              <a:rPr lang="en-US" dirty="0"/>
              <a:t>After completion of the process flow diagram.</a:t>
            </a:r>
          </a:p>
          <a:p>
            <a:pPr lvl="2"/>
            <a:r>
              <a:rPr lang="en-US" dirty="0"/>
              <a:t>Prior to tooling for production</a:t>
            </a:r>
          </a:p>
          <a:p>
            <a:pPr lvl="1"/>
            <a:r>
              <a:rPr lang="en-US" dirty="0"/>
              <a:t>When troubleshooting production issues</a:t>
            </a:r>
          </a:p>
          <a:p>
            <a:pPr lvl="1"/>
            <a:r>
              <a:rPr lang="en-US" dirty="0"/>
              <a:t>When planning and closing preventive and corrective actions</a:t>
            </a:r>
          </a:p>
        </p:txBody>
      </p:sp>
      <p:sp>
        <p:nvSpPr>
          <p:cNvPr id="126991" name="Rectangle 15"/>
          <p:cNvSpPr>
            <a:spLocks noChangeArrowheads="1"/>
          </p:cNvSpPr>
          <p:nvPr/>
        </p:nvSpPr>
        <p:spPr bwMode="auto">
          <a:xfrm>
            <a:off x="5257800" y="4953000"/>
            <a:ext cx="3429000" cy="625475"/>
          </a:xfrm>
          <a:prstGeom prst="rect">
            <a:avLst/>
          </a:prstGeom>
          <a:solidFill>
            <a:srgbClr val="0067C6"/>
          </a:solidFill>
          <a:ln w="12700" algn="ctr">
            <a:noFill/>
            <a:miter lim="800000"/>
            <a:headEnd/>
            <a:tailEnd/>
          </a:ln>
        </p:spPr>
        <p:txBody>
          <a:bodyPr wrap="none" anchor="ctr"/>
          <a:lstStyle/>
          <a:p>
            <a:pPr algn="ctr">
              <a:spcBef>
                <a:spcPct val="20000"/>
              </a:spcBef>
              <a:buClr>
                <a:srgbClr val="006600"/>
              </a:buClr>
            </a:pPr>
            <a:r>
              <a:rPr lang="en-US" sz="1600" b="1" dirty="0">
                <a:solidFill>
                  <a:schemeClr val="bg1"/>
                </a:solidFill>
              </a:rPr>
              <a:t>The PFMEA should be completed </a:t>
            </a:r>
          </a:p>
          <a:p>
            <a:pPr algn="ctr">
              <a:spcBef>
                <a:spcPct val="20000"/>
              </a:spcBef>
              <a:buClr>
                <a:srgbClr val="006600"/>
              </a:buClr>
            </a:pPr>
            <a:r>
              <a:rPr lang="en-US" sz="1600" b="1" dirty="0">
                <a:solidFill>
                  <a:schemeClr val="bg1"/>
                </a:solidFill>
              </a:rPr>
              <a:t>using a </a:t>
            </a:r>
            <a:r>
              <a:rPr lang="en-US" sz="1600" b="1" i="1" dirty="0">
                <a:solidFill>
                  <a:schemeClr val="bg1"/>
                </a:solidFill>
              </a:rPr>
              <a:t>cross-functional</a:t>
            </a:r>
            <a:r>
              <a:rPr lang="en-US" sz="1600" b="1" dirty="0">
                <a:solidFill>
                  <a:schemeClr val="bg1"/>
                </a:solidFill>
              </a:rPr>
              <a:t> team!</a:t>
            </a:r>
            <a:endParaRPr lang="en-US" b="1" dirty="0">
              <a:solidFill>
                <a:schemeClr val="bg1"/>
              </a:solidFill>
            </a:endParaRPr>
          </a:p>
        </p:txBody>
      </p:sp>
      <p:sp>
        <p:nvSpPr>
          <p:cNvPr id="126992" name="Text Box 16"/>
          <p:cNvSpPr txBox="1">
            <a:spLocks noChangeArrowheads="1"/>
          </p:cNvSpPr>
          <p:nvPr/>
        </p:nvSpPr>
        <p:spPr bwMode="auto">
          <a:xfrm>
            <a:off x="6163264" y="4584700"/>
            <a:ext cx="1618072" cy="363176"/>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solidFill>
                  <a:srgbClr val="A50021"/>
                </a:solidFill>
                <a:latin typeface="Arial Black" pitchFamily="34" charset="0"/>
              </a:rPr>
              <a:t>IMPORTANT!</a:t>
            </a:r>
          </a:p>
        </p:txBody>
      </p:sp>
      <p:pic>
        <p:nvPicPr>
          <p:cNvPr id="12309" name="Picture 21"/>
          <p:cNvPicPr>
            <a:picLocks noGrp="1" noChangeAspect="1" noChangeArrowheads="1"/>
          </p:cNvPicPr>
          <p:nvPr>
            <p:ph idx="10"/>
          </p:nvPr>
        </p:nvPicPr>
        <p:blipFill>
          <a:blip r:embed="rId2" cstate="email">
            <a:extLst>
              <a:ext uri="{28A0092B-C50C-407E-A947-70E740481C1C}">
                <a14:useLocalDpi xmlns:a14="http://schemas.microsoft.com/office/drawing/2010/main" val="0"/>
              </a:ext>
            </a:extLst>
          </a:blip>
          <a:srcRect/>
          <a:stretch>
            <a:fillRect/>
          </a:stretch>
        </p:blipFill>
        <p:spPr bwMode="auto">
          <a:xfrm>
            <a:off x="5127546" y="1524000"/>
            <a:ext cx="368950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702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6991"/>
                                        </p:tgtEl>
                                        <p:attrNameLst>
                                          <p:attrName>style.visibility</p:attrName>
                                        </p:attrNameLst>
                                      </p:cBhvr>
                                      <p:to>
                                        <p:strVal val="visible"/>
                                      </p:to>
                                    </p:set>
                                    <p:anim calcmode="lin" valueType="num">
                                      <p:cBhvr>
                                        <p:cTn id="7" dur="1000" fill="hold"/>
                                        <p:tgtEl>
                                          <p:spTgt spid="126991"/>
                                        </p:tgtEl>
                                        <p:attrNameLst>
                                          <p:attrName>ppt_x</p:attrName>
                                        </p:attrNameLst>
                                      </p:cBhvr>
                                      <p:tavLst>
                                        <p:tav tm="0">
                                          <p:val>
                                            <p:strVal val="#ppt_x-.2"/>
                                          </p:val>
                                        </p:tav>
                                        <p:tav tm="100000">
                                          <p:val>
                                            <p:strVal val="#ppt_x"/>
                                          </p:val>
                                        </p:tav>
                                      </p:tavLst>
                                    </p:anim>
                                    <p:anim calcmode="lin" valueType="num">
                                      <p:cBhvr>
                                        <p:cTn id="8" dur="1000" fill="hold"/>
                                        <p:tgtEl>
                                          <p:spTgt spid="1269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699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6992"/>
                                        </p:tgtEl>
                                        <p:attrNameLst>
                                          <p:attrName>style.visibility</p:attrName>
                                        </p:attrNameLst>
                                      </p:cBhvr>
                                      <p:to>
                                        <p:strVal val="visible"/>
                                      </p:to>
                                    </p:set>
                                    <p:anim calcmode="lin" valueType="num">
                                      <p:cBhvr>
                                        <p:cTn id="12" dur="1000" fill="hold"/>
                                        <p:tgtEl>
                                          <p:spTgt spid="126992"/>
                                        </p:tgtEl>
                                        <p:attrNameLst>
                                          <p:attrName>ppt_x</p:attrName>
                                        </p:attrNameLst>
                                      </p:cBhvr>
                                      <p:tavLst>
                                        <p:tav tm="0">
                                          <p:val>
                                            <p:strVal val="#ppt_x-.2"/>
                                          </p:val>
                                        </p:tav>
                                        <p:tav tm="100000">
                                          <p:val>
                                            <p:strVal val="#ppt_x"/>
                                          </p:val>
                                        </p:tav>
                                      </p:tavLst>
                                    </p:anim>
                                    <p:anim calcmode="lin" valueType="num">
                                      <p:cBhvr>
                                        <p:cTn id="13" dur="1000" fill="hold"/>
                                        <p:tgtEl>
                                          <p:spTgt spid="12699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6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1" grpId="0" animBg="1"/>
      <p:bldP spid="12699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FMEA Origins</a:t>
            </a:r>
          </a:p>
        </p:txBody>
      </p:sp>
      <p:sp>
        <p:nvSpPr>
          <p:cNvPr id="3" name="Content Placeholder 2"/>
          <p:cNvSpPr>
            <a:spLocks noGrp="1"/>
          </p:cNvSpPr>
          <p:nvPr>
            <p:ph idx="1"/>
          </p:nvPr>
        </p:nvSpPr>
        <p:spPr/>
        <p:txBody>
          <a:bodyPr>
            <a:normAutofit fontScale="85000" lnSpcReduction="20000"/>
          </a:bodyPr>
          <a:lstStyle/>
          <a:p>
            <a:r>
              <a:rPr lang="en-US" dirty="0"/>
              <a:t>Initially developed by the US Military as Failure Mode Effects and Criticality Analysis (FMECA)</a:t>
            </a:r>
          </a:p>
          <a:p>
            <a:r>
              <a:rPr lang="en-US" dirty="0"/>
              <a:t>Widely adopted by NASA during the 1960s to prevent errors on the Apollo program</a:t>
            </a:r>
          </a:p>
          <a:p>
            <a:r>
              <a:rPr lang="en-US" dirty="0"/>
              <a:t>Brought over to the automotive industry by Ford after issues with Pinto fuel tanks</a:t>
            </a:r>
          </a:p>
          <a:p>
            <a:endParaRPr lang="en-US" dirty="0"/>
          </a:p>
        </p:txBody>
      </p:sp>
      <p:graphicFrame>
        <p:nvGraphicFramePr>
          <p:cNvPr id="8" name="Content Placeholder 7"/>
          <p:cNvGraphicFramePr>
            <a:graphicFrameLocks noGrp="1"/>
          </p:cNvGraphicFramePr>
          <p:nvPr>
            <p:ph idx="10"/>
            <p:extLst>
              <p:ext uri="{D42A27DB-BD31-4B8C-83A1-F6EECF244321}">
                <p14:modId xmlns:p14="http://schemas.microsoft.com/office/powerpoint/2010/main" val="596133921"/>
              </p:ext>
            </p:extLst>
          </p:nvPr>
        </p:nvGraphicFramePr>
        <p:xfrm>
          <a:off x="5334001" y="1295400"/>
          <a:ext cx="3428999" cy="261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idx="11"/>
            <p:extLst>
              <p:ext uri="{D42A27DB-BD31-4B8C-83A1-F6EECF244321}">
                <p14:modId xmlns:p14="http://schemas.microsoft.com/office/powerpoint/2010/main" val="1525675963"/>
              </p:ext>
            </p:extLst>
          </p:nvPr>
        </p:nvGraphicFramePr>
        <p:xfrm>
          <a:off x="5257800" y="4038600"/>
          <a:ext cx="35814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15905896"/>
      </p:ext>
    </p:extLst>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290638"/>
            <a:ext cx="8686800" cy="436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2" name="Rectangle 2"/>
          <p:cNvSpPr>
            <a:spLocks noGrp="1" noChangeArrowheads="1"/>
          </p:cNvSpPr>
          <p:nvPr>
            <p:ph type="body" idx="1"/>
          </p:nvPr>
        </p:nvSpPr>
        <p:spPr>
          <a:xfrm>
            <a:off x="2819400" y="5779178"/>
            <a:ext cx="6146800" cy="990827"/>
          </a:xfrm>
          <a:noFill/>
        </p:spPr>
        <p:txBody>
          <a:bodyPr lIns="91440"/>
          <a:lstStyle/>
          <a:p>
            <a:pPr marL="231775" indent="-231775" eaLnBrk="1" hangingPunct="1">
              <a:lnSpc>
                <a:spcPct val="100000"/>
              </a:lnSpc>
              <a:spcBef>
                <a:spcPct val="20000"/>
              </a:spcBef>
              <a:buFont typeface="Verdana" pitchFamily="34" charset="0"/>
              <a:buNone/>
            </a:pPr>
            <a:r>
              <a:rPr lang="en-US" sz="1600" b="1" u="sng" dirty="0">
                <a:solidFill>
                  <a:srgbClr val="A50021"/>
                </a:solidFill>
              </a:rPr>
              <a:t>TIP</a:t>
            </a:r>
          </a:p>
          <a:p>
            <a:pPr marL="231775" indent="-231775" eaLnBrk="1" hangingPunct="1">
              <a:lnSpc>
                <a:spcPct val="100000"/>
              </a:lnSpc>
              <a:spcBef>
                <a:spcPct val="20000"/>
              </a:spcBef>
              <a:buClr>
                <a:srgbClr val="A50021"/>
              </a:buClr>
              <a:buFontTx/>
              <a:buChar char="•"/>
            </a:pPr>
            <a:r>
              <a:rPr lang="en-US" sz="1600" b="1" dirty="0"/>
              <a:t>There should be at least one failure mode for each input.</a:t>
            </a:r>
          </a:p>
          <a:p>
            <a:pPr marL="231775" indent="-231775" eaLnBrk="1" hangingPunct="1">
              <a:lnSpc>
                <a:spcPct val="100000"/>
              </a:lnSpc>
              <a:spcBef>
                <a:spcPct val="20000"/>
              </a:spcBef>
              <a:buFont typeface="Verdana" pitchFamily="34" charset="0"/>
              <a:buNone/>
            </a:pPr>
            <a:endParaRPr lang="en-US" sz="1600" b="1" dirty="0"/>
          </a:p>
        </p:txBody>
      </p:sp>
      <p:sp>
        <p:nvSpPr>
          <p:cNvPr id="128004" name="Line 4"/>
          <p:cNvSpPr>
            <a:spLocks noChangeShapeType="1"/>
          </p:cNvSpPr>
          <p:nvPr/>
        </p:nvSpPr>
        <p:spPr bwMode="auto">
          <a:xfrm rot="-5400000" flipV="1">
            <a:off x="738047" y="4793812"/>
            <a:ext cx="657506" cy="3048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grpSp>
        <p:nvGrpSpPr>
          <p:cNvPr id="2" name="Group 5"/>
          <p:cNvGrpSpPr>
            <a:grpSpLocks/>
          </p:cNvGrpSpPr>
          <p:nvPr/>
        </p:nvGrpSpPr>
        <p:grpSpPr bwMode="auto">
          <a:xfrm>
            <a:off x="142875" y="5274965"/>
            <a:ext cx="2566988" cy="1066800"/>
            <a:chOff x="120" y="1149"/>
            <a:chExt cx="1617" cy="937"/>
          </a:xfrm>
          <a:solidFill>
            <a:srgbClr val="003399"/>
          </a:solidFill>
        </p:grpSpPr>
        <p:sp>
          <p:nvSpPr>
            <p:cNvPr id="41998" name="AutoShape 7"/>
            <p:cNvSpPr>
              <a:spLocks noChangeArrowheads="1"/>
            </p:cNvSpPr>
            <p:nvPr/>
          </p:nvSpPr>
          <p:spPr bwMode="auto">
            <a:xfrm>
              <a:off x="166" y="1200"/>
              <a:ext cx="1497" cy="82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128006" name="AutoShape 6"/>
            <p:cNvSpPr>
              <a:spLocks noChangeArrowheads="1"/>
            </p:cNvSpPr>
            <p:nvPr/>
          </p:nvSpPr>
          <p:spPr bwMode="auto">
            <a:xfrm>
              <a:off x="120" y="1149"/>
              <a:ext cx="1617" cy="93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dirty="0">
                  <a:solidFill>
                    <a:schemeClr val="bg1"/>
                  </a:solidFill>
                  <a:latin typeface="Verdana" pitchFamily="34" charset="0"/>
                  <a:cs typeface="Arial" charset="0"/>
                </a:rPr>
                <a:t>Using the completed </a:t>
              </a:r>
            </a:p>
            <a:p>
              <a:pPr eaLnBrk="0" hangingPunct="0">
                <a:defRPr/>
              </a:pPr>
              <a:r>
                <a:rPr lang="en-US" sz="1300" b="1" dirty="0">
                  <a:solidFill>
                    <a:schemeClr val="bg1"/>
                  </a:solidFill>
                  <a:latin typeface="Verdana" pitchFamily="34" charset="0"/>
                  <a:cs typeface="Arial" charset="0"/>
                </a:rPr>
                <a:t>Process Flow Diagram, </a:t>
              </a:r>
            </a:p>
            <a:p>
              <a:pPr eaLnBrk="0" hangingPunct="0">
                <a:defRPr/>
              </a:pPr>
              <a:r>
                <a:rPr lang="en-US" sz="1300" b="1" dirty="0">
                  <a:solidFill>
                    <a:schemeClr val="bg1"/>
                  </a:solidFill>
                  <a:latin typeface="Verdana" pitchFamily="34" charset="0"/>
                  <a:cs typeface="Arial" charset="0"/>
                </a:rPr>
                <a:t>enter the process step.</a:t>
              </a:r>
            </a:p>
          </p:txBody>
        </p:sp>
      </p:grpSp>
      <p:sp>
        <p:nvSpPr>
          <p:cNvPr id="128008" name="Rectangle 8"/>
          <p:cNvSpPr>
            <a:spLocks noChangeArrowheads="1"/>
          </p:cNvSpPr>
          <p:nvPr/>
        </p:nvSpPr>
        <p:spPr bwMode="auto">
          <a:xfrm>
            <a:off x="244475" y="4103109"/>
            <a:ext cx="1143000" cy="512186"/>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128009" name="Line 9"/>
          <p:cNvSpPr>
            <a:spLocks noChangeShapeType="1"/>
          </p:cNvSpPr>
          <p:nvPr/>
        </p:nvSpPr>
        <p:spPr bwMode="auto">
          <a:xfrm rot="-5400000" flipH="1" flipV="1">
            <a:off x="2649536" y="2954338"/>
            <a:ext cx="1255715" cy="137001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grpSp>
        <p:nvGrpSpPr>
          <p:cNvPr id="3" name="Group 10"/>
          <p:cNvGrpSpPr>
            <a:grpSpLocks/>
          </p:cNvGrpSpPr>
          <p:nvPr/>
        </p:nvGrpSpPr>
        <p:grpSpPr bwMode="auto">
          <a:xfrm>
            <a:off x="2761456" y="1752600"/>
            <a:ext cx="2566988" cy="1487487"/>
            <a:chOff x="3022" y="1123"/>
            <a:chExt cx="1617" cy="937"/>
          </a:xfrm>
          <a:solidFill>
            <a:srgbClr val="003399"/>
          </a:solidFill>
        </p:grpSpPr>
        <p:sp>
          <p:nvSpPr>
            <p:cNvPr id="41996" name="AutoShape 12"/>
            <p:cNvSpPr>
              <a:spLocks noChangeArrowheads="1"/>
            </p:cNvSpPr>
            <p:nvPr/>
          </p:nvSpPr>
          <p:spPr bwMode="auto">
            <a:xfrm>
              <a:off x="3022" y="1160"/>
              <a:ext cx="1497" cy="82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128011" name="AutoShape 11"/>
            <p:cNvSpPr>
              <a:spLocks noChangeArrowheads="1"/>
            </p:cNvSpPr>
            <p:nvPr/>
          </p:nvSpPr>
          <p:spPr bwMode="auto">
            <a:xfrm>
              <a:off x="3022" y="1123"/>
              <a:ext cx="1617" cy="93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u="sng" dirty="0">
                  <a:solidFill>
                    <a:schemeClr val="bg1"/>
                  </a:solidFill>
                  <a:latin typeface="Verdana" pitchFamily="34" charset="0"/>
                  <a:cs typeface="Arial" charset="0"/>
                </a:rPr>
                <a:t>Failure Modes</a:t>
              </a:r>
            </a:p>
            <a:p>
              <a:pPr eaLnBrk="0" hangingPunct="0">
                <a:defRPr/>
              </a:pPr>
              <a:r>
                <a:rPr lang="en-US" sz="1300" b="1" dirty="0">
                  <a:solidFill>
                    <a:schemeClr val="bg1"/>
                  </a:solidFill>
                  <a:latin typeface="Verdana" pitchFamily="34" charset="0"/>
                  <a:cs typeface="Arial" charset="0"/>
                </a:rPr>
                <a:t>For each Process Input, </a:t>
              </a:r>
            </a:p>
            <a:p>
              <a:pPr eaLnBrk="0" hangingPunct="0">
                <a:defRPr/>
              </a:pPr>
              <a:r>
                <a:rPr lang="en-US" sz="1300" b="1" dirty="0">
                  <a:solidFill>
                    <a:schemeClr val="bg1"/>
                  </a:solidFill>
                  <a:latin typeface="Verdana" pitchFamily="34" charset="0"/>
                  <a:cs typeface="Arial" charset="0"/>
                </a:rPr>
                <a:t>determine the ways in </a:t>
              </a:r>
            </a:p>
            <a:p>
              <a:pPr eaLnBrk="0" hangingPunct="0">
                <a:defRPr/>
              </a:pPr>
              <a:r>
                <a:rPr lang="en-US" sz="1300" b="1" dirty="0">
                  <a:solidFill>
                    <a:schemeClr val="bg1"/>
                  </a:solidFill>
                  <a:latin typeface="Verdana" pitchFamily="34" charset="0"/>
                  <a:cs typeface="Arial" charset="0"/>
                </a:rPr>
                <a:t>which the input can go</a:t>
              </a:r>
            </a:p>
            <a:p>
              <a:pPr eaLnBrk="0" hangingPunct="0">
                <a:defRPr/>
              </a:pPr>
              <a:r>
                <a:rPr lang="en-US" sz="1300" b="1" dirty="0">
                  <a:solidFill>
                    <a:schemeClr val="bg1"/>
                  </a:solidFill>
                  <a:latin typeface="Verdana" pitchFamily="34" charset="0"/>
                  <a:cs typeface="Arial" charset="0"/>
                </a:rPr>
                <a:t>wrong.</a:t>
              </a:r>
            </a:p>
          </p:txBody>
        </p:sp>
      </p:grpSp>
      <p:sp>
        <p:nvSpPr>
          <p:cNvPr id="128013" name="Rectangle 13"/>
          <p:cNvSpPr>
            <a:spLocks noChangeArrowheads="1"/>
          </p:cNvSpPr>
          <p:nvPr/>
        </p:nvSpPr>
        <p:spPr bwMode="auto">
          <a:xfrm>
            <a:off x="1488280" y="4103109"/>
            <a:ext cx="1104108" cy="512185"/>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1994" name="Rectangle 14"/>
          <p:cNvSpPr>
            <a:spLocks noGrp="1" noChangeArrowheads="1"/>
          </p:cNvSpPr>
          <p:nvPr>
            <p:ph type="title"/>
          </p:nvPr>
        </p:nvSpPr>
        <p:spPr/>
        <p:txBody>
          <a:bodyPr/>
          <a:lstStyle/>
          <a:p>
            <a:pPr eaLnBrk="1" hangingPunct="1"/>
            <a:r>
              <a:rPr lang="en-US" dirty="0"/>
              <a:t>PFMEA - Step 1</a:t>
            </a:r>
          </a:p>
        </p:txBody>
      </p:sp>
    </p:spTree>
    <p:extLst>
      <p:ext uri="{BB962C8B-B14F-4D97-AF65-F5344CB8AC3E}">
        <p14:creationId xmlns:p14="http://schemas.microsoft.com/office/powerpoint/2010/main" val="393383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P spid="128008" grpId="0" animBg="1"/>
      <p:bldP spid="128009" grpId="0" animBg="1"/>
      <p:bldP spid="1280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1026"/>
          <p:cNvSpPr>
            <a:spLocks noGrp="1" noChangeArrowheads="1"/>
          </p:cNvSpPr>
          <p:nvPr>
            <p:ph type="title"/>
          </p:nvPr>
        </p:nvSpPr>
        <p:spPr/>
        <p:txBody>
          <a:bodyPr/>
          <a:lstStyle/>
          <a:p>
            <a:r>
              <a:rPr lang="en-GB" dirty="0"/>
              <a:t>Potential Failure Mode</a:t>
            </a:r>
          </a:p>
        </p:txBody>
      </p:sp>
      <p:sp>
        <p:nvSpPr>
          <p:cNvPr id="3" name="Content Placeholder 2"/>
          <p:cNvSpPr>
            <a:spLocks noGrp="1"/>
          </p:cNvSpPr>
          <p:nvPr>
            <p:ph sz="half" idx="1"/>
          </p:nvPr>
        </p:nvSpPr>
        <p:spPr>
          <a:xfrm>
            <a:off x="839788" y="1552575"/>
            <a:ext cx="7923212" cy="3552825"/>
          </a:xfrm>
        </p:spPr>
        <p:txBody>
          <a:bodyPr>
            <a:normAutofit fontScale="62500" lnSpcReduction="20000"/>
          </a:bodyPr>
          <a:lstStyle/>
          <a:p>
            <a:r>
              <a:rPr lang="en-US" dirty="0"/>
              <a:t>List all credible failure modes or ways the process/operation can fail in the PFMEA document before addressing failure effects and failure causes</a:t>
            </a:r>
          </a:p>
          <a:p>
            <a:r>
              <a:rPr lang="en-US" dirty="0"/>
              <a:t>In each instance, the assumption is made that the failure could occur, but will not necessarily occur</a:t>
            </a:r>
          </a:p>
          <a:p>
            <a:r>
              <a:rPr lang="en-US" dirty="0"/>
              <a:t>The failure mode:</a:t>
            </a:r>
          </a:p>
          <a:p>
            <a:pPr lvl="1"/>
            <a:r>
              <a:rPr lang="en-US" dirty="0"/>
              <a:t>“… is the manner in which the process could potentially fail to meet the process requirements and/or design intent.”</a:t>
            </a:r>
          </a:p>
          <a:p>
            <a:pPr lvl="1"/>
            <a:r>
              <a:rPr lang="en-US" dirty="0"/>
              <a:t>Is a description of nonconformance</a:t>
            </a:r>
          </a:p>
          <a:p>
            <a:pPr lvl="1"/>
            <a:r>
              <a:rPr lang="en-US" dirty="0"/>
              <a:t>Assumes incoming parts are correct</a:t>
            </a:r>
          </a:p>
          <a:p>
            <a:pPr lvl="1"/>
            <a:r>
              <a:rPr lang="en-US" dirty="0"/>
              <a:t>Considers subsequent operations</a:t>
            </a:r>
          </a:p>
          <a:p>
            <a:r>
              <a:rPr lang="en-US" dirty="0"/>
              <a:t>Typical failure modes could be, but are not limited to:</a:t>
            </a:r>
          </a:p>
        </p:txBody>
      </p:sp>
      <p:sp>
        <p:nvSpPr>
          <p:cNvPr id="4" name="Content Placeholder 3"/>
          <p:cNvSpPr>
            <a:spLocks noGrp="1"/>
          </p:cNvSpPr>
          <p:nvPr>
            <p:ph sz="half" idx="2"/>
          </p:nvPr>
        </p:nvSpPr>
        <p:spPr>
          <a:xfrm>
            <a:off x="838200" y="4876800"/>
            <a:ext cx="7924800" cy="1219200"/>
          </a:xfrm>
        </p:spPr>
        <p:txBody>
          <a:bodyPr numCol="3">
            <a:normAutofit fontScale="62500" lnSpcReduction="20000"/>
          </a:bodyPr>
          <a:lstStyle/>
          <a:p>
            <a:pPr lvl="1"/>
            <a:r>
              <a:rPr lang="en-US" dirty="0"/>
              <a:t>Bent</a:t>
            </a:r>
          </a:p>
          <a:p>
            <a:pPr lvl="1"/>
            <a:r>
              <a:rPr lang="en-US" dirty="0"/>
              <a:t>Open circuited</a:t>
            </a:r>
          </a:p>
          <a:p>
            <a:pPr lvl="1"/>
            <a:r>
              <a:rPr lang="en-US" dirty="0"/>
              <a:t>Dirty</a:t>
            </a:r>
          </a:p>
          <a:p>
            <a:pPr lvl="1"/>
            <a:r>
              <a:rPr lang="en-US" dirty="0"/>
              <a:t>Binding</a:t>
            </a:r>
          </a:p>
          <a:p>
            <a:pPr lvl="1"/>
            <a:r>
              <a:rPr lang="en-US" dirty="0"/>
              <a:t>Cracked</a:t>
            </a:r>
          </a:p>
          <a:p>
            <a:pPr lvl="1"/>
            <a:r>
              <a:rPr lang="en-US" dirty="0"/>
              <a:t>Improper setup</a:t>
            </a:r>
          </a:p>
          <a:p>
            <a:pPr lvl="1"/>
            <a:r>
              <a:rPr lang="en-US" dirty="0"/>
              <a:t>Burred</a:t>
            </a:r>
          </a:p>
          <a:p>
            <a:pPr lvl="1"/>
            <a:r>
              <a:rPr lang="en-US" dirty="0"/>
              <a:t>Deformed</a:t>
            </a:r>
          </a:p>
          <a:p>
            <a:pPr lvl="1"/>
            <a:r>
              <a:rPr lang="en-US" dirty="0"/>
              <a:t>Tool worn</a:t>
            </a:r>
          </a:p>
          <a:p>
            <a:pPr lvl="1"/>
            <a:r>
              <a:rPr lang="en-US" dirty="0"/>
              <a:t>Handling Damage</a:t>
            </a:r>
          </a:p>
        </p:txBody>
      </p:sp>
    </p:spTree>
    <p:extLst>
      <p:ext uri="{BB962C8B-B14F-4D97-AF65-F5344CB8AC3E}">
        <p14:creationId xmlns:p14="http://schemas.microsoft.com/office/powerpoint/2010/main" val="998108579"/>
      </p:ext>
    </p:extLst>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Failure Modes by Activity</a:t>
            </a: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2074346185"/>
              </p:ext>
            </p:extLst>
          </p:nvPr>
        </p:nvGraphicFramePr>
        <p:xfrm>
          <a:off x="384048" y="1755648"/>
          <a:ext cx="8458198" cy="3701441"/>
        </p:xfrm>
        <a:graphic>
          <a:graphicData uri="http://schemas.openxmlformats.org/drawingml/2006/table">
            <a:tbl>
              <a:tblPr/>
              <a:tblGrid>
                <a:gridCol w="1208314">
                  <a:extLst>
                    <a:ext uri="{9D8B030D-6E8A-4147-A177-3AD203B41FA5}">
                      <a16:colId xmlns:a16="http://schemas.microsoft.com/office/drawing/2014/main" val="20000"/>
                    </a:ext>
                  </a:extLst>
                </a:gridCol>
                <a:gridCol w="1208314">
                  <a:extLst>
                    <a:ext uri="{9D8B030D-6E8A-4147-A177-3AD203B41FA5}">
                      <a16:colId xmlns:a16="http://schemas.microsoft.com/office/drawing/2014/main" val="20001"/>
                    </a:ext>
                  </a:extLst>
                </a:gridCol>
                <a:gridCol w="1208314">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208314">
                  <a:extLst>
                    <a:ext uri="{9D8B030D-6E8A-4147-A177-3AD203B41FA5}">
                      <a16:colId xmlns:a16="http://schemas.microsoft.com/office/drawing/2014/main" val="20004"/>
                    </a:ext>
                  </a:extLst>
                </a:gridCol>
                <a:gridCol w="1208314">
                  <a:extLst>
                    <a:ext uri="{9D8B030D-6E8A-4147-A177-3AD203B41FA5}">
                      <a16:colId xmlns:a16="http://schemas.microsoft.com/office/drawing/2014/main" val="20005"/>
                    </a:ext>
                  </a:extLst>
                </a:gridCol>
                <a:gridCol w="1208314">
                  <a:extLst>
                    <a:ext uri="{9D8B030D-6E8A-4147-A177-3AD203B41FA5}">
                      <a16:colId xmlns:a16="http://schemas.microsoft.com/office/drawing/2014/main" val="20006"/>
                    </a:ext>
                  </a:extLst>
                </a:gridCol>
              </a:tblGrid>
              <a:tr h="197398">
                <a:tc>
                  <a:txBody>
                    <a:bodyPr/>
                    <a:lstStyle/>
                    <a:p>
                      <a:pPr algn="ctr" fontAlgn="b"/>
                      <a:r>
                        <a:rPr lang="en-US" sz="1100" b="1" i="1" u="none" strike="noStrike" dirty="0">
                          <a:effectLst/>
                          <a:latin typeface="Calibri"/>
                        </a:rPr>
                        <a:t>Placement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Bend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Test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Insert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Remove / Unload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Index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Measure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485354">
                <a:tc>
                  <a:txBody>
                    <a:bodyPr/>
                    <a:lstStyle/>
                    <a:p>
                      <a:pPr algn="l" fontAlgn="b"/>
                      <a:r>
                        <a:rPr lang="en-US" sz="1000" b="0" i="0" u="none" strike="noStrike" dirty="0">
                          <a:effectLst/>
                          <a:latin typeface="Calibri"/>
                        </a:rPr>
                        <a:t>Missing Component</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X Orientation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Accept Non-Conforming Part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Insertion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Fails to Remove Non-Conforming Part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X-Y Orientation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Accept Non-Conforming Part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315837">
                <a:tc>
                  <a:txBody>
                    <a:bodyPr/>
                    <a:lstStyle/>
                    <a:p>
                      <a:pPr algn="l" fontAlgn="b"/>
                      <a:r>
                        <a:rPr lang="en-US" sz="1000" b="0" i="0" u="none" strike="noStrike" dirty="0">
                          <a:effectLst/>
                          <a:latin typeface="Calibri"/>
                        </a:rPr>
                        <a:t>Wrong Component</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Z Orientation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Reject Conforming Part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Partial Insertion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Removes Conforming Part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index</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Reject Conforming Part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369963">
                <a:tc>
                  <a:txBody>
                    <a:bodyPr/>
                    <a:lstStyle/>
                    <a:p>
                      <a:pPr algn="l" fontAlgn="b"/>
                      <a:r>
                        <a:rPr lang="en-US" sz="1000" b="0" i="0" u="none" strike="noStrike" dirty="0">
                          <a:effectLst/>
                          <a:latin typeface="Calibri"/>
                        </a:rPr>
                        <a:t>Multiple Components</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Y Orientation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test</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Over Insertion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err="1">
                          <a:effectLst/>
                          <a:latin typeface="Calibri"/>
                        </a:rPr>
                        <a:t>Miscategorization</a:t>
                      </a:r>
                      <a:endParaRPr lang="en-US" sz="1000" b="0" i="0" u="none" strike="noStrike" dirty="0">
                        <a:effectLst/>
                        <a:latin typeface="Calibri"/>
                      </a:endParaRP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measure</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179453">
                <a:tc>
                  <a:txBody>
                    <a:bodyPr/>
                    <a:lstStyle/>
                    <a:p>
                      <a:pPr algn="l" fontAlgn="b"/>
                      <a:r>
                        <a:rPr lang="en-US" sz="1000" b="0" i="0" u="none" strike="noStrike" dirty="0">
                          <a:effectLst/>
                          <a:latin typeface="Calibri"/>
                        </a:rPr>
                        <a:t>X Location</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Radial Orientation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remove</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Inaccurate Gaging</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179453">
                <a:tc>
                  <a:txBody>
                    <a:bodyPr/>
                    <a:lstStyle/>
                    <a:p>
                      <a:pPr algn="l" fontAlgn="b"/>
                      <a:r>
                        <a:rPr lang="en-US" sz="1000" b="0" i="0" u="none" strike="noStrike" dirty="0">
                          <a:effectLst/>
                          <a:latin typeface="Calibri"/>
                        </a:rPr>
                        <a:t>Y Location</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Dirt Contamination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Missed op</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179453">
                <a:tc>
                  <a:txBody>
                    <a:bodyPr/>
                    <a:lstStyle/>
                    <a:p>
                      <a:pPr algn="l" fontAlgn="b"/>
                      <a:r>
                        <a:rPr lang="en-US" sz="1000" b="0" i="0" u="none" strike="noStrike" dirty="0">
                          <a:effectLst/>
                          <a:latin typeface="Calibri"/>
                        </a:rPr>
                        <a:t>Z Location</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179453">
                <a:tc>
                  <a:txBody>
                    <a:bodyPr/>
                    <a:lstStyle/>
                    <a:p>
                      <a:pPr algn="l" fontAlgn="b"/>
                      <a:r>
                        <a:rPr lang="en-US" sz="1000" b="0" i="0" u="none" strike="noStrike" dirty="0">
                          <a:effectLst/>
                          <a:latin typeface="Calibri"/>
                        </a:rPr>
                        <a:t>Radial Orientation</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Flattened</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Contamination</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179453">
                <a:tc>
                  <a:txBody>
                    <a:bodyPr/>
                    <a:lstStyle/>
                    <a:p>
                      <a:pPr algn="l" fontAlgn="b"/>
                      <a:r>
                        <a:rPr lang="en-US" sz="1000" b="0" i="0" u="none" strike="noStrike" dirty="0">
                          <a:effectLst/>
                          <a:latin typeface="Calibri"/>
                        </a:rPr>
                        <a:t>Dirt Contamination</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Cracked</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179453">
                <a:tc>
                  <a:txBody>
                    <a:bodyPr/>
                    <a:lstStyle/>
                    <a:p>
                      <a:pPr algn="l" fontAlgn="b"/>
                      <a:r>
                        <a:rPr lang="en-US" sz="1000" b="0" i="0" u="none" strike="noStrike" dirty="0">
                          <a:effectLst/>
                          <a:latin typeface="Calibri"/>
                        </a:rPr>
                        <a:t>Damage</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Folded</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9"/>
                  </a:ext>
                </a:extLst>
              </a:tr>
              <a:tr h="179453">
                <a:tc>
                  <a:txBody>
                    <a:bodyPr/>
                    <a:lstStyle/>
                    <a:p>
                      <a:pPr algn="l" fontAlgn="b"/>
                      <a:r>
                        <a:rPr lang="en-US" sz="1000" b="0" i="0" u="none" strike="noStrike" dirty="0">
                          <a:effectLst/>
                          <a:latin typeface="Calibri"/>
                        </a:rPr>
                        <a:t>Upside down</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Broken fold</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179453">
                <a:tc>
                  <a:txBody>
                    <a:bodyPr/>
                    <a:lstStyle/>
                    <a:p>
                      <a:pPr algn="l" fontAlgn="b"/>
                      <a:r>
                        <a:rPr lang="en-US" sz="1000" b="0" i="0" u="none" strike="noStrike" dirty="0">
                          <a:effectLst/>
                          <a:latin typeface="Calibri"/>
                        </a:rPr>
                        <a:t>Backwards</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Scratch</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179453">
                <a:tc>
                  <a:txBody>
                    <a:bodyPr/>
                    <a:lstStyle/>
                    <a:p>
                      <a:pPr algn="l" fontAlgn="b"/>
                      <a:r>
                        <a:rPr lang="en-US" sz="1000" b="0" i="0" u="none" strike="noStrike">
                          <a:effectLst/>
                          <a:latin typeface="Calibri"/>
                        </a:rPr>
                        <a:t> </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Dents</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179453">
                <a:tc>
                  <a:txBody>
                    <a:bodyPr/>
                    <a:lstStyle/>
                    <a:p>
                      <a:pPr algn="l" fontAlgn="b"/>
                      <a:r>
                        <a:rPr lang="en-US" sz="1000" b="0" i="0" u="none" strike="noStrike">
                          <a:effectLst/>
                          <a:latin typeface="Calibri"/>
                        </a:rPr>
                        <a:t> </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Chips</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r h="179453">
                <a:tc>
                  <a:txBody>
                    <a:bodyPr/>
                    <a:lstStyle/>
                    <a:p>
                      <a:pPr algn="l" fontAlgn="b"/>
                      <a:r>
                        <a:rPr lang="en-US" sz="1000" b="0" i="0" u="none" strike="noStrike">
                          <a:effectLst/>
                          <a:latin typeface="Calibri"/>
                        </a:rPr>
                        <a:t> </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Deformed</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4"/>
                  </a:ext>
                </a:extLst>
              </a:tr>
              <a:tr h="179453">
                <a:tc>
                  <a:txBody>
                    <a:bodyPr/>
                    <a:lstStyle/>
                    <a:p>
                      <a:pPr algn="l" fontAlgn="b"/>
                      <a:r>
                        <a:rPr lang="en-US" sz="1000" b="0" i="0" u="none" strike="noStrike">
                          <a:effectLst/>
                          <a:latin typeface="Calibri"/>
                        </a:rPr>
                        <a:t> </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bend</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5"/>
                  </a:ext>
                </a:extLst>
              </a:tr>
              <a:tr h="179453">
                <a:tc>
                  <a:txBody>
                    <a:bodyPr/>
                    <a:lstStyle/>
                    <a:p>
                      <a:pPr algn="l" fontAlgn="b"/>
                      <a:r>
                        <a:rPr lang="en-US" sz="1000" b="0" i="0" u="none" strike="noStrike">
                          <a:effectLst/>
                          <a:latin typeface="Calibri"/>
                        </a:rPr>
                        <a:t> </a:t>
                      </a:r>
                    </a:p>
                  </a:txBody>
                  <a:tcPr marL="107672"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767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880979942"/>
      </p:ext>
    </p:extLst>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Failure Modes by Activity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6206223"/>
              </p:ext>
            </p:extLst>
          </p:nvPr>
        </p:nvGraphicFramePr>
        <p:xfrm>
          <a:off x="381000" y="1752600"/>
          <a:ext cx="8382003" cy="1867278"/>
        </p:xfrm>
        <a:graphic>
          <a:graphicData uri="http://schemas.openxmlformats.org/drawingml/2006/table">
            <a:tbl>
              <a:tblPr/>
              <a:tblGrid>
                <a:gridCol w="1197429">
                  <a:extLst>
                    <a:ext uri="{9D8B030D-6E8A-4147-A177-3AD203B41FA5}">
                      <a16:colId xmlns:a16="http://schemas.microsoft.com/office/drawing/2014/main" val="20000"/>
                    </a:ext>
                  </a:extLst>
                </a:gridCol>
                <a:gridCol w="1197429">
                  <a:extLst>
                    <a:ext uri="{9D8B030D-6E8A-4147-A177-3AD203B41FA5}">
                      <a16:colId xmlns:a16="http://schemas.microsoft.com/office/drawing/2014/main" val="20001"/>
                    </a:ext>
                  </a:extLst>
                </a:gridCol>
                <a:gridCol w="1197429">
                  <a:extLst>
                    <a:ext uri="{9D8B030D-6E8A-4147-A177-3AD203B41FA5}">
                      <a16:colId xmlns:a16="http://schemas.microsoft.com/office/drawing/2014/main" val="20002"/>
                    </a:ext>
                  </a:extLst>
                </a:gridCol>
                <a:gridCol w="1197429">
                  <a:extLst>
                    <a:ext uri="{9D8B030D-6E8A-4147-A177-3AD203B41FA5}">
                      <a16:colId xmlns:a16="http://schemas.microsoft.com/office/drawing/2014/main" val="20003"/>
                    </a:ext>
                  </a:extLst>
                </a:gridCol>
                <a:gridCol w="1197429">
                  <a:extLst>
                    <a:ext uri="{9D8B030D-6E8A-4147-A177-3AD203B41FA5}">
                      <a16:colId xmlns:a16="http://schemas.microsoft.com/office/drawing/2014/main" val="20004"/>
                    </a:ext>
                  </a:extLst>
                </a:gridCol>
                <a:gridCol w="1197429">
                  <a:extLst>
                    <a:ext uri="{9D8B030D-6E8A-4147-A177-3AD203B41FA5}">
                      <a16:colId xmlns:a16="http://schemas.microsoft.com/office/drawing/2014/main" val="20005"/>
                    </a:ext>
                  </a:extLst>
                </a:gridCol>
                <a:gridCol w="1197429">
                  <a:extLst>
                    <a:ext uri="{9D8B030D-6E8A-4147-A177-3AD203B41FA5}">
                      <a16:colId xmlns:a16="http://schemas.microsoft.com/office/drawing/2014/main" val="20006"/>
                    </a:ext>
                  </a:extLst>
                </a:gridCol>
              </a:tblGrid>
              <a:tr h="195620">
                <a:tc>
                  <a:txBody>
                    <a:bodyPr/>
                    <a:lstStyle/>
                    <a:p>
                      <a:pPr algn="ctr" fontAlgn="b"/>
                      <a:r>
                        <a:rPr lang="en-US" sz="1100" b="1" i="1" u="none" strike="noStrike" dirty="0">
                          <a:effectLst/>
                          <a:latin typeface="Calibri"/>
                        </a:rPr>
                        <a:t>Stake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Dip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Package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Initialize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Synchronize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Setup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Pump-Up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312991">
                <a:tc>
                  <a:txBody>
                    <a:bodyPr/>
                    <a:lstStyle/>
                    <a:p>
                      <a:pPr algn="l" fontAlgn="b"/>
                      <a:r>
                        <a:rPr lang="en-US" sz="1000" b="0" i="0" u="none" strike="noStrike" dirty="0">
                          <a:effectLst/>
                          <a:latin typeface="Calibri"/>
                        </a:rPr>
                        <a:t>No Stake</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Missed Operation</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Incorrect Qty</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Fail to Clear Registers</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Fail to Recognize Station</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Incorrect Setup</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Does not Pump-Up</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469487">
                <a:tc>
                  <a:txBody>
                    <a:bodyPr/>
                    <a:lstStyle/>
                    <a:p>
                      <a:pPr algn="l" fontAlgn="b"/>
                      <a:r>
                        <a:rPr lang="en-US" sz="1000" b="0" i="0" u="none" strike="noStrike" dirty="0">
                          <a:effectLst/>
                          <a:latin typeface="Calibri"/>
                        </a:rPr>
                        <a:t>Under Stake</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Partial Dip</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Incorrect Label</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Write Incorrect Value to Register During Clearing</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Synchronize</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Incomplete Setup</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177836">
                <a:tc>
                  <a:txBody>
                    <a:bodyPr/>
                    <a:lstStyle/>
                    <a:p>
                      <a:pPr algn="l" fontAlgn="b"/>
                      <a:r>
                        <a:rPr lang="en-US" sz="1000" b="0" i="0" u="none" strike="noStrike" dirty="0">
                          <a:effectLst/>
                          <a:latin typeface="Calibri"/>
                        </a:rPr>
                        <a:t>Over Stake</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Incorrect Box</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Setup</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177836">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Mixed Parts</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177836">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177836">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177836">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7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8906868"/>
              </p:ext>
            </p:extLst>
          </p:nvPr>
        </p:nvGraphicFramePr>
        <p:xfrm>
          <a:off x="381000" y="3886200"/>
          <a:ext cx="8382003" cy="1752601"/>
        </p:xfrm>
        <a:graphic>
          <a:graphicData uri="http://schemas.openxmlformats.org/drawingml/2006/table">
            <a:tbl>
              <a:tblPr/>
              <a:tblGrid>
                <a:gridCol w="1197429">
                  <a:extLst>
                    <a:ext uri="{9D8B030D-6E8A-4147-A177-3AD203B41FA5}">
                      <a16:colId xmlns:a16="http://schemas.microsoft.com/office/drawing/2014/main" val="20000"/>
                    </a:ext>
                  </a:extLst>
                </a:gridCol>
                <a:gridCol w="1197429">
                  <a:extLst>
                    <a:ext uri="{9D8B030D-6E8A-4147-A177-3AD203B41FA5}">
                      <a16:colId xmlns:a16="http://schemas.microsoft.com/office/drawing/2014/main" val="20001"/>
                    </a:ext>
                  </a:extLst>
                </a:gridCol>
                <a:gridCol w="1197429">
                  <a:extLst>
                    <a:ext uri="{9D8B030D-6E8A-4147-A177-3AD203B41FA5}">
                      <a16:colId xmlns:a16="http://schemas.microsoft.com/office/drawing/2014/main" val="20002"/>
                    </a:ext>
                  </a:extLst>
                </a:gridCol>
                <a:gridCol w="1197429">
                  <a:extLst>
                    <a:ext uri="{9D8B030D-6E8A-4147-A177-3AD203B41FA5}">
                      <a16:colId xmlns:a16="http://schemas.microsoft.com/office/drawing/2014/main" val="20003"/>
                    </a:ext>
                  </a:extLst>
                </a:gridCol>
                <a:gridCol w="1197429">
                  <a:extLst>
                    <a:ext uri="{9D8B030D-6E8A-4147-A177-3AD203B41FA5}">
                      <a16:colId xmlns:a16="http://schemas.microsoft.com/office/drawing/2014/main" val="20004"/>
                    </a:ext>
                  </a:extLst>
                </a:gridCol>
                <a:gridCol w="1197429">
                  <a:extLst>
                    <a:ext uri="{9D8B030D-6E8A-4147-A177-3AD203B41FA5}">
                      <a16:colId xmlns:a16="http://schemas.microsoft.com/office/drawing/2014/main" val="20005"/>
                    </a:ext>
                  </a:extLst>
                </a:gridCol>
                <a:gridCol w="1197429">
                  <a:extLst>
                    <a:ext uri="{9D8B030D-6E8A-4147-A177-3AD203B41FA5}">
                      <a16:colId xmlns:a16="http://schemas.microsoft.com/office/drawing/2014/main" val="20006"/>
                    </a:ext>
                  </a:extLst>
                </a:gridCol>
              </a:tblGrid>
              <a:tr h="194474">
                <a:tc>
                  <a:txBody>
                    <a:bodyPr/>
                    <a:lstStyle/>
                    <a:p>
                      <a:pPr algn="ctr" fontAlgn="b"/>
                      <a:r>
                        <a:rPr lang="en-US" sz="1100" b="1" i="1" u="none" strike="noStrike" dirty="0">
                          <a:effectLst/>
                          <a:latin typeface="Calibri"/>
                        </a:rPr>
                        <a:t>Feed-Out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Wind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Cut-Off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Press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Load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Fill / Oil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Torque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320562">
                <a:tc>
                  <a:txBody>
                    <a:bodyPr/>
                    <a:lstStyle/>
                    <a:p>
                      <a:pPr algn="l" fontAlgn="b"/>
                      <a:r>
                        <a:rPr lang="en-US" sz="1000" b="0" i="0" u="none" strike="noStrike" dirty="0">
                          <a:effectLst/>
                          <a:latin typeface="Calibri"/>
                        </a:rPr>
                        <a:t>Wrong Wire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Few Coils</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Cut-Off</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High force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part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fluid</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Damaged component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176795">
                <a:tc>
                  <a:txBody>
                    <a:bodyPr/>
                    <a:lstStyle/>
                    <a:p>
                      <a:pPr algn="l" fontAlgn="b"/>
                      <a:r>
                        <a:rPr lang="en-US" sz="1000" b="0" i="0" u="none" strike="noStrike" dirty="0">
                          <a:effectLst/>
                          <a:latin typeface="Calibri"/>
                        </a:rPr>
                        <a:t>No Feed</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Many Coils</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Low force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Mix part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much fluid</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torque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176795">
                <a:tc>
                  <a:txBody>
                    <a:bodyPr/>
                    <a:lstStyle/>
                    <a:p>
                      <a:pPr algn="l" fontAlgn="b"/>
                      <a:r>
                        <a:rPr lang="en-US" sz="1000" b="0" i="0" u="none" strike="noStrike" dirty="0">
                          <a:effectLst/>
                          <a:latin typeface="Calibri"/>
                        </a:rPr>
                        <a:t>Feed Too Short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Free Length Short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Tooling alignment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Dirty part</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little fluid</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Over torque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176795">
                <a:tc>
                  <a:txBody>
                    <a:bodyPr/>
                    <a:lstStyle/>
                    <a:p>
                      <a:pPr algn="l" fontAlgn="b"/>
                      <a:r>
                        <a:rPr lang="en-US" sz="1000" b="0" i="0" u="none" strike="noStrike" dirty="0">
                          <a:effectLst/>
                          <a:latin typeface="Calibri"/>
                        </a:rPr>
                        <a:t>Feed Too Long</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Free Length Long</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Fast Speed</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lane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176795">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slow speed</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orientation</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176795">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Short stroke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176795">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Over stroke</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176795">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0861"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05312661"/>
      </p:ext>
    </p:extLst>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Failure Modes by Activity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2720317"/>
              </p:ext>
            </p:extLst>
          </p:nvPr>
        </p:nvGraphicFramePr>
        <p:xfrm>
          <a:off x="1943270" y="1552577"/>
          <a:ext cx="5105059" cy="4695821"/>
        </p:xfrm>
        <a:graphic>
          <a:graphicData uri="http://schemas.openxmlformats.org/drawingml/2006/table">
            <a:tbl>
              <a:tblPr/>
              <a:tblGrid>
                <a:gridCol w="1197191">
                  <a:extLst>
                    <a:ext uri="{9D8B030D-6E8A-4147-A177-3AD203B41FA5}">
                      <a16:colId xmlns:a16="http://schemas.microsoft.com/office/drawing/2014/main" val="20000"/>
                    </a:ext>
                  </a:extLst>
                </a:gridCol>
                <a:gridCol w="1197191">
                  <a:extLst>
                    <a:ext uri="{9D8B030D-6E8A-4147-A177-3AD203B41FA5}">
                      <a16:colId xmlns:a16="http://schemas.microsoft.com/office/drawing/2014/main" val="20001"/>
                    </a:ext>
                  </a:extLst>
                </a:gridCol>
                <a:gridCol w="1197191">
                  <a:extLst>
                    <a:ext uri="{9D8B030D-6E8A-4147-A177-3AD203B41FA5}">
                      <a16:colId xmlns:a16="http://schemas.microsoft.com/office/drawing/2014/main" val="20002"/>
                    </a:ext>
                  </a:extLst>
                </a:gridCol>
                <a:gridCol w="1513486">
                  <a:extLst>
                    <a:ext uri="{9D8B030D-6E8A-4147-A177-3AD203B41FA5}">
                      <a16:colId xmlns:a16="http://schemas.microsoft.com/office/drawing/2014/main" val="20003"/>
                    </a:ext>
                  </a:extLst>
                </a:gridCol>
              </a:tblGrid>
              <a:tr h="195437">
                <a:tc>
                  <a:txBody>
                    <a:bodyPr/>
                    <a:lstStyle/>
                    <a:p>
                      <a:pPr algn="ctr" fontAlgn="b"/>
                      <a:r>
                        <a:rPr lang="en-US" sz="1100" b="1" i="1" u="none" strike="noStrike" dirty="0">
                          <a:effectLst/>
                          <a:latin typeface="Calibri"/>
                        </a:rPr>
                        <a:t>Rotate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Mark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Grease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1" i="1" u="none" strike="noStrike" dirty="0">
                          <a:effectLst/>
                          <a:latin typeface="Calibri"/>
                        </a:rPr>
                        <a:t>Mold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177670">
                <a:tc>
                  <a:txBody>
                    <a:bodyPr/>
                    <a:lstStyle/>
                    <a:p>
                      <a:pPr algn="l" fontAlgn="b"/>
                      <a:r>
                        <a:rPr lang="en-US" sz="1000" b="0" i="0" u="none" strike="noStrike" dirty="0">
                          <a:effectLst/>
                          <a:latin typeface="Calibri"/>
                        </a:rPr>
                        <a:t>Partial Rotation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Incomplete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Grease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Density variation</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177670">
                <a:tc>
                  <a:txBody>
                    <a:bodyPr/>
                    <a:lstStyle/>
                    <a:p>
                      <a:pPr algn="l" fontAlgn="b"/>
                      <a:r>
                        <a:rPr lang="en-US" sz="1000" b="0" i="0" u="none" strike="noStrike" dirty="0">
                          <a:effectLst/>
                          <a:latin typeface="Calibri"/>
                        </a:rPr>
                        <a:t>Over Rotation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Illegible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no grease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Dimension variation</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177670">
                <a:tc>
                  <a:txBody>
                    <a:bodyPr/>
                    <a:lstStyle/>
                    <a:p>
                      <a:pPr algn="l" fontAlgn="b"/>
                      <a:r>
                        <a:rPr lang="en-US" sz="1000" b="0" i="0" u="none" strike="noStrike" dirty="0">
                          <a:effectLst/>
                          <a:latin typeface="Calibri"/>
                        </a:rPr>
                        <a:t>No rotation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Mark</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X-Y Orientation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Sink</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12700">
                <a:tc>
                  <a:txBody>
                    <a:bodyPr/>
                    <a:lstStyle/>
                    <a:p>
                      <a:pPr algn="l" fontAlgn="b"/>
                      <a:r>
                        <a:rPr lang="en-US" sz="1000" b="0" i="0" u="none" strike="noStrike" dirty="0">
                          <a:effectLst/>
                          <a:latin typeface="Calibri"/>
                        </a:rPr>
                        <a:t>Rotate to wrong side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Missing Mark</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Z Orientation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Flowlines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312700">
                <a:tc>
                  <a:txBody>
                    <a:bodyPr/>
                    <a:lstStyle/>
                    <a:p>
                      <a:pPr algn="l" fontAlgn="b"/>
                      <a:r>
                        <a:rPr lang="en-US" sz="1000" b="0" i="0" u="none" strike="noStrike" dirty="0">
                          <a:effectLst/>
                          <a:latin typeface="Calibri"/>
                        </a:rPr>
                        <a:t>Damaged component</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location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Shorts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Contamination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much</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Warp</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Too little</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Molded contamination</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Contamination</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err="1">
                          <a:effectLst/>
                          <a:latin typeface="Calibri"/>
                        </a:rPr>
                        <a:t>Weldlines</a:t>
                      </a:r>
                      <a:endParaRPr lang="en-US" sz="1000" b="0" i="0" u="none" strike="noStrike" dirty="0">
                        <a:effectLst/>
                        <a:latin typeface="Calibri"/>
                      </a:endParaRP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31270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Incorrect number of greasing points</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color variation</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9"/>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brittleness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scratches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drag marks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gate stubs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burns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4"/>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flash</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5"/>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mixed parts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6"/>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part count incorrect</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7"/>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bubbles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8"/>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surface contamination</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9"/>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voids</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0"/>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splay</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1"/>
                  </a:ext>
                </a:extLst>
              </a:tr>
              <a:tr h="177670">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damaged part</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2"/>
                  </a:ext>
                </a:extLst>
              </a:tr>
              <a:tr h="186554">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a:effectLst/>
                          <a:latin typeface="Calibri"/>
                        </a:rPr>
                        <a:t> </a:t>
                      </a:r>
                    </a:p>
                  </a:txBody>
                  <a:tcPr marL="10660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0" i="0" u="none" strike="noStrike" dirty="0">
                          <a:effectLst/>
                          <a:latin typeface="Calibri"/>
                        </a:rPr>
                        <a:t>wrong part</a:t>
                      </a:r>
                    </a:p>
                  </a:txBody>
                  <a:tcPr marL="106602"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932908869"/>
      </p:ext>
    </p:extLst>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0" name="Rectangle 2"/>
          <p:cNvSpPr>
            <a:spLocks noGrp="1" noChangeArrowheads="1"/>
          </p:cNvSpPr>
          <p:nvPr>
            <p:ph type="body" idx="1"/>
          </p:nvPr>
        </p:nvSpPr>
        <p:spPr>
          <a:xfrm>
            <a:off x="304801" y="5676454"/>
            <a:ext cx="8296275" cy="1064914"/>
          </a:xfrm>
          <a:solidFill>
            <a:schemeClr val="bg1"/>
          </a:solidFill>
        </p:spPr>
        <p:txBody>
          <a:bodyPr lIns="91440"/>
          <a:lstStyle/>
          <a:p>
            <a:pPr marL="231775" indent="-231775" eaLnBrk="1" hangingPunct="1">
              <a:lnSpc>
                <a:spcPct val="100000"/>
              </a:lnSpc>
              <a:buFont typeface="Verdana" pitchFamily="34" charset="0"/>
              <a:buNone/>
            </a:pPr>
            <a:r>
              <a:rPr lang="en-US" sz="1400" b="1" u="sng" dirty="0">
                <a:solidFill>
                  <a:srgbClr val="A50021"/>
                </a:solidFill>
              </a:rPr>
              <a:t>TIPS</a:t>
            </a:r>
          </a:p>
          <a:p>
            <a:pPr marL="231775" indent="-231775" eaLnBrk="1" hangingPunct="1">
              <a:lnSpc>
                <a:spcPct val="100000"/>
              </a:lnSpc>
              <a:spcBef>
                <a:spcPct val="20000"/>
              </a:spcBef>
              <a:buClr>
                <a:srgbClr val="A50021"/>
              </a:buClr>
              <a:buFontTx/>
              <a:buChar char="•"/>
            </a:pPr>
            <a:r>
              <a:rPr lang="en-US" sz="1400" b="1" dirty="0"/>
              <a:t>There should be at least one failure effect for each failure mode.</a:t>
            </a:r>
          </a:p>
          <a:p>
            <a:pPr marL="231775" indent="-231775" eaLnBrk="1" hangingPunct="1">
              <a:lnSpc>
                <a:spcPct val="100000"/>
              </a:lnSpc>
              <a:buClr>
                <a:srgbClr val="A50021"/>
              </a:buClr>
              <a:buFontTx/>
              <a:buChar char="•"/>
            </a:pPr>
            <a:r>
              <a:rPr lang="en-US" sz="1400" b="1" dirty="0"/>
              <a:t>Effects should be specific, clear, and leave no doubt to the uninformed reviewer.</a:t>
            </a:r>
          </a:p>
        </p:txBody>
      </p:sp>
      <p:sp>
        <p:nvSpPr>
          <p:cNvPr id="130052" name="Line 4"/>
          <p:cNvSpPr>
            <a:spLocks noChangeShapeType="1"/>
          </p:cNvSpPr>
          <p:nvPr/>
        </p:nvSpPr>
        <p:spPr bwMode="auto">
          <a:xfrm flipH="1">
            <a:off x="3733800" y="2884491"/>
            <a:ext cx="1981199" cy="1447796"/>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130054" name="AutoShape 6"/>
          <p:cNvSpPr>
            <a:spLocks noChangeArrowheads="1"/>
          </p:cNvSpPr>
          <p:nvPr/>
        </p:nvSpPr>
        <p:spPr bwMode="auto">
          <a:xfrm>
            <a:off x="5243514" y="1219203"/>
            <a:ext cx="2516187" cy="166528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u="sng" dirty="0">
                <a:solidFill>
                  <a:schemeClr val="bg1"/>
                </a:solidFill>
                <a:latin typeface="Verdana" pitchFamily="34" charset="0"/>
                <a:cs typeface="Arial" charset="0"/>
              </a:rPr>
              <a:t>Potential Failure Effects</a:t>
            </a:r>
          </a:p>
          <a:p>
            <a:pPr eaLnBrk="0" hangingPunct="0">
              <a:defRPr/>
            </a:pPr>
            <a:r>
              <a:rPr lang="en-US" sz="1300" b="1" dirty="0">
                <a:solidFill>
                  <a:schemeClr val="bg1"/>
                </a:solidFill>
                <a:latin typeface="Verdana" pitchFamily="34" charset="0"/>
                <a:cs typeface="Arial" charset="0"/>
              </a:rPr>
              <a:t>For each Failure Mode, </a:t>
            </a:r>
          </a:p>
          <a:p>
            <a:pPr eaLnBrk="0" hangingPunct="0">
              <a:defRPr/>
            </a:pPr>
            <a:r>
              <a:rPr lang="en-US" sz="1300" b="1" dirty="0">
                <a:solidFill>
                  <a:schemeClr val="bg1"/>
                </a:solidFill>
                <a:latin typeface="Verdana" pitchFamily="34" charset="0"/>
                <a:cs typeface="Arial" charset="0"/>
              </a:rPr>
              <a:t>determine what effect</a:t>
            </a:r>
          </a:p>
          <a:p>
            <a:pPr eaLnBrk="0" hangingPunct="0">
              <a:defRPr/>
            </a:pPr>
            <a:r>
              <a:rPr lang="en-US" sz="1300" b="1" dirty="0">
                <a:solidFill>
                  <a:schemeClr val="bg1"/>
                </a:solidFill>
                <a:latin typeface="Verdana" pitchFamily="34" charset="0"/>
                <a:cs typeface="Arial" charset="0"/>
              </a:rPr>
              <a:t>the specific failure </a:t>
            </a:r>
          </a:p>
          <a:p>
            <a:pPr eaLnBrk="0" hangingPunct="0">
              <a:defRPr/>
            </a:pPr>
            <a:r>
              <a:rPr lang="en-US" sz="1300" b="1" dirty="0">
                <a:solidFill>
                  <a:schemeClr val="bg1"/>
                </a:solidFill>
                <a:latin typeface="Verdana" pitchFamily="34" charset="0"/>
                <a:cs typeface="Arial" charset="0"/>
              </a:rPr>
              <a:t>could have on the </a:t>
            </a:r>
          </a:p>
          <a:p>
            <a:pPr eaLnBrk="0" hangingPunct="0">
              <a:defRPr/>
            </a:pPr>
            <a:r>
              <a:rPr lang="en-US" sz="1300" b="1" dirty="0">
                <a:solidFill>
                  <a:schemeClr val="bg1"/>
                </a:solidFill>
                <a:latin typeface="Verdana" pitchFamily="34" charset="0"/>
                <a:cs typeface="Arial" charset="0"/>
              </a:rPr>
              <a:t>process output.</a:t>
            </a:r>
          </a:p>
        </p:txBody>
      </p:sp>
      <p:sp>
        <p:nvSpPr>
          <p:cNvPr id="130056" name="Rectangle 8"/>
          <p:cNvSpPr>
            <a:spLocks noChangeArrowheads="1"/>
          </p:cNvSpPr>
          <p:nvPr/>
        </p:nvSpPr>
        <p:spPr bwMode="auto">
          <a:xfrm>
            <a:off x="2667000" y="4114800"/>
            <a:ext cx="1066800" cy="434974"/>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3015" name="Rectangle 9"/>
          <p:cNvSpPr>
            <a:spLocks noGrp="1" noChangeArrowheads="1"/>
          </p:cNvSpPr>
          <p:nvPr>
            <p:ph type="title"/>
          </p:nvPr>
        </p:nvSpPr>
        <p:spPr/>
        <p:txBody>
          <a:bodyPr/>
          <a:lstStyle/>
          <a:p>
            <a:pPr eaLnBrk="1" hangingPunct="1"/>
            <a:r>
              <a:rPr lang="en-US" dirty="0"/>
              <a:t>PFMEA - Step 2</a:t>
            </a:r>
          </a:p>
        </p:txBody>
      </p:sp>
    </p:spTree>
    <p:extLst>
      <p:ext uri="{BB962C8B-B14F-4D97-AF65-F5344CB8AC3E}">
        <p14:creationId xmlns:p14="http://schemas.microsoft.com/office/powerpoint/2010/main" val="2672161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animBg="1"/>
      <p:bldP spid="130054" grpId="0" animBg="1"/>
      <p:bldP spid="1300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381000" y="525463"/>
            <a:ext cx="7924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200" dirty="0">
                <a:solidFill>
                  <a:srgbClr val="1B65A6"/>
                </a:solidFill>
              </a:rPr>
              <a:t>1. Plan and Define Program</a:t>
            </a:r>
          </a:p>
        </p:txBody>
      </p:sp>
      <p:sp>
        <p:nvSpPr>
          <p:cNvPr id="14339" name="Rectangle 3"/>
          <p:cNvSpPr>
            <a:spLocks noChangeArrowheads="1"/>
          </p:cNvSpPr>
          <p:nvPr/>
        </p:nvSpPr>
        <p:spPr bwMode="auto">
          <a:xfrm>
            <a:off x="2362200" y="1562100"/>
            <a:ext cx="3033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Voice of the Customer</a:t>
            </a:r>
          </a:p>
          <a:p>
            <a:pPr marL="688975" lvl="1" indent="-231775" eaLnBrk="0" hangingPunct="0">
              <a:buClr>
                <a:srgbClr val="0067C6"/>
              </a:buClr>
              <a:buFontTx/>
              <a:buChar char="•"/>
            </a:pPr>
            <a:r>
              <a:rPr lang="en-US" dirty="0">
                <a:solidFill>
                  <a:srgbClr val="292929"/>
                </a:solidFill>
              </a:rPr>
              <a:t>Market Research</a:t>
            </a:r>
          </a:p>
          <a:p>
            <a:pPr marL="688975" lvl="1" indent="-231775" eaLnBrk="0" hangingPunct="0">
              <a:buClr>
                <a:srgbClr val="0067C6"/>
              </a:buClr>
              <a:buFontTx/>
              <a:buChar char="•"/>
            </a:pPr>
            <a:r>
              <a:rPr lang="en-US" dirty="0">
                <a:solidFill>
                  <a:srgbClr val="292929"/>
                </a:solidFill>
              </a:rPr>
              <a:t>Historical Warranty and Quality Information</a:t>
            </a:r>
          </a:p>
          <a:p>
            <a:pPr marL="688975" lvl="1" indent="-231775" eaLnBrk="0" hangingPunct="0">
              <a:buClr>
                <a:srgbClr val="0067C6"/>
              </a:buClr>
              <a:buFontTx/>
              <a:buChar char="•"/>
            </a:pPr>
            <a:r>
              <a:rPr lang="en-US" dirty="0">
                <a:solidFill>
                  <a:srgbClr val="292929"/>
                </a:solidFill>
              </a:rPr>
              <a:t>Team Experience</a:t>
            </a:r>
          </a:p>
          <a:p>
            <a:pPr marL="231775" indent="-231775" eaLnBrk="0" hangingPunct="0">
              <a:buClr>
                <a:srgbClr val="0067C6"/>
              </a:buClr>
              <a:buFontTx/>
              <a:buChar char="•"/>
            </a:pPr>
            <a:r>
              <a:rPr lang="en-US" dirty="0">
                <a:solidFill>
                  <a:srgbClr val="292929"/>
                </a:solidFill>
              </a:rPr>
              <a:t>Business Plan/Marketing Strategy</a:t>
            </a:r>
          </a:p>
          <a:p>
            <a:pPr marL="231775" indent="-231775" eaLnBrk="0" hangingPunct="0">
              <a:buClr>
                <a:srgbClr val="0067C6"/>
              </a:buClr>
              <a:buFontTx/>
              <a:buChar char="•"/>
            </a:pPr>
            <a:r>
              <a:rPr lang="en-US" dirty="0">
                <a:solidFill>
                  <a:srgbClr val="292929"/>
                </a:solidFill>
              </a:rPr>
              <a:t>Product/Process Benchmark Data</a:t>
            </a:r>
          </a:p>
          <a:p>
            <a:pPr marL="231775" indent="-231775" eaLnBrk="0" hangingPunct="0">
              <a:buClr>
                <a:srgbClr val="0067C6"/>
              </a:buClr>
              <a:buFontTx/>
              <a:buChar char="•"/>
            </a:pPr>
            <a:r>
              <a:rPr lang="en-US" dirty="0">
                <a:solidFill>
                  <a:srgbClr val="292929"/>
                </a:solidFill>
              </a:rPr>
              <a:t>Product/Process Assumptions</a:t>
            </a:r>
          </a:p>
          <a:p>
            <a:pPr marL="231775" indent="-231775" eaLnBrk="0" hangingPunct="0">
              <a:buClr>
                <a:srgbClr val="0067C6"/>
              </a:buClr>
              <a:buFontTx/>
              <a:buChar char="•"/>
            </a:pPr>
            <a:r>
              <a:rPr lang="en-US" dirty="0">
                <a:solidFill>
                  <a:srgbClr val="292929"/>
                </a:solidFill>
              </a:rPr>
              <a:t>Product Reliability Studies</a:t>
            </a:r>
          </a:p>
          <a:p>
            <a:pPr marL="231775" indent="-231775" eaLnBrk="0" hangingPunct="0">
              <a:buClr>
                <a:srgbClr val="0067C6"/>
              </a:buClr>
              <a:buFontTx/>
              <a:buChar char="•"/>
            </a:pPr>
            <a:r>
              <a:rPr lang="en-US" dirty="0">
                <a:solidFill>
                  <a:srgbClr val="292929"/>
                </a:solidFill>
              </a:rPr>
              <a:t>Customer Inputs</a:t>
            </a:r>
          </a:p>
          <a:p>
            <a:pPr marL="231775" indent="-231775" eaLnBrk="0" hangingPunct="0">
              <a:buClr>
                <a:srgbClr val="0067C6"/>
              </a:buClr>
              <a:buFontTx/>
              <a:buChar char="•"/>
            </a:pPr>
            <a:endParaRPr lang="en-US" dirty="0">
              <a:solidFill>
                <a:srgbClr val="292929"/>
              </a:solidFill>
            </a:endParaRPr>
          </a:p>
        </p:txBody>
      </p:sp>
      <p:sp>
        <p:nvSpPr>
          <p:cNvPr id="14340" name="Rectangle 2"/>
          <p:cNvSpPr>
            <a:spLocks noChangeArrowheads="1"/>
          </p:cNvSpPr>
          <p:nvPr/>
        </p:nvSpPr>
        <p:spPr bwMode="auto">
          <a:xfrm>
            <a:off x="2598738" y="1195388"/>
            <a:ext cx="12112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67C6"/>
              </a:buClr>
            </a:pPr>
            <a:r>
              <a:rPr lang="en-US" sz="2000" b="1">
                <a:solidFill>
                  <a:srgbClr val="292929"/>
                </a:solidFill>
              </a:rPr>
              <a:t>INPUTS:</a:t>
            </a:r>
          </a:p>
        </p:txBody>
      </p:sp>
      <p:grpSp>
        <p:nvGrpSpPr>
          <p:cNvPr id="14341" name="Group 2"/>
          <p:cNvGrpSpPr>
            <a:grpSpLocks/>
          </p:cNvGrpSpPr>
          <p:nvPr/>
        </p:nvGrpSpPr>
        <p:grpSpPr bwMode="auto">
          <a:xfrm>
            <a:off x="150813" y="1219200"/>
            <a:ext cx="2211387" cy="2743200"/>
            <a:chOff x="150268" y="1219034"/>
            <a:chExt cx="2211932" cy="2743366"/>
          </a:xfrm>
        </p:grpSpPr>
        <p:pic>
          <p:nvPicPr>
            <p:cNvPr id="14348" name="Picture 1"/>
            <p:cNvPicPr>
              <a:picLocks noChangeAspect="1"/>
            </p:cNvPicPr>
            <p:nvPr/>
          </p:nvPicPr>
          <p:blipFill>
            <a:blip r:embed="rId3" cstate="email">
              <a:extLst>
                <a:ext uri="{28A0092B-C50C-407E-A947-70E740481C1C}">
                  <a14:useLocalDpi xmlns:a14="http://schemas.microsoft.com/office/drawing/2010/main" val="0"/>
                </a:ext>
              </a:extLst>
            </a:blip>
            <a:srcRect r="52425" b="4843"/>
            <a:stretch>
              <a:fillRect/>
            </a:stretch>
          </p:blipFill>
          <p:spPr bwMode="auto">
            <a:xfrm>
              <a:off x="150268" y="1219034"/>
              <a:ext cx="2211932" cy="274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28074" y="1253961"/>
              <a:ext cx="876516" cy="2708439"/>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grpSp>
      <p:sp>
        <p:nvSpPr>
          <p:cNvPr id="14342" name="Rectangle 11"/>
          <p:cNvSpPr>
            <a:spLocks noChangeArrowheads="1"/>
          </p:cNvSpPr>
          <p:nvPr/>
        </p:nvSpPr>
        <p:spPr bwMode="auto">
          <a:xfrm>
            <a:off x="5395913" y="1758950"/>
            <a:ext cx="3810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endParaRPr lang="en-US">
              <a:solidFill>
                <a:srgbClr val="292929"/>
              </a:solidFill>
            </a:endParaRPr>
          </a:p>
        </p:txBody>
      </p:sp>
      <p:sp>
        <p:nvSpPr>
          <p:cNvPr id="14343" name="Rectangle 12"/>
          <p:cNvSpPr>
            <a:spLocks noChangeArrowheads="1"/>
          </p:cNvSpPr>
          <p:nvPr/>
        </p:nvSpPr>
        <p:spPr bwMode="auto">
          <a:xfrm>
            <a:off x="6248400" y="1562100"/>
            <a:ext cx="2743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Design Goals</a:t>
            </a:r>
          </a:p>
          <a:p>
            <a:pPr marL="231775" indent="-231775" eaLnBrk="0" hangingPunct="0">
              <a:buClr>
                <a:srgbClr val="0067C6"/>
              </a:buClr>
              <a:buFontTx/>
              <a:buChar char="•"/>
            </a:pPr>
            <a:r>
              <a:rPr lang="en-US" dirty="0">
                <a:solidFill>
                  <a:srgbClr val="292929"/>
                </a:solidFill>
              </a:rPr>
              <a:t>Reliability &amp; Quality goals</a:t>
            </a:r>
          </a:p>
          <a:p>
            <a:pPr marL="231775" indent="-231775" eaLnBrk="0" hangingPunct="0">
              <a:buClr>
                <a:srgbClr val="0067C6"/>
              </a:buClr>
              <a:buFontTx/>
              <a:buChar char="•"/>
            </a:pPr>
            <a:r>
              <a:rPr lang="en-US" dirty="0">
                <a:solidFill>
                  <a:srgbClr val="292929"/>
                </a:solidFill>
              </a:rPr>
              <a:t>CONC targets</a:t>
            </a:r>
          </a:p>
          <a:p>
            <a:pPr marL="231775" indent="-231775" eaLnBrk="0" hangingPunct="0">
              <a:buClr>
                <a:srgbClr val="0067C6"/>
              </a:buClr>
              <a:buFontTx/>
              <a:buChar char="•"/>
            </a:pPr>
            <a:r>
              <a:rPr lang="en-US" dirty="0">
                <a:solidFill>
                  <a:srgbClr val="292929"/>
                </a:solidFill>
              </a:rPr>
              <a:t>Preliminary Bill of Materials</a:t>
            </a:r>
          </a:p>
          <a:p>
            <a:pPr marL="231775" indent="-231775" eaLnBrk="0" hangingPunct="0">
              <a:buClr>
                <a:srgbClr val="0067C6"/>
              </a:buClr>
              <a:buFontTx/>
              <a:buChar char="•"/>
            </a:pPr>
            <a:r>
              <a:rPr lang="en-US" dirty="0">
                <a:solidFill>
                  <a:srgbClr val="292929"/>
                </a:solidFill>
              </a:rPr>
              <a:t>Preliminary Process Flow Chart</a:t>
            </a:r>
          </a:p>
          <a:p>
            <a:pPr marL="231775" indent="-231775" eaLnBrk="0" hangingPunct="0">
              <a:buClr>
                <a:srgbClr val="0067C6"/>
              </a:buClr>
              <a:buFontTx/>
              <a:buChar char="•"/>
            </a:pPr>
            <a:r>
              <a:rPr lang="en-US" dirty="0">
                <a:solidFill>
                  <a:srgbClr val="292929"/>
                </a:solidFill>
              </a:rPr>
              <a:t>Preliminary list of Special Product and Process Characteristics</a:t>
            </a:r>
          </a:p>
          <a:p>
            <a:pPr marL="231775" indent="-231775" eaLnBrk="0" hangingPunct="0">
              <a:buClr>
                <a:srgbClr val="0067C6"/>
              </a:buClr>
              <a:buFontTx/>
              <a:buChar char="•"/>
            </a:pPr>
            <a:r>
              <a:rPr lang="en-US" dirty="0">
                <a:solidFill>
                  <a:srgbClr val="292929"/>
                </a:solidFill>
              </a:rPr>
              <a:t>Product Assurance Plan</a:t>
            </a:r>
          </a:p>
          <a:p>
            <a:pPr marL="231775" indent="-231775" eaLnBrk="0" hangingPunct="0">
              <a:buClr>
                <a:srgbClr val="0067C6"/>
              </a:buClr>
              <a:buFontTx/>
              <a:buChar char="•"/>
            </a:pPr>
            <a:r>
              <a:rPr lang="en-US" dirty="0">
                <a:solidFill>
                  <a:srgbClr val="292929"/>
                </a:solidFill>
              </a:rPr>
              <a:t>Management Support</a:t>
            </a:r>
          </a:p>
        </p:txBody>
      </p:sp>
      <p:sp>
        <p:nvSpPr>
          <p:cNvPr id="14344" name="Rectangle 13"/>
          <p:cNvSpPr>
            <a:spLocks noChangeArrowheads="1"/>
          </p:cNvSpPr>
          <p:nvPr/>
        </p:nvSpPr>
        <p:spPr bwMode="auto">
          <a:xfrm>
            <a:off x="6373813" y="1143000"/>
            <a:ext cx="1779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0067C6"/>
              </a:buClr>
            </a:pPr>
            <a:r>
              <a:rPr lang="en-US" sz="2000" b="1">
                <a:solidFill>
                  <a:srgbClr val="292929"/>
                </a:solidFill>
              </a:rPr>
              <a:t>OUTPUTS:</a:t>
            </a:r>
          </a:p>
        </p:txBody>
      </p:sp>
      <p:sp>
        <p:nvSpPr>
          <p:cNvPr id="10249" name="Rectangle 3"/>
          <p:cNvSpPr>
            <a:spLocks noChangeArrowheads="1"/>
          </p:cNvSpPr>
          <p:nvPr/>
        </p:nvSpPr>
        <p:spPr bwMode="auto">
          <a:xfrm>
            <a:off x="150813" y="4325938"/>
            <a:ext cx="2058987" cy="1676400"/>
          </a:xfrm>
          <a:prstGeom prst="rect">
            <a:avLst/>
          </a:prstGeom>
          <a:solidFill>
            <a:schemeClr val="tx2"/>
          </a:solidFill>
          <a:ln w="19050">
            <a:noFill/>
          </a:ln>
          <a:effectLst>
            <a:outerShdw blurRad="50800" dist="38100" dir="2700000" sx="102000" sy="102000" algn="tl" rotWithShape="0">
              <a:prstClr val="black">
                <a:alpha val="40000"/>
              </a:prstClr>
            </a:outerShdw>
          </a:effectLst>
        </p:spPr>
        <p:txBody>
          <a:bodyPr lIns="95782" tIns="47891" rIns="95782" bIns="47891"/>
          <a:lstStyle/>
          <a:p>
            <a:pPr algn="ctr" eaLnBrk="0" hangingPunct="0">
              <a:buClr>
                <a:srgbClr val="0067C6"/>
              </a:buClr>
              <a:defRPr/>
            </a:pPr>
            <a:r>
              <a:rPr lang="en-US" sz="1800" b="1" dirty="0">
                <a:solidFill>
                  <a:schemeClr val="bg1"/>
                </a:solidFill>
                <a:latin typeface="+mn-lt"/>
                <a:ea typeface="+mn-ea"/>
              </a:rPr>
              <a:t>Assure that customer needs and expectations are clearly understood.</a:t>
            </a:r>
          </a:p>
        </p:txBody>
      </p:sp>
      <p:sp>
        <p:nvSpPr>
          <p:cNvPr id="14346" name="Rectangle 15"/>
          <p:cNvSpPr>
            <a:spLocks noChangeArrowheads="1"/>
          </p:cNvSpPr>
          <p:nvPr/>
        </p:nvSpPr>
        <p:spPr bwMode="auto">
          <a:xfrm>
            <a:off x="3879056" y="5715000"/>
            <a:ext cx="4495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solidFill>
                  <a:schemeClr val="tx1"/>
                </a:solidFill>
                <a:cs typeface="Arial" pitchFamily="34" charset="0"/>
              </a:rPr>
              <a:t>* The inputs and outputs applicable to the process may vary according to the product process and customer needs and expectations. </a:t>
            </a:r>
          </a:p>
        </p:txBody>
      </p:sp>
      <p:sp>
        <p:nvSpPr>
          <p:cNvPr id="14" name="Right Arrow 13"/>
          <p:cNvSpPr/>
          <p:nvPr/>
        </p:nvSpPr>
        <p:spPr bwMode="auto">
          <a:xfrm>
            <a:off x="4786312" y="3984624"/>
            <a:ext cx="1462088" cy="727075"/>
          </a:xfrm>
          <a:prstGeom prst="rightArrow">
            <a:avLst>
              <a:gd name="adj1" fmla="val 47594"/>
              <a:gd name="adj2" fmla="val 53618"/>
            </a:avLst>
          </a:prstGeom>
          <a:solidFill>
            <a:schemeClr val="tx2">
              <a:lumMod val="40000"/>
              <a:lumOff val="60000"/>
            </a:schemeClr>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spTree>
    <p:extLst>
      <p:ext uri="{BB962C8B-B14F-4D97-AF65-F5344CB8AC3E}">
        <p14:creationId xmlns:p14="http://schemas.microsoft.com/office/powerpoint/2010/main" val="1753492896"/>
      </p:ext>
    </p:extLst>
  </p:cSld>
  <p:clrMapOvr>
    <a:masterClrMapping/>
  </p:clrMapOvr>
  <p:transition spd="med">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p:txBody>
          <a:bodyPr/>
          <a:lstStyle/>
          <a:p>
            <a:r>
              <a:rPr lang="en-GB" dirty="0"/>
              <a:t>Potential Effect(s) of Failure</a:t>
            </a:r>
          </a:p>
        </p:txBody>
      </p:sp>
      <p:sp>
        <p:nvSpPr>
          <p:cNvPr id="2" name="Content Placeholder 1"/>
          <p:cNvSpPr>
            <a:spLocks noGrp="1"/>
          </p:cNvSpPr>
          <p:nvPr>
            <p:ph idx="1"/>
          </p:nvPr>
        </p:nvSpPr>
        <p:spPr/>
        <p:txBody>
          <a:bodyPr>
            <a:normAutofit fontScale="92500" lnSpcReduction="10000"/>
          </a:bodyPr>
          <a:lstStyle/>
          <a:p>
            <a:pPr defTabSz="873125">
              <a:spcBef>
                <a:spcPct val="50000"/>
              </a:spcBef>
            </a:pPr>
            <a:r>
              <a:rPr lang="en-US" dirty="0"/>
              <a:t>Effect of failure mode based on what customer might notice/experience</a:t>
            </a:r>
          </a:p>
          <a:p>
            <a:pPr defTabSz="873125">
              <a:spcBef>
                <a:spcPct val="50000"/>
              </a:spcBef>
            </a:pPr>
            <a:r>
              <a:rPr lang="en-US" dirty="0"/>
              <a:t>Includes subsequent process operations</a:t>
            </a:r>
          </a:p>
          <a:p>
            <a:pPr defTabSz="873125">
              <a:spcBef>
                <a:spcPct val="50000"/>
              </a:spcBef>
            </a:pPr>
            <a:r>
              <a:rPr lang="en-US" dirty="0"/>
              <a:t>Typical effects may include, but are not limited to:</a:t>
            </a:r>
          </a:p>
          <a:p>
            <a:pPr lvl="1" defTabSz="873125">
              <a:spcBef>
                <a:spcPct val="50000"/>
              </a:spcBef>
            </a:pPr>
            <a:r>
              <a:rPr lang="en-US" dirty="0"/>
              <a:t>No Function</a:t>
            </a:r>
          </a:p>
          <a:p>
            <a:pPr lvl="1" defTabSz="873125">
              <a:spcBef>
                <a:spcPct val="50000"/>
              </a:spcBef>
            </a:pPr>
            <a:r>
              <a:rPr lang="en-US" dirty="0"/>
              <a:t>Partial/Over Function/Degraded over time</a:t>
            </a:r>
          </a:p>
          <a:p>
            <a:pPr lvl="1" defTabSz="873125">
              <a:spcBef>
                <a:spcPct val="50000"/>
              </a:spcBef>
            </a:pPr>
            <a:r>
              <a:rPr lang="en-US" dirty="0"/>
              <a:t>Intermittent Function</a:t>
            </a:r>
          </a:p>
          <a:p>
            <a:pPr lvl="1" defTabSz="873125">
              <a:spcBef>
                <a:spcPct val="50000"/>
              </a:spcBef>
            </a:pPr>
            <a:r>
              <a:rPr lang="en-US" dirty="0"/>
              <a:t>Unintended Function</a:t>
            </a:r>
          </a:p>
          <a:p>
            <a:pPr lvl="1" defTabSz="873125">
              <a:spcBef>
                <a:spcPct val="50000"/>
              </a:spcBef>
            </a:pPr>
            <a:r>
              <a:rPr lang="en-US" dirty="0"/>
              <a:t>Erratic operation</a:t>
            </a:r>
          </a:p>
          <a:p>
            <a:pPr lvl="1" defTabSz="873125">
              <a:spcBef>
                <a:spcPct val="50000"/>
              </a:spcBef>
            </a:pPr>
            <a:endParaRPr lang="en-US" dirty="0"/>
          </a:p>
          <a:p>
            <a:pPr defTabSz="873125">
              <a:spcBef>
                <a:spcPct val="50000"/>
              </a:spcBef>
            </a:pPr>
            <a:endParaRPr lang="en-US" dirty="0"/>
          </a:p>
        </p:txBody>
      </p:sp>
    </p:spTree>
    <p:extLst>
      <p:ext uri="{BB962C8B-B14F-4D97-AF65-F5344CB8AC3E}">
        <p14:creationId xmlns:p14="http://schemas.microsoft.com/office/powerpoint/2010/main" val="585182507"/>
      </p:ext>
    </p:extLst>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PFMEA – Step 3</a:t>
            </a:r>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788" y="1912734"/>
            <a:ext cx="7923212" cy="397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4"/>
          <p:cNvSpPr>
            <a:spLocks noChangeShapeType="1"/>
          </p:cNvSpPr>
          <p:nvPr/>
        </p:nvSpPr>
        <p:spPr bwMode="auto">
          <a:xfrm>
            <a:off x="2792554" y="4343045"/>
            <a:ext cx="1550846" cy="53812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7" name="AutoShape 7"/>
          <p:cNvSpPr>
            <a:spLocks noChangeArrowheads="1"/>
          </p:cNvSpPr>
          <p:nvPr/>
        </p:nvSpPr>
        <p:spPr bwMode="auto">
          <a:xfrm>
            <a:off x="228600" y="3804926"/>
            <a:ext cx="2563953" cy="1076243"/>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normAutofit fontScale="92500" lnSpcReduction="20000"/>
          </a:bodyPr>
          <a:lstStyle/>
          <a:p>
            <a:r>
              <a:rPr lang="en-US" u="sng" dirty="0"/>
              <a:t>Class</a:t>
            </a:r>
          </a:p>
          <a:p>
            <a:r>
              <a:rPr lang="en-US" dirty="0"/>
              <a:t>Identify special product or process characteristics</a:t>
            </a:r>
          </a:p>
        </p:txBody>
      </p:sp>
      <p:sp>
        <p:nvSpPr>
          <p:cNvPr id="9" name="Rectangle 8"/>
          <p:cNvSpPr>
            <a:spLocks noChangeArrowheads="1"/>
          </p:cNvSpPr>
          <p:nvPr/>
        </p:nvSpPr>
        <p:spPr bwMode="auto">
          <a:xfrm>
            <a:off x="4343400" y="4419600"/>
            <a:ext cx="533400" cy="144780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Tree>
    <p:extLst>
      <p:ext uri="{BB962C8B-B14F-4D97-AF65-F5344CB8AC3E}">
        <p14:creationId xmlns:p14="http://schemas.microsoft.com/office/powerpoint/2010/main" val="60112484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9363"/>
            <a:ext cx="8686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9" name="Rectangle 3"/>
          <p:cNvSpPr>
            <a:spLocks noGrp="1" noChangeArrowheads="1"/>
          </p:cNvSpPr>
          <p:nvPr>
            <p:ph type="body" idx="1"/>
          </p:nvPr>
        </p:nvSpPr>
        <p:spPr>
          <a:xfrm>
            <a:off x="423864" y="5588000"/>
            <a:ext cx="8296275" cy="965200"/>
          </a:xfrm>
          <a:noFill/>
        </p:spPr>
        <p:txBody>
          <a:bodyPr lIns="91440"/>
          <a:lstStyle/>
          <a:p>
            <a:pPr marL="231775" indent="-231775" eaLnBrk="1" hangingPunct="1">
              <a:lnSpc>
                <a:spcPct val="100000"/>
              </a:lnSpc>
              <a:buFont typeface="Verdana" pitchFamily="34" charset="0"/>
              <a:buNone/>
            </a:pPr>
            <a:r>
              <a:rPr lang="en-US" sz="1600" b="1" u="sng" dirty="0">
                <a:solidFill>
                  <a:srgbClr val="A50021"/>
                </a:solidFill>
              </a:rPr>
              <a:t>TIP</a:t>
            </a:r>
          </a:p>
          <a:p>
            <a:pPr marL="231775" indent="-231775" eaLnBrk="1" hangingPunct="1">
              <a:lnSpc>
                <a:spcPct val="100000"/>
              </a:lnSpc>
              <a:spcBef>
                <a:spcPct val="20000"/>
              </a:spcBef>
              <a:buClr>
                <a:srgbClr val="A50021"/>
              </a:buClr>
              <a:buFontTx/>
              <a:buChar char="•"/>
            </a:pPr>
            <a:r>
              <a:rPr lang="en-US" sz="1600" b="1" dirty="0"/>
              <a:t>There should be at least one potential cause for each failure mode.</a:t>
            </a:r>
          </a:p>
        </p:txBody>
      </p:sp>
      <p:sp>
        <p:nvSpPr>
          <p:cNvPr id="132100" name="Line 4"/>
          <p:cNvSpPr>
            <a:spLocks noChangeShapeType="1"/>
          </p:cNvSpPr>
          <p:nvPr/>
        </p:nvSpPr>
        <p:spPr bwMode="auto">
          <a:xfrm>
            <a:off x="3707224" y="3259138"/>
            <a:ext cx="864777" cy="77946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grpSp>
        <p:nvGrpSpPr>
          <p:cNvPr id="2" name="Group 5"/>
          <p:cNvGrpSpPr>
            <a:grpSpLocks/>
          </p:cNvGrpSpPr>
          <p:nvPr/>
        </p:nvGrpSpPr>
        <p:grpSpPr bwMode="auto">
          <a:xfrm>
            <a:off x="937036" y="2654300"/>
            <a:ext cx="2770188" cy="1219200"/>
            <a:chOff x="1312" y="1813"/>
            <a:chExt cx="1585" cy="1049"/>
          </a:xfrm>
          <a:solidFill>
            <a:srgbClr val="003399"/>
          </a:solidFill>
        </p:grpSpPr>
        <p:sp>
          <p:nvSpPr>
            <p:cNvPr id="44041" name="AutoShape 7"/>
            <p:cNvSpPr>
              <a:spLocks noChangeArrowheads="1"/>
            </p:cNvSpPr>
            <p:nvPr/>
          </p:nvSpPr>
          <p:spPr bwMode="auto">
            <a:xfrm>
              <a:off x="1374" y="1877"/>
              <a:ext cx="1467" cy="926"/>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132102" name="AutoShape 6"/>
            <p:cNvSpPr>
              <a:spLocks noChangeArrowheads="1"/>
            </p:cNvSpPr>
            <p:nvPr/>
          </p:nvSpPr>
          <p:spPr bwMode="auto">
            <a:xfrm>
              <a:off x="1312" y="1813"/>
              <a:ext cx="1585" cy="1049"/>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u="sng">
                  <a:solidFill>
                    <a:schemeClr val="bg1"/>
                  </a:solidFill>
                  <a:latin typeface="Verdana" pitchFamily="34" charset="0"/>
                  <a:cs typeface="Arial" charset="0"/>
                </a:rPr>
                <a:t>Potential Causes</a:t>
              </a:r>
            </a:p>
            <a:p>
              <a:pPr eaLnBrk="0" hangingPunct="0">
                <a:defRPr/>
              </a:pPr>
              <a:r>
                <a:rPr lang="en-US" sz="1300" b="1">
                  <a:solidFill>
                    <a:schemeClr val="bg1"/>
                  </a:solidFill>
                  <a:latin typeface="Verdana" pitchFamily="34" charset="0"/>
                  <a:cs typeface="Arial" charset="0"/>
                </a:rPr>
                <a:t>For each Failure Mode, </a:t>
              </a:r>
            </a:p>
            <a:p>
              <a:pPr eaLnBrk="0" hangingPunct="0">
                <a:defRPr/>
              </a:pPr>
              <a:r>
                <a:rPr lang="en-US" sz="1300" b="1">
                  <a:solidFill>
                    <a:schemeClr val="bg1"/>
                  </a:solidFill>
                  <a:latin typeface="Verdana" pitchFamily="34" charset="0"/>
                  <a:cs typeface="Arial" charset="0"/>
                </a:rPr>
                <a:t>determine the possible </a:t>
              </a:r>
              <a:br>
                <a:rPr lang="en-US" sz="1300" b="1">
                  <a:solidFill>
                    <a:schemeClr val="bg1"/>
                  </a:solidFill>
                  <a:latin typeface="Verdana" pitchFamily="34" charset="0"/>
                  <a:cs typeface="Arial" charset="0"/>
                </a:rPr>
              </a:br>
              <a:r>
                <a:rPr lang="en-US" sz="1300" b="1">
                  <a:solidFill>
                    <a:schemeClr val="bg1"/>
                  </a:solidFill>
                  <a:latin typeface="Verdana" pitchFamily="34" charset="0"/>
                  <a:cs typeface="Arial" charset="0"/>
                </a:rPr>
                <a:t>cause of the failure.</a:t>
              </a:r>
            </a:p>
          </p:txBody>
        </p:sp>
      </p:grpSp>
      <p:sp>
        <p:nvSpPr>
          <p:cNvPr id="132104" name="Rectangle 8"/>
          <p:cNvSpPr>
            <a:spLocks noChangeArrowheads="1"/>
          </p:cNvSpPr>
          <p:nvPr/>
        </p:nvSpPr>
        <p:spPr bwMode="auto">
          <a:xfrm>
            <a:off x="4572000" y="4038600"/>
            <a:ext cx="1219200" cy="53340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4039" name="Rectangle 9"/>
          <p:cNvSpPr>
            <a:spLocks noGrp="1" noChangeArrowheads="1"/>
          </p:cNvSpPr>
          <p:nvPr>
            <p:ph type="title"/>
          </p:nvPr>
        </p:nvSpPr>
        <p:spPr/>
        <p:txBody>
          <a:bodyPr/>
          <a:lstStyle/>
          <a:p>
            <a:pPr eaLnBrk="1" hangingPunct="1"/>
            <a:r>
              <a:rPr lang="en-US" dirty="0"/>
              <a:t>PFMEA - Step 4</a:t>
            </a:r>
          </a:p>
        </p:txBody>
      </p:sp>
    </p:spTree>
    <p:extLst>
      <p:ext uri="{BB962C8B-B14F-4D97-AF65-F5344CB8AC3E}">
        <p14:creationId xmlns:p14="http://schemas.microsoft.com/office/powerpoint/2010/main" val="1957213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p:txBody>
          <a:bodyPr/>
          <a:lstStyle/>
          <a:p>
            <a:r>
              <a:rPr lang="en-GB" dirty="0"/>
              <a:t>Potential Cause(s) of Failure</a:t>
            </a:r>
          </a:p>
        </p:txBody>
      </p:sp>
      <p:sp>
        <p:nvSpPr>
          <p:cNvPr id="2" name="Content Placeholder 1"/>
          <p:cNvSpPr>
            <a:spLocks noGrp="1"/>
          </p:cNvSpPr>
          <p:nvPr>
            <p:ph idx="1"/>
          </p:nvPr>
        </p:nvSpPr>
        <p:spPr/>
        <p:txBody>
          <a:bodyPr>
            <a:normAutofit fontScale="70000" lnSpcReduction="20000"/>
          </a:bodyPr>
          <a:lstStyle/>
          <a:p>
            <a:r>
              <a:rPr lang="en-US" dirty="0"/>
              <a:t>“…how the failure could occur.”</a:t>
            </a:r>
          </a:p>
          <a:p>
            <a:r>
              <a:rPr lang="en-US" dirty="0"/>
              <a:t>Described in terms of something that can be corrected/controlled</a:t>
            </a:r>
          </a:p>
          <a:p>
            <a:r>
              <a:rPr lang="en-US" dirty="0"/>
              <a:t>Requires determination of root cause</a:t>
            </a:r>
          </a:p>
          <a:p>
            <a:r>
              <a:rPr lang="en-US" dirty="0"/>
              <a:t>Sources of process variation that cause the failure mode to occur</a:t>
            </a:r>
          </a:p>
          <a:p>
            <a:r>
              <a:rPr lang="en-US" dirty="0"/>
              <a:t>Typical failure causes may include, but are not limited to:</a:t>
            </a:r>
          </a:p>
          <a:p>
            <a:pPr lvl="1"/>
            <a:r>
              <a:rPr lang="en-US" dirty="0"/>
              <a:t>Improper torque – over, under </a:t>
            </a:r>
          </a:p>
          <a:p>
            <a:pPr lvl="1"/>
            <a:r>
              <a:rPr lang="en-US" dirty="0"/>
              <a:t>Improper weld – current, time, pressure</a:t>
            </a:r>
          </a:p>
          <a:p>
            <a:pPr lvl="1"/>
            <a:r>
              <a:rPr lang="en-US" dirty="0"/>
              <a:t>Inaccurate gauging</a:t>
            </a:r>
          </a:p>
          <a:p>
            <a:pPr lvl="1"/>
            <a:r>
              <a:rPr lang="en-US" dirty="0"/>
              <a:t>Improper heat treat – time, temperature</a:t>
            </a:r>
          </a:p>
          <a:p>
            <a:pPr lvl="1"/>
            <a:r>
              <a:rPr lang="en-US" dirty="0"/>
              <a:t>Inadequate gating/venting</a:t>
            </a:r>
          </a:p>
          <a:p>
            <a:pPr lvl="1"/>
            <a:r>
              <a:rPr lang="en-US" dirty="0"/>
              <a:t>Part missing or installed incorrectly</a:t>
            </a:r>
          </a:p>
          <a:p>
            <a:pPr lvl="1"/>
            <a:r>
              <a:rPr lang="en-US" dirty="0"/>
              <a:t>Thermocouple broken</a:t>
            </a:r>
          </a:p>
          <a:p>
            <a:pPr lvl="1"/>
            <a:r>
              <a:rPr lang="en-US" dirty="0"/>
              <a:t>Typographical error</a:t>
            </a:r>
          </a:p>
          <a:p>
            <a:pPr lvl="1"/>
            <a:endParaRPr lang="en-US" dirty="0"/>
          </a:p>
        </p:txBody>
      </p:sp>
      <p:sp>
        <p:nvSpPr>
          <p:cNvPr id="1617923" name="Rectangle 3"/>
          <p:cNvSpPr>
            <a:spLocks noChangeArrowheads="1"/>
          </p:cNvSpPr>
          <p:nvPr/>
        </p:nvSpPr>
        <p:spPr bwMode="auto">
          <a:xfrm>
            <a:off x="838200" y="1219200"/>
            <a:ext cx="68580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0" tIns="43636" rIns="87270" bIns="43636">
            <a:normAutofit/>
          </a:bodyPr>
          <a:lstStyle/>
          <a:p>
            <a:pPr marL="434975" lvl="1" defTabSz="873125">
              <a:spcBef>
                <a:spcPct val="50000"/>
              </a:spcBef>
            </a:pPr>
            <a:endParaRPr lang="en-GB" sz="1600" dirty="0">
              <a:solidFill>
                <a:srgbClr val="000000"/>
              </a:solidFill>
            </a:endParaRPr>
          </a:p>
        </p:txBody>
      </p:sp>
    </p:spTree>
    <p:extLst>
      <p:ext uri="{BB962C8B-B14F-4D97-AF65-F5344CB8AC3E}">
        <p14:creationId xmlns:p14="http://schemas.microsoft.com/office/powerpoint/2010/main" val="1766233284"/>
      </p:ext>
    </p:extLst>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ChangeArrowheads="1"/>
          </p:cNvSpPr>
          <p:nvPr/>
        </p:nvSpPr>
        <p:spPr bwMode="auto">
          <a:xfrm>
            <a:off x="381001" y="5592960"/>
            <a:ext cx="8539163" cy="11484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231775" indent="-231775">
              <a:spcBef>
                <a:spcPct val="30000"/>
              </a:spcBef>
              <a:spcAft>
                <a:spcPct val="30000"/>
              </a:spcAft>
              <a:buClr>
                <a:srgbClr val="A50021"/>
              </a:buClr>
            </a:pPr>
            <a:r>
              <a:rPr lang="en-US" sz="1200" b="1" u="sng" dirty="0">
                <a:solidFill>
                  <a:srgbClr val="A50021"/>
                </a:solidFill>
                <a:latin typeface="Verdana" pitchFamily="34" charset="0"/>
              </a:rPr>
              <a:t>TIPS</a:t>
            </a:r>
          </a:p>
          <a:p>
            <a:pPr marL="231775" indent="-231775">
              <a:spcAft>
                <a:spcPct val="30000"/>
              </a:spcAft>
              <a:buClr>
                <a:srgbClr val="A50021"/>
              </a:buClr>
              <a:buFontTx/>
              <a:buChar char="•"/>
            </a:pPr>
            <a:r>
              <a:rPr lang="en-US" sz="1200" b="1" dirty="0">
                <a:solidFill>
                  <a:srgbClr val="232323"/>
                </a:solidFill>
                <a:latin typeface="Verdana" pitchFamily="34" charset="0"/>
              </a:rPr>
              <a:t>This step in the FMEA begins to identify initial shortcomings or gaps in the current control plan. </a:t>
            </a:r>
          </a:p>
          <a:p>
            <a:pPr marL="231775" indent="-231775">
              <a:spcAft>
                <a:spcPct val="30000"/>
              </a:spcAft>
              <a:buClr>
                <a:srgbClr val="A50021"/>
              </a:buClr>
              <a:buFontTx/>
              <a:buChar char="•"/>
            </a:pPr>
            <a:r>
              <a:rPr lang="en-US" sz="1200" b="1" dirty="0">
                <a:solidFill>
                  <a:srgbClr val="232323"/>
                </a:solidFill>
                <a:latin typeface="Verdana" pitchFamily="34" charset="0"/>
              </a:rPr>
              <a:t>If a procedure exists, enter the document number.</a:t>
            </a:r>
          </a:p>
          <a:p>
            <a:pPr marL="231775" indent="-231775">
              <a:spcAft>
                <a:spcPct val="30000"/>
              </a:spcAft>
              <a:buClr>
                <a:srgbClr val="A50021"/>
              </a:buClr>
              <a:buFontTx/>
              <a:buChar char="•"/>
            </a:pPr>
            <a:r>
              <a:rPr lang="en-US" sz="1200" b="1" dirty="0">
                <a:solidFill>
                  <a:srgbClr val="232323"/>
                </a:solidFill>
                <a:latin typeface="Verdana" pitchFamily="34" charset="0"/>
              </a:rPr>
              <a:t>If no current control exists, list as “none.” There may not be both preventive and detection controls.</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9363"/>
            <a:ext cx="8686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8" name="Line 4"/>
          <p:cNvSpPr>
            <a:spLocks noChangeShapeType="1"/>
          </p:cNvSpPr>
          <p:nvPr/>
        </p:nvSpPr>
        <p:spPr bwMode="auto">
          <a:xfrm>
            <a:off x="4650584" y="3200400"/>
            <a:ext cx="1521618" cy="838199"/>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45065" name="AutoShape 7"/>
          <p:cNvSpPr>
            <a:spLocks noChangeArrowheads="1"/>
          </p:cNvSpPr>
          <p:nvPr/>
        </p:nvSpPr>
        <p:spPr bwMode="auto">
          <a:xfrm>
            <a:off x="1828800" y="2305054"/>
            <a:ext cx="2821783" cy="1885946"/>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normAutofit lnSpcReduction="10000"/>
          </a:bodyPr>
          <a:lstStyle/>
          <a:p>
            <a:r>
              <a:rPr lang="en-US" dirty="0"/>
              <a:t>Current Controls</a:t>
            </a:r>
          </a:p>
          <a:p>
            <a:r>
              <a:rPr lang="en-US" dirty="0"/>
              <a:t>For each potential cause, list the current method used for preventing and/or detecting failure.</a:t>
            </a:r>
          </a:p>
        </p:txBody>
      </p:sp>
      <p:sp>
        <p:nvSpPr>
          <p:cNvPr id="134152" name="Rectangle 8"/>
          <p:cNvSpPr>
            <a:spLocks noChangeArrowheads="1"/>
          </p:cNvSpPr>
          <p:nvPr/>
        </p:nvSpPr>
        <p:spPr bwMode="auto">
          <a:xfrm>
            <a:off x="6172200" y="4038600"/>
            <a:ext cx="2438400" cy="53340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5063" name="Rectangle 9"/>
          <p:cNvSpPr>
            <a:spLocks noGrp="1" noChangeArrowheads="1"/>
          </p:cNvSpPr>
          <p:nvPr>
            <p:ph type="title"/>
          </p:nvPr>
        </p:nvSpPr>
        <p:spPr/>
        <p:txBody>
          <a:bodyPr/>
          <a:lstStyle/>
          <a:p>
            <a:pPr eaLnBrk="1" hangingPunct="1"/>
            <a:r>
              <a:rPr lang="en-US" dirty="0"/>
              <a:t>PFMEA - Step 5</a:t>
            </a:r>
          </a:p>
        </p:txBody>
      </p:sp>
    </p:spTree>
    <p:extLst>
      <p:ext uri="{BB962C8B-B14F-4D97-AF65-F5344CB8AC3E}">
        <p14:creationId xmlns:p14="http://schemas.microsoft.com/office/powerpoint/2010/main" val="2991558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45065" grpId="0" animBg="1"/>
      <p:bldP spid="1341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9363"/>
            <a:ext cx="8686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6" name="Line 4"/>
          <p:cNvSpPr>
            <a:spLocks noChangeShapeType="1"/>
          </p:cNvSpPr>
          <p:nvPr/>
        </p:nvSpPr>
        <p:spPr bwMode="auto">
          <a:xfrm flipV="1">
            <a:off x="2567132" y="2362200"/>
            <a:ext cx="1166668"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grpSp>
        <p:nvGrpSpPr>
          <p:cNvPr id="2" name="Group 5"/>
          <p:cNvGrpSpPr>
            <a:grpSpLocks/>
          </p:cNvGrpSpPr>
          <p:nvPr/>
        </p:nvGrpSpPr>
        <p:grpSpPr bwMode="auto">
          <a:xfrm>
            <a:off x="435912" y="1961358"/>
            <a:ext cx="2135188" cy="801688"/>
            <a:chOff x="1624" y="1653"/>
            <a:chExt cx="1153" cy="505"/>
          </a:xfrm>
          <a:solidFill>
            <a:srgbClr val="003399"/>
          </a:solidFill>
        </p:grpSpPr>
        <p:sp>
          <p:nvSpPr>
            <p:cNvPr id="46100" name="AutoShape 7"/>
            <p:cNvSpPr>
              <a:spLocks noChangeArrowheads="1"/>
            </p:cNvSpPr>
            <p:nvPr/>
          </p:nvSpPr>
          <p:spPr bwMode="auto">
            <a:xfrm>
              <a:off x="1670" y="1697"/>
              <a:ext cx="1067" cy="43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endParaRPr lang="en-US" sz="900" b="1">
                <a:solidFill>
                  <a:schemeClr val="bg1"/>
                </a:solidFill>
              </a:endParaRPr>
            </a:p>
          </p:txBody>
        </p:sp>
        <p:sp>
          <p:nvSpPr>
            <p:cNvPr id="136198" name="AutoShape 6"/>
            <p:cNvSpPr>
              <a:spLocks noChangeArrowheads="1"/>
            </p:cNvSpPr>
            <p:nvPr/>
          </p:nvSpPr>
          <p:spPr bwMode="auto">
            <a:xfrm>
              <a:off x="1624" y="1653"/>
              <a:ext cx="1153" cy="50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dirty="0">
                  <a:solidFill>
                    <a:schemeClr val="bg1"/>
                  </a:solidFill>
                  <a:latin typeface="Verdana" pitchFamily="34" charset="0"/>
                  <a:cs typeface="Arial" charset="0"/>
                </a:rPr>
                <a:t>Assign </a:t>
              </a:r>
              <a:r>
                <a:rPr lang="en-US" sz="1300" b="1" u="sng" dirty="0">
                  <a:solidFill>
                    <a:schemeClr val="bg1"/>
                  </a:solidFill>
                  <a:latin typeface="Verdana" pitchFamily="34" charset="0"/>
                  <a:cs typeface="Arial" charset="0"/>
                </a:rPr>
                <a:t>Severity</a:t>
              </a:r>
            </a:p>
            <a:p>
              <a:pPr eaLnBrk="0" hangingPunct="0">
                <a:defRPr/>
              </a:pPr>
              <a:r>
                <a:rPr lang="en-US" sz="1300" b="1" dirty="0">
                  <a:solidFill>
                    <a:schemeClr val="bg1"/>
                  </a:solidFill>
                  <a:latin typeface="Verdana" pitchFamily="34" charset="0"/>
                  <a:cs typeface="Arial" charset="0"/>
                </a:rPr>
                <a:t>(How serious is the </a:t>
              </a:r>
              <a:br>
                <a:rPr lang="en-US" sz="1300" b="1" dirty="0">
                  <a:solidFill>
                    <a:schemeClr val="bg1"/>
                  </a:solidFill>
                  <a:latin typeface="Verdana" pitchFamily="34" charset="0"/>
                  <a:cs typeface="Arial" charset="0"/>
                </a:rPr>
              </a:br>
              <a:r>
                <a:rPr lang="en-US" sz="1300" b="1" dirty="0">
                  <a:solidFill>
                    <a:schemeClr val="bg1"/>
                  </a:solidFill>
                  <a:latin typeface="Verdana" pitchFamily="34" charset="0"/>
                  <a:cs typeface="Arial" charset="0"/>
                </a:rPr>
                <a:t>effect if it fails?)</a:t>
              </a:r>
            </a:p>
          </p:txBody>
        </p:sp>
      </p:grpSp>
      <p:sp>
        <p:nvSpPr>
          <p:cNvPr id="136200" name="Rectangle 8"/>
          <p:cNvSpPr>
            <a:spLocks noChangeArrowheads="1"/>
          </p:cNvSpPr>
          <p:nvPr/>
        </p:nvSpPr>
        <p:spPr bwMode="auto">
          <a:xfrm>
            <a:off x="3733800" y="1942308"/>
            <a:ext cx="304800" cy="366633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136201" name="Line 9"/>
          <p:cNvSpPr>
            <a:spLocks noChangeShapeType="1"/>
          </p:cNvSpPr>
          <p:nvPr/>
        </p:nvSpPr>
        <p:spPr bwMode="auto">
          <a:xfrm flipV="1">
            <a:off x="4943476" y="3202267"/>
            <a:ext cx="879476" cy="90617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136205" name="Rectangle 13"/>
          <p:cNvSpPr>
            <a:spLocks noChangeArrowheads="1"/>
          </p:cNvSpPr>
          <p:nvPr/>
        </p:nvSpPr>
        <p:spPr bwMode="auto">
          <a:xfrm>
            <a:off x="5822951" y="1961358"/>
            <a:ext cx="288925" cy="364728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136206" name="Line 14"/>
          <p:cNvSpPr>
            <a:spLocks noChangeShapeType="1"/>
          </p:cNvSpPr>
          <p:nvPr/>
        </p:nvSpPr>
        <p:spPr bwMode="auto">
          <a:xfrm>
            <a:off x="7315805" y="2793488"/>
            <a:ext cx="1310670" cy="71171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136208" name="AutoShape 16"/>
          <p:cNvSpPr>
            <a:spLocks noChangeArrowheads="1"/>
          </p:cNvSpPr>
          <p:nvPr/>
        </p:nvSpPr>
        <p:spPr bwMode="auto">
          <a:xfrm>
            <a:off x="6240274" y="1810826"/>
            <a:ext cx="2151063" cy="98266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dirty="0">
                <a:solidFill>
                  <a:schemeClr val="bg1"/>
                </a:solidFill>
                <a:latin typeface="Verdana" pitchFamily="34" charset="0"/>
                <a:cs typeface="Arial" charset="0"/>
              </a:rPr>
              <a:t>Assign </a:t>
            </a:r>
            <a:r>
              <a:rPr lang="en-US" sz="1300" b="1" u="sng" dirty="0">
                <a:solidFill>
                  <a:schemeClr val="bg1"/>
                </a:solidFill>
                <a:latin typeface="Verdana" pitchFamily="34" charset="0"/>
                <a:cs typeface="Arial" charset="0"/>
              </a:rPr>
              <a:t>Detection</a:t>
            </a:r>
          </a:p>
          <a:p>
            <a:pPr eaLnBrk="0" hangingPunct="0">
              <a:defRPr/>
            </a:pPr>
            <a:r>
              <a:rPr lang="en-US" sz="1300" b="1" dirty="0">
                <a:solidFill>
                  <a:schemeClr val="bg1"/>
                </a:solidFill>
                <a:latin typeface="Verdana" pitchFamily="34" charset="0"/>
                <a:cs typeface="Arial" charset="0"/>
              </a:rPr>
              <a:t>(How easily can the </a:t>
            </a:r>
            <a:br>
              <a:rPr lang="en-US" sz="1300" b="1" dirty="0">
                <a:solidFill>
                  <a:schemeClr val="bg1"/>
                </a:solidFill>
                <a:latin typeface="Verdana" pitchFamily="34" charset="0"/>
                <a:cs typeface="Arial" charset="0"/>
              </a:rPr>
            </a:br>
            <a:r>
              <a:rPr lang="en-US" sz="1300" b="1" dirty="0">
                <a:solidFill>
                  <a:schemeClr val="bg1"/>
                </a:solidFill>
                <a:latin typeface="Verdana" pitchFamily="34" charset="0"/>
                <a:cs typeface="Arial" charset="0"/>
              </a:rPr>
              <a:t>cause or failure </a:t>
            </a:r>
          </a:p>
          <a:p>
            <a:pPr eaLnBrk="0" hangingPunct="0">
              <a:defRPr/>
            </a:pPr>
            <a:r>
              <a:rPr lang="en-US" sz="1300" b="1" dirty="0">
                <a:solidFill>
                  <a:schemeClr val="bg1"/>
                </a:solidFill>
                <a:latin typeface="Verdana" pitchFamily="34" charset="0"/>
                <a:cs typeface="Arial" charset="0"/>
              </a:rPr>
              <a:t>mode be detected?)</a:t>
            </a:r>
          </a:p>
        </p:txBody>
      </p:sp>
      <p:sp>
        <p:nvSpPr>
          <p:cNvPr id="136210" name="Rectangle 18"/>
          <p:cNvSpPr>
            <a:spLocks noChangeArrowheads="1"/>
          </p:cNvSpPr>
          <p:nvPr/>
        </p:nvSpPr>
        <p:spPr bwMode="auto">
          <a:xfrm>
            <a:off x="8626475" y="1961358"/>
            <a:ext cx="288925" cy="3647280"/>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6094" name="Rectangle 20"/>
          <p:cNvSpPr>
            <a:spLocks noGrp="1" noChangeArrowheads="1"/>
          </p:cNvSpPr>
          <p:nvPr>
            <p:ph type="title"/>
          </p:nvPr>
        </p:nvSpPr>
        <p:spPr/>
        <p:txBody>
          <a:bodyPr/>
          <a:lstStyle/>
          <a:p>
            <a:pPr eaLnBrk="1" hangingPunct="1"/>
            <a:r>
              <a:rPr lang="en-US" dirty="0"/>
              <a:t>PFMEA - Step 6</a:t>
            </a:r>
          </a:p>
        </p:txBody>
      </p:sp>
      <p:sp>
        <p:nvSpPr>
          <p:cNvPr id="9" name="Rounded Rectangle 8"/>
          <p:cNvSpPr/>
          <p:nvPr/>
        </p:nvSpPr>
        <p:spPr bwMode="auto">
          <a:xfrm>
            <a:off x="4064000" y="4108445"/>
            <a:ext cx="1758951" cy="1377955"/>
          </a:xfrm>
          <a:prstGeom prst="round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10000"/>
              </a:lnSpc>
              <a:spcBef>
                <a:spcPct val="20000"/>
              </a:spcBef>
              <a:spcAft>
                <a:spcPct val="0"/>
              </a:spcAft>
              <a:buClr>
                <a:srgbClr val="3367CD"/>
              </a:buClr>
              <a:buSzTx/>
              <a:buFontTx/>
              <a:buNone/>
              <a:tabLst/>
            </a:pPr>
            <a:r>
              <a:rPr kumimoji="0" lang="en-US" sz="13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Assign </a:t>
            </a:r>
            <a:r>
              <a:rPr kumimoji="0" lang="en-US" sz="1300" b="1" i="0" u="sng"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Occurrence</a:t>
            </a:r>
          </a:p>
          <a:p>
            <a:pPr marL="0" marR="0" indent="0" defTabSz="914400" rtl="0" eaLnBrk="1" fontAlgn="base" latinLnBrk="0" hangingPunct="1">
              <a:lnSpc>
                <a:spcPct val="110000"/>
              </a:lnSpc>
              <a:spcBef>
                <a:spcPct val="20000"/>
              </a:spcBef>
              <a:spcAft>
                <a:spcPct val="0"/>
              </a:spcAft>
              <a:buClr>
                <a:srgbClr val="3367CD"/>
              </a:buClr>
              <a:buSzTx/>
              <a:buFontTx/>
              <a:buNone/>
              <a:tabLst/>
            </a:pPr>
            <a:r>
              <a:rPr lang="en-US" sz="1300" b="1" dirty="0">
                <a:solidFill>
                  <a:schemeClr val="bg1"/>
                </a:solidFill>
                <a:latin typeface="Verdana" panose="020B0604030504040204" pitchFamily="34" charset="0"/>
                <a:ea typeface="Verdana" panose="020B0604030504040204" pitchFamily="34" charset="0"/>
                <a:cs typeface="Verdana" panose="020B0604030504040204" pitchFamily="34" charset="0"/>
              </a:rPr>
              <a:t>(How likely is the cause to occur?)</a:t>
            </a:r>
            <a:endParaRPr kumimoji="0" lang="en-US" sz="13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4141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1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2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2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2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6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200" grpId="0" animBg="1"/>
      <p:bldP spid="136201" grpId="0" animBg="1"/>
      <p:bldP spid="136205" grpId="0" animBg="1"/>
      <p:bldP spid="136206" grpId="0" animBg="1"/>
      <p:bldP spid="136208" grpId="0" animBg="1"/>
      <p:bldP spid="136210"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lIns="84138" tIns="42862" rIns="84138" bIns="42862" anchor="b"/>
          <a:lstStyle/>
          <a:p>
            <a:pPr defTabSz="841375" eaLnBrk="1" hangingPunct="1">
              <a:lnSpc>
                <a:spcPct val="130000"/>
              </a:lnSpc>
            </a:pPr>
            <a:r>
              <a:rPr lang="en-US" dirty="0"/>
              <a:t>PFMEA - Definition of Terms</a:t>
            </a:r>
            <a:endParaRPr lang="en-US" sz="1600" b="1" dirty="0"/>
          </a:p>
        </p:txBody>
      </p:sp>
      <p:sp>
        <p:nvSpPr>
          <p:cNvPr id="3" name="Content Placeholder 2"/>
          <p:cNvSpPr>
            <a:spLocks noGrp="1"/>
          </p:cNvSpPr>
          <p:nvPr>
            <p:ph idx="1"/>
          </p:nvPr>
        </p:nvSpPr>
        <p:spPr>
          <a:xfrm>
            <a:off x="839788" y="1552575"/>
            <a:ext cx="7923212" cy="4086225"/>
          </a:xfrm>
        </p:spPr>
        <p:txBody>
          <a:bodyPr>
            <a:normAutofit fontScale="85000" lnSpcReduction="20000"/>
          </a:bodyPr>
          <a:lstStyle/>
          <a:p>
            <a:r>
              <a:rPr lang="en-US" b="1" dirty="0">
                <a:solidFill>
                  <a:srgbClr val="FF0000"/>
                </a:solidFill>
              </a:rPr>
              <a:t>Severity (of Effect) </a:t>
            </a:r>
            <a:r>
              <a:rPr lang="en-US" dirty="0"/>
              <a:t>- severity of the effect on the Customer and other stakeholders (Higher Value = Higher Severity)</a:t>
            </a:r>
          </a:p>
          <a:p>
            <a:r>
              <a:rPr lang="en-US" b="1" dirty="0">
                <a:solidFill>
                  <a:srgbClr val="FF0000"/>
                </a:solidFill>
              </a:rPr>
              <a:t>Occurrence (of Cause) </a:t>
            </a:r>
            <a:r>
              <a:rPr lang="en-US" dirty="0"/>
              <a:t>- frequency with which a given Cause occurs and creates Failure Mode. (Higher Value = Higher Probability of Occurrence)</a:t>
            </a:r>
          </a:p>
          <a:p>
            <a:r>
              <a:rPr lang="en-US" b="1" dirty="0">
                <a:solidFill>
                  <a:srgbClr val="FF0000"/>
                </a:solidFill>
              </a:rPr>
              <a:t>Detection (Capability of Current Controls)</a:t>
            </a:r>
            <a:r>
              <a:rPr lang="en-US" b="1" dirty="0"/>
              <a:t> </a:t>
            </a:r>
            <a:r>
              <a:rPr lang="en-US" dirty="0"/>
              <a:t>- ability of current control scheme to detect the cause before creating the failure mode and/or the failure mode before suffering the effect (Higher Value = Lower Ability to Detect)</a:t>
            </a:r>
          </a:p>
        </p:txBody>
      </p:sp>
      <p:sp>
        <p:nvSpPr>
          <p:cNvPr id="47108" name="Text Box 4"/>
          <p:cNvSpPr txBox="1">
            <a:spLocks noChangeArrowheads="1"/>
          </p:cNvSpPr>
          <p:nvPr/>
        </p:nvSpPr>
        <p:spPr bwMode="auto">
          <a:xfrm>
            <a:off x="4225636" y="6371612"/>
            <a:ext cx="184731"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en-US" sz="1600">
              <a:latin typeface="Times New Roman" pitchFamily="18" charset="0"/>
            </a:endParaRPr>
          </a:p>
        </p:txBody>
      </p:sp>
      <p:sp>
        <p:nvSpPr>
          <p:cNvPr id="198665" name="AutoShape 9"/>
          <p:cNvSpPr>
            <a:spLocks noChangeArrowheads="1"/>
          </p:cNvSpPr>
          <p:nvPr/>
        </p:nvSpPr>
        <p:spPr bwMode="gray">
          <a:xfrm>
            <a:off x="1371600" y="5562600"/>
            <a:ext cx="6629400" cy="6858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r>
              <a:rPr lang="en-US" b="1" dirty="0">
                <a:solidFill>
                  <a:schemeClr val="bg1"/>
                </a:solidFill>
                <a:latin typeface="Verdana" pitchFamily="34" charset="0"/>
                <a:cs typeface="Arial" charset="0"/>
              </a:rPr>
              <a:t>Caution: Notice the scale difference for Detection</a:t>
            </a:r>
          </a:p>
        </p:txBody>
      </p:sp>
    </p:spTree>
    <p:extLst>
      <p:ext uri="{BB962C8B-B14F-4D97-AF65-F5344CB8AC3E}">
        <p14:creationId xmlns:p14="http://schemas.microsoft.com/office/powerpoint/2010/main" val="271412756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7" name="Rectangle 39"/>
          <p:cNvSpPr>
            <a:spLocks noGrp="1" noChangeArrowheads="1"/>
          </p:cNvSpPr>
          <p:nvPr>
            <p:ph type="title"/>
          </p:nvPr>
        </p:nvSpPr>
        <p:spPr/>
        <p:txBody>
          <a:bodyPr/>
          <a:lstStyle/>
          <a:p>
            <a:pPr eaLnBrk="1" hangingPunct="1"/>
            <a:r>
              <a:rPr lang="en-US" dirty="0"/>
              <a:t>Example: Severity Rating Definitions</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72053" cy="484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86360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Occurrence Rating Definitions</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380671" cy="509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287127"/>
      </p:ext>
    </p:extLst>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Detection Rating Definitions</a:t>
            </a:r>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4475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460511"/>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381000" y="525463"/>
            <a:ext cx="7924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200" dirty="0">
                <a:solidFill>
                  <a:srgbClr val="1B65A6"/>
                </a:solidFill>
              </a:rPr>
              <a:t>2. Product Design and Development - 1</a:t>
            </a:r>
          </a:p>
        </p:txBody>
      </p:sp>
      <p:sp>
        <p:nvSpPr>
          <p:cNvPr id="17411" name="Rectangle 3"/>
          <p:cNvSpPr>
            <a:spLocks noChangeArrowheads="1"/>
          </p:cNvSpPr>
          <p:nvPr/>
        </p:nvSpPr>
        <p:spPr bwMode="auto">
          <a:xfrm>
            <a:off x="5395913" y="1524000"/>
            <a:ext cx="37846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Design Failure Mode and Effects Analysis (DFMEA)</a:t>
            </a:r>
          </a:p>
          <a:p>
            <a:pPr marL="231775" indent="-231775" eaLnBrk="0" hangingPunct="0">
              <a:buClr>
                <a:srgbClr val="0067C6"/>
              </a:buClr>
              <a:buFontTx/>
              <a:buChar char="•"/>
            </a:pPr>
            <a:r>
              <a:rPr lang="en-US" dirty="0">
                <a:solidFill>
                  <a:srgbClr val="292929"/>
                </a:solidFill>
              </a:rPr>
              <a:t>Design For Manufacturability and Assembly</a:t>
            </a:r>
          </a:p>
          <a:p>
            <a:pPr marL="231775" indent="-231775" eaLnBrk="0" hangingPunct="0">
              <a:buClr>
                <a:srgbClr val="0067C6"/>
              </a:buClr>
              <a:buFontTx/>
              <a:buChar char="•"/>
            </a:pPr>
            <a:r>
              <a:rPr lang="en-US" dirty="0">
                <a:solidFill>
                  <a:srgbClr val="292929"/>
                </a:solidFill>
              </a:rPr>
              <a:t>Design Verification</a:t>
            </a:r>
          </a:p>
          <a:p>
            <a:pPr marL="231775" indent="-231775" eaLnBrk="0" hangingPunct="0">
              <a:buClr>
                <a:srgbClr val="0067C6"/>
              </a:buClr>
              <a:buFontTx/>
              <a:buChar char="•"/>
            </a:pPr>
            <a:r>
              <a:rPr lang="en-US" dirty="0">
                <a:solidFill>
                  <a:srgbClr val="292929"/>
                </a:solidFill>
              </a:rPr>
              <a:t>Design Reviews</a:t>
            </a:r>
          </a:p>
          <a:p>
            <a:pPr marL="231775" indent="-231775" eaLnBrk="0" hangingPunct="0">
              <a:buClr>
                <a:srgbClr val="0067C6"/>
              </a:buClr>
              <a:buFontTx/>
              <a:buChar char="•"/>
            </a:pPr>
            <a:r>
              <a:rPr lang="en-US" dirty="0">
                <a:solidFill>
                  <a:srgbClr val="292929"/>
                </a:solidFill>
              </a:rPr>
              <a:t>Prototype Build – Control plan</a:t>
            </a:r>
          </a:p>
          <a:p>
            <a:pPr marL="231775" indent="-231775" eaLnBrk="0" hangingPunct="0">
              <a:buClr>
                <a:srgbClr val="0067C6"/>
              </a:buClr>
              <a:buFontTx/>
              <a:buChar char="•"/>
            </a:pPr>
            <a:r>
              <a:rPr lang="en-US" dirty="0">
                <a:solidFill>
                  <a:srgbClr val="292929"/>
                </a:solidFill>
              </a:rPr>
              <a:t>Engineering Drawings (Including Math Data)</a:t>
            </a:r>
          </a:p>
          <a:p>
            <a:pPr marL="231775" indent="-231775" eaLnBrk="0" hangingPunct="0">
              <a:buClr>
                <a:srgbClr val="0067C6"/>
              </a:buClr>
              <a:buFontTx/>
              <a:buChar char="•"/>
            </a:pPr>
            <a:r>
              <a:rPr lang="en-US" dirty="0">
                <a:solidFill>
                  <a:srgbClr val="292929"/>
                </a:solidFill>
              </a:rPr>
              <a:t>Engineering Specifications</a:t>
            </a:r>
          </a:p>
          <a:p>
            <a:pPr marL="231775" indent="-231775" eaLnBrk="0" hangingPunct="0">
              <a:buClr>
                <a:srgbClr val="0067C6"/>
              </a:buClr>
              <a:buFontTx/>
              <a:buChar char="•"/>
            </a:pPr>
            <a:r>
              <a:rPr lang="en-US" dirty="0">
                <a:solidFill>
                  <a:srgbClr val="292929"/>
                </a:solidFill>
              </a:rPr>
              <a:t>Material Specifications</a:t>
            </a:r>
          </a:p>
          <a:p>
            <a:pPr marL="231775" indent="-231775" eaLnBrk="0" hangingPunct="0">
              <a:buClr>
                <a:srgbClr val="0067C6"/>
              </a:buClr>
              <a:buFontTx/>
              <a:buChar char="•"/>
            </a:pPr>
            <a:r>
              <a:rPr lang="en-US" dirty="0">
                <a:solidFill>
                  <a:srgbClr val="292929"/>
                </a:solidFill>
              </a:rPr>
              <a:t>Drawing and Specification Changes</a:t>
            </a:r>
          </a:p>
        </p:txBody>
      </p:sp>
      <p:sp>
        <p:nvSpPr>
          <p:cNvPr id="17412" name="Rectangle 2"/>
          <p:cNvSpPr>
            <a:spLocks noChangeArrowheads="1"/>
          </p:cNvSpPr>
          <p:nvPr/>
        </p:nvSpPr>
        <p:spPr bwMode="auto">
          <a:xfrm>
            <a:off x="2674938" y="1179513"/>
            <a:ext cx="12112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67C6"/>
              </a:buClr>
            </a:pPr>
            <a:r>
              <a:rPr lang="en-US" sz="2000" b="1">
                <a:solidFill>
                  <a:srgbClr val="292929"/>
                </a:solidFill>
              </a:rPr>
              <a:t>INPUTS:</a:t>
            </a:r>
          </a:p>
        </p:txBody>
      </p:sp>
      <p:sp>
        <p:nvSpPr>
          <p:cNvPr id="5" name="Rectangle 4"/>
          <p:cNvSpPr/>
          <p:nvPr/>
        </p:nvSpPr>
        <p:spPr bwMode="auto">
          <a:xfrm>
            <a:off x="968375" y="1289050"/>
            <a:ext cx="1393825" cy="2708275"/>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sp>
        <p:nvSpPr>
          <p:cNvPr id="17414" name="Rectangle 11"/>
          <p:cNvSpPr>
            <a:spLocks noChangeArrowheads="1"/>
          </p:cNvSpPr>
          <p:nvPr/>
        </p:nvSpPr>
        <p:spPr bwMode="auto">
          <a:xfrm>
            <a:off x="5395913" y="1758950"/>
            <a:ext cx="3810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endParaRPr lang="en-US">
              <a:solidFill>
                <a:srgbClr val="292929"/>
              </a:solidFill>
            </a:endParaRPr>
          </a:p>
        </p:txBody>
      </p:sp>
      <p:sp>
        <p:nvSpPr>
          <p:cNvPr id="17415" name="Rectangle 12"/>
          <p:cNvSpPr>
            <a:spLocks noChangeArrowheads="1"/>
          </p:cNvSpPr>
          <p:nvPr/>
        </p:nvSpPr>
        <p:spPr bwMode="auto">
          <a:xfrm>
            <a:off x="2590800" y="1573213"/>
            <a:ext cx="2743200"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Design Goals</a:t>
            </a:r>
          </a:p>
          <a:p>
            <a:pPr marL="231775" indent="-231775" eaLnBrk="0" hangingPunct="0">
              <a:buClr>
                <a:srgbClr val="0067C6"/>
              </a:buClr>
              <a:buFontTx/>
              <a:buChar char="•"/>
            </a:pPr>
            <a:r>
              <a:rPr lang="en-US" dirty="0">
                <a:solidFill>
                  <a:srgbClr val="292929"/>
                </a:solidFill>
              </a:rPr>
              <a:t>Reliability &amp; Quality goals</a:t>
            </a:r>
          </a:p>
          <a:p>
            <a:pPr marL="231775" indent="-231775" eaLnBrk="0" hangingPunct="0">
              <a:buClr>
                <a:srgbClr val="0067C6"/>
              </a:buClr>
              <a:buFontTx/>
              <a:buChar char="•"/>
            </a:pPr>
            <a:r>
              <a:rPr lang="en-US" dirty="0">
                <a:solidFill>
                  <a:srgbClr val="292929"/>
                </a:solidFill>
              </a:rPr>
              <a:t>Preliminary Bill of Materials</a:t>
            </a:r>
          </a:p>
          <a:p>
            <a:pPr marL="231775" indent="-231775" eaLnBrk="0" hangingPunct="0">
              <a:buClr>
                <a:srgbClr val="0067C6"/>
              </a:buClr>
              <a:buFontTx/>
              <a:buChar char="•"/>
            </a:pPr>
            <a:r>
              <a:rPr lang="en-US" dirty="0">
                <a:solidFill>
                  <a:srgbClr val="292929"/>
                </a:solidFill>
              </a:rPr>
              <a:t>Preliminary Process Flow Chart</a:t>
            </a:r>
          </a:p>
          <a:p>
            <a:pPr marL="231775" indent="-231775" eaLnBrk="0" hangingPunct="0">
              <a:buClr>
                <a:srgbClr val="0067C6"/>
              </a:buClr>
              <a:buFontTx/>
              <a:buChar char="•"/>
            </a:pPr>
            <a:r>
              <a:rPr lang="en-US" dirty="0">
                <a:solidFill>
                  <a:srgbClr val="292929"/>
                </a:solidFill>
              </a:rPr>
              <a:t>Preliminary list of Special Product and Process Characteristics</a:t>
            </a:r>
          </a:p>
          <a:p>
            <a:pPr marL="231775" indent="-231775" eaLnBrk="0" hangingPunct="0">
              <a:buClr>
                <a:srgbClr val="0067C6"/>
              </a:buClr>
              <a:buFontTx/>
              <a:buChar char="•"/>
            </a:pPr>
            <a:r>
              <a:rPr lang="en-US" dirty="0">
                <a:solidFill>
                  <a:srgbClr val="292929"/>
                </a:solidFill>
              </a:rPr>
              <a:t>Product Assurance Plan</a:t>
            </a:r>
          </a:p>
        </p:txBody>
      </p:sp>
      <p:sp>
        <p:nvSpPr>
          <p:cNvPr id="17416" name="Rectangle 13"/>
          <p:cNvSpPr>
            <a:spLocks noChangeArrowheads="1"/>
          </p:cNvSpPr>
          <p:nvPr/>
        </p:nvSpPr>
        <p:spPr bwMode="auto">
          <a:xfrm>
            <a:off x="6373813" y="1143000"/>
            <a:ext cx="1779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0067C6"/>
              </a:buClr>
            </a:pPr>
            <a:r>
              <a:rPr lang="en-US" sz="2000" b="1">
                <a:solidFill>
                  <a:srgbClr val="292929"/>
                </a:solidFill>
              </a:rPr>
              <a:t>OUTPUTS:</a:t>
            </a:r>
          </a:p>
        </p:txBody>
      </p:sp>
      <p:grpSp>
        <p:nvGrpSpPr>
          <p:cNvPr id="17417" name="Group 3"/>
          <p:cNvGrpSpPr>
            <a:grpSpLocks/>
          </p:cNvGrpSpPr>
          <p:nvPr/>
        </p:nvGrpSpPr>
        <p:grpSpPr bwMode="auto">
          <a:xfrm>
            <a:off x="76200" y="1219200"/>
            <a:ext cx="2511425" cy="2847975"/>
            <a:chOff x="150267" y="1219033"/>
            <a:chExt cx="2511045" cy="2847999"/>
          </a:xfrm>
        </p:grpSpPr>
        <p:pic>
          <p:nvPicPr>
            <p:cNvPr id="17429" name="Picture 1"/>
            <p:cNvPicPr>
              <a:picLocks noChangeAspect="1"/>
            </p:cNvPicPr>
            <p:nvPr/>
          </p:nvPicPr>
          <p:blipFill>
            <a:blip r:embed="rId3" cstate="email">
              <a:extLst>
                <a:ext uri="{28A0092B-C50C-407E-A947-70E740481C1C}">
                  <a14:useLocalDpi xmlns:a14="http://schemas.microsoft.com/office/drawing/2010/main" val="0"/>
                </a:ext>
              </a:extLst>
            </a:blip>
            <a:srcRect t="-2" r="45992" b="1215"/>
            <a:stretch>
              <a:fillRect/>
            </a:stretch>
          </p:blipFill>
          <p:spPr bwMode="auto">
            <a:xfrm>
              <a:off x="150267" y="1219033"/>
              <a:ext cx="2511045" cy="28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967706" y="1231733"/>
              <a:ext cx="1395201" cy="2708298"/>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grpSp>
      <p:sp>
        <p:nvSpPr>
          <p:cNvPr id="11274" name="Rectangle 3"/>
          <p:cNvSpPr>
            <a:spLocks noChangeArrowheads="1"/>
          </p:cNvSpPr>
          <p:nvPr/>
        </p:nvSpPr>
        <p:spPr bwMode="auto">
          <a:xfrm>
            <a:off x="152400" y="4211638"/>
            <a:ext cx="2460625" cy="2112962"/>
          </a:xfrm>
          <a:prstGeom prst="rect">
            <a:avLst/>
          </a:prstGeom>
          <a:ln/>
        </p:spPr>
        <p:style>
          <a:lnRef idx="1">
            <a:schemeClr val="accent1"/>
          </a:lnRef>
          <a:fillRef idx="3">
            <a:schemeClr val="accent1"/>
          </a:fillRef>
          <a:effectRef idx="2">
            <a:schemeClr val="accent1"/>
          </a:effectRef>
          <a:fontRef idx="minor">
            <a:schemeClr val="lt1"/>
          </a:fontRef>
        </p:style>
        <p:txBody>
          <a:bodyPr lIns="95782" tIns="47891" rIns="95782" bIns="47891"/>
          <a:lstStyle/>
          <a:p>
            <a:pPr algn="ctr" eaLnBrk="0" hangingPunct="0">
              <a:buClr>
                <a:srgbClr val="0067C6"/>
              </a:buClr>
              <a:defRPr/>
            </a:pPr>
            <a:r>
              <a:rPr lang="en-US" sz="1800" b="1" dirty="0">
                <a:solidFill>
                  <a:schemeClr val="bg1"/>
                </a:solidFill>
                <a:latin typeface="+mn-lt"/>
                <a:ea typeface="+mn-ea"/>
              </a:rPr>
              <a:t>Develop design into a near final form.</a:t>
            </a:r>
          </a:p>
          <a:p>
            <a:pPr algn="ctr" eaLnBrk="0" hangingPunct="0">
              <a:buClr>
                <a:srgbClr val="0067C6"/>
              </a:buClr>
              <a:defRPr/>
            </a:pPr>
            <a:r>
              <a:rPr lang="en-US" sz="1800" b="1" dirty="0">
                <a:solidFill>
                  <a:schemeClr val="bg1"/>
                </a:solidFill>
                <a:latin typeface="+mn-lt"/>
                <a:ea typeface="+mn-ea"/>
              </a:rPr>
              <a:t>Prototype and feasibility studies – volumes, schedule, manufacturing.</a:t>
            </a:r>
          </a:p>
          <a:p>
            <a:pPr algn="ctr" eaLnBrk="0" hangingPunct="0">
              <a:buClr>
                <a:srgbClr val="0067C6"/>
              </a:buClr>
              <a:defRPr/>
            </a:pPr>
            <a:endParaRPr lang="en-US" sz="1800" b="1" dirty="0">
              <a:latin typeface="+mn-lt"/>
              <a:ea typeface="+mn-ea"/>
            </a:endParaRPr>
          </a:p>
        </p:txBody>
      </p:sp>
      <p:sp>
        <p:nvSpPr>
          <p:cNvPr id="14" name="Right Arrow 13"/>
          <p:cNvSpPr/>
          <p:nvPr/>
        </p:nvSpPr>
        <p:spPr bwMode="auto">
          <a:xfrm>
            <a:off x="4419600" y="5105400"/>
            <a:ext cx="1462088" cy="727075"/>
          </a:xfrm>
          <a:prstGeom prst="rightArrow">
            <a:avLst>
              <a:gd name="adj1" fmla="val 47594"/>
              <a:gd name="adj2" fmla="val 53618"/>
            </a:avLst>
          </a:prstGeom>
          <a:solidFill>
            <a:schemeClr val="tx2">
              <a:lumMod val="40000"/>
              <a:lumOff val="60000"/>
            </a:schemeClr>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420" name="Rectangle 15"/>
          <p:cNvSpPr>
            <a:spLocks noChangeArrowheads="1"/>
          </p:cNvSpPr>
          <p:nvPr/>
        </p:nvSpPr>
        <p:spPr bwMode="auto">
          <a:xfrm>
            <a:off x="7300913" y="6357938"/>
            <a:ext cx="1333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chemeClr val="tx1"/>
                </a:solidFill>
                <a:cs typeface="Arial" pitchFamily="34" charset="0"/>
              </a:rPr>
              <a:t>Cont. next slide</a:t>
            </a:r>
          </a:p>
        </p:txBody>
      </p:sp>
    </p:spTree>
    <p:extLst>
      <p:ext uri="{BB962C8B-B14F-4D97-AF65-F5344CB8AC3E}">
        <p14:creationId xmlns:p14="http://schemas.microsoft.com/office/powerpoint/2010/main" val="335594353"/>
      </p:ext>
    </p:extLst>
  </p:cSld>
  <p:clrMapOvr>
    <a:masterClrMapping/>
  </p:clrMapOvr>
  <p:transition spd="med">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1386160"/>
            <a:ext cx="8686800" cy="211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1" name="Rectangle 3"/>
          <p:cNvSpPr>
            <a:spLocks noChangeArrowheads="1"/>
          </p:cNvSpPr>
          <p:nvPr/>
        </p:nvSpPr>
        <p:spPr bwMode="auto">
          <a:xfrm>
            <a:off x="295275" y="3962402"/>
            <a:ext cx="8720138" cy="2514598"/>
          </a:xfrm>
          <a:prstGeom prst="rect">
            <a:avLst/>
          </a:prstGeom>
          <a:solidFill>
            <a:schemeClr val="bg1"/>
          </a:solidFill>
          <a:ln w="9525">
            <a:noFill/>
            <a:miter lim="800000"/>
            <a:headEnd/>
            <a:tailEnd/>
          </a:ln>
          <a:effectLst/>
        </p:spPr>
        <p:txBody>
          <a:bodyPr>
            <a:normAutofit/>
          </a:bodyPr>
          <a:lstStyle/>
          <a:p>
            <a:pPr marL="231775" indent="-231775">
              <a:spcBef>
                <a:spcPct val="30000"/>
              </a:spcBef>
              <a:spcAft>
                <a:spcPct val="30000"/>
              </a:spcAft>
              <a:buClr>
                <a:srgbClr val="A50021"/>
              </a:buClr>
              <a:defRPr/>
            </a:pPr>
            <a:r>
              <a:rPr lang="en-US" sz="1600" b="1" u="sng" dirty="0">
                <a:solidFill>
                  <a:srgbClr val="A50021"/>
                </a:solidFill>
                <a:latin typeface="Verdana" pitchFamily="34" charset="0"/>
                <a:cs typeface="Arial" charset="0"/>
              </a:rPr>
              <a:t>TIPS</a:t>
            </a:r>
          </a:p>
          <a:p>
            <a:pPr marL="231775" indent="-231775">
              <a:lnSpc>
                <a:spcPct val="110000"/>
              </a:lnSpc>
              <a:spcBef>
                <a:spcPct val="50000"/>
              </a:spcBef>
              <a:spcAft>
                <a:spcPct val="30000"/>
              </a:spcAft>
              <a:buClr>
                <a:srgbClr val="A50021"/>
              </a:buClr>
              <a:buFontTx/>
              <a:buChar char="•"/>
              <a:defRPr/>
            </a:pPr>
            <a:r>
              <a:rPr lang="en-US" sz="1500" b="1" dirty="0">
                <a:solidFill>
                  <a:srgbClr val="232323"/>
                </a:solidFill>
                <a:latin typeface="Verdana" pitchFamily="34" charset="0"/>
                <a:cs typeface="Arial" charset="0"/>
              </a:rPr>
              <a:t>The RPN is used to prioritize the most critical risks </a:t>
            </a:r>
          </a:p>
          <a:p>
            <a:pPr marL="231775" indent="-231775">
              <a:lnSpc>
                <a:spcPct val="110000"/>
              </a:lnSpc>
              <a:spcBef>
                <a:spcPct val="50000"/>
              </a:spcBef>
              <a:spcAft>
                <a:spcPct val="30000"/>
              </a:spcAft>
              <a:buClr>
                <a:srgbClr val="A50021"/>
              </a:buClr>
              <a:buFontTx/>
              <a:buChar char="•"/>
              <a:defRPr/>
            </a:pPr>
            <a:r>
              <a:rPr lang="en-US" sz="1500" b="1" dirty="0">
                <a:solidFill>
                  <a:srgbClr val="232323"/>
                </a:solidFill>
                <a:latin typeface="Verdana" pitchFamily="34" charset="0"/>
                <a:cs typeface="Arial" charset="0"/>
              </a:rPr>
              <a:t>Higher RPNs are flags to take effort to reduce the calculated risk</a:t>
            </a:r>
          </a:p>
          <a:p>
            <a:pPr marL="688975" lvl="1" indent="-231775">
              <a:spcBef>
                <a:spcPct val="50000"/>
              </a:spcBef>
              <a:spcAft>
                <a:spcPct val="30000"/>
              </a:spcAft>
              <a:buClr>
                <a:srgbClr val="A50021"/>
              </a:buClr>
              <a:buFontTx/>
              <a:buChar char="•"/>
              <a:defRPr/>
            </a:pPr>
            <a:r>
              <a:rPr lang="en-US" sz="1500" b="1" dirty="0">
                <a:solidFill>
                  <a:srgbClr val="232323"/>
                </a:solidFill>
                <a:latin typeface="Verdana" pitchFamily="34" charset="0"/>
                <a:cs typeface="Arial" charset="0"/>
              </a:rPr>
              <a:t>Continually work to improve highest risk items - don’t set an RPN threshold</a:t>
            </a:r>
          </a:p>
          <a:p>
            <a:pPr marL="231775" indent="-231775">
              <a:spcBef>
                <a:spcPct val="50000"/>
              </a:spcBef>
              <a:spcAft>
                <a:spcPct val="30000"/>
              </a:spcAft>
              <a:buClr>
                <a:srgbClr val="A50021"/>
              </a:buClr>
              <a:buFontTx/>
              <a:buChar char="•"/>
              <a:defRPr/>
            </a:pPr>
            <a:r>
              <a:rPr lang="en-US" sz="1500" b="1" dirty="0">
                <a:solidFill>
                  <a:srgbClr val="232323"/>
                </a:solidFill>
                <a:latin typeface="Verdana" pitchFamily="34" charset="0"/>
                <a:cs typeface="Arial" charset="0"/>
              </a:rPr>
              <a:t>In addition to RPN, examine top Severity and Occurrence risks</a:t>
            </a:r>
          </a:p>
        </p:txBody>
      </p:sp>
      <p:sp>
        <p:nvSpPr>
          <p:cNvPr id="140292" name="Line 4"/>
          <p:cNvSpPr>
            <a:spLocks noChangeShapeType="1"/>
          </p:cNvSpPr>
          <p:nvPr/>
        </p:nvSpPr>
        <p:spPr bwMode="auto">
          <a:xfrm flipV="1">
            <a:off x="6400800" y="2895600"/>
            <a:ext cx="1968501" cy="4572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grpSp>
        <p:nvGrpSpPr>
          <p:cNvPr id="49157" name="Group 10"/>
          <p:cNvGrpSpPr>
            <a:grpSpLocks/>
          </p:cNvGrpSpPr>
          <p:nvPr/>
        </p:nvGrpSpPr>
        <p:grpSpPr bwMode="auto">
          <a:xfrm>
            <a:off x="1909763" y="3352800"/>
            <a:ext cx="5283200" cy="1022350"/>
            <a:chOff x="1536" y="1420"/>
            <a:chExt cx="3328" cy="912"/>
          </a:xfrm>
          <a:solidFill>
            <a:srgbClr val="003399"/>
          </a:solidFill>
        </p:grpSpPr>
        <p:sp>
          <p:nvSpPr>
            <p:cNvPr id="49161" name="AutoShape 7"/>
            <p:cNvSpPr>
              <a:spLocks noChangeArrowheads="1"/>
            </p:cNvSpPr>
            <p:nvPr/>
          </p:nvSpPr>
          <p:spPr bwMode="auto">
            <a:xfrm>
              <a:off x="1632" y="1468"/>
              <a:ext cx="3142" cy="80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a:p>
          </p:txBody>
        </p:sp>
        <p:sp>
          <p:nvSpPr>
            <p:cNvPr id="140294" name="AutoShape 6"/>
            <p:cNvSpPr>
              <a:spLocks noChangeArrowheads="1"/>
            </p:cNvSpPr>
            <p:nvPr/>
          </p:nvSpPr>
          <p:spPr bwMode="auto">
            <a:xfrm>
              <a:off x="1536" y="1420"/>
              <a:ext cx="3328" cy="91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r>
                <a:rPr lang="en-US" sz="1600" b="1" dirty="0">
                  <a:solidFill>
                    <a:schemeClr val="bg1"/>
                  </a:solidFill>
                  <a:latin typeface="Verdana" pitchFamily="34" charset="0"/>
                  <a:cs typeface="Arial" charset="0"/>
                </a:rPr>
                <a:t>Calculate the Risk Priority Number </a:t>
              </a:r>
              <a:br>
                <a:rPr lang="en-US" sz="1600" b="1" dirty="0">
                  <a:solidFill>
                    <a:schemeClr val="bg1"/>
                  </a:solidFill>
                  <a:latin typeface="Verdana" pitchFamily="34" charset="0"/>
                  <a:cs typeface="Arial" charset="0"/>
                </a:rPr>
              </a:br>
              <a:r>
                <a:rPr lang="en-US" b="1" dirty="0">
                  <a:solidFill>
                    <a:schemeClr val="bg1"/>
                  </a:solidFill>
                  <a:effectLst>
                    <a:outerShdw blurRad="38100" dist="38100" dir="2700000" algn="tl">
                      <a:srgbClr val="000000"/>
                    </a:outerShdw>
                  </a:effectLst>
                  <a:latin typeface="Verdana" pitchFamily="34" charset="0"/>
                  <a:cs typeface="Arial" charset="0"/>
                </a:rPr>
                <a:t>RPN</a:t>
              </a:r>
              <a:r>
                <a:rPr lang="en-US" sz="1600" b="1" dirty="0">
                  <a:solidFill>
                    <a:schemeClr val="bg1"/>
                  </a:solidFill>
                  <a:latin typeface="Verdana" pitchFamily="34" charset="0"/>
                  <a:cs typeface="Arial" charset="0"/>
                </a:rPr>
                <a:t> = Severity x Occurrence x Detection </a:t>
              </a:r>
            </a:p>
          </p:txBody>
        </p:sp>
      </p:grpSp>
      <p:sp>
        <p:nvSpPr>
          <p:cNvPr id="140296" name="Rectangle 8"/>
          <p:cNvSpPr>
            <a:spLocks noChangeArrowheads="1"/>
          </p:cNvSpPr>
          <p:nvPr/>
        </p:nvSpPr>
        <p:spPr bwMode="auto">
          <a:xfrm>
            <a:off x="8369301" y="2057400"/>
            <a:ext cx="520700" cy="144198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49159" name="Rectangle 9"/>
          <p:cNvSpPr>
            <a:spLocks noGrp="1" noChangeArrowheads="1"/>
          </p:cNvSpPr>
          <p:nvPr>
            <p:ph type="title"/>
          </p:nvPr>
        </p:nvSpPr>
        <p:spPr/>
        <p:txBody>
          <a:bodyPr/>
          <a:lstStyle/>
          <a:p>
            <a:pPr eaLnBrk="1" hangingPunct="1"/>
            <a:r>
              <a:rPr lang="en-US" dirty="0"/>
              <a:t>PFMEA - Step 7</a:t>
            </a:r>
          </a:p>
        </p:txBody>
      </p:sp>
    </p:spTree>
    <p:extLst>
      <p:ext uri="{BB962C8B-B14F-4D97-AF65-F5344CB8AC3E}">
        <p14:creationId xmlns:p14="http://schemas.microsoft.com/office/powerpoint/2010/main" val="3244185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nimBg="1"/>
      <p:bldP spid="14029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lIns="84138" tIns="42862" rIns="84138" bIns="42862" anchor="b"/>
          <a:lstStyle/>
          <a:p>
            <a:pPr defTabSz="841375" eaLnBrk="1" hangingPunct="1">
              <a:lnSpc>
                <a:spcPct val="130000"/>
              </a:lnSpc>
            </a:pPr>
            <a:r>
              <a:rPr lang="en-US" dirty="0"/>
              <a:t>PFMEA – Remediation Guidelines</a:t>
            </a:r>
            <a:endParaRPr lang="en-US" sz="1600" b="1" dirty="0"/>
          </a:p>
        </p:txBody>
      </p:sp>
      <p:sp>
        <p:nvSpPr>
          <p:cNvPr id="3" name="Content Placeholder 2"/>
          <p:cNvSpPr>
            <a:spLocks noGrp="1"/>
          </p:cNvSpPr>
          <p:nvPr>
            <p:ph idx="1"/>
          </p:nvPr>
        </p:nvSpPr>
        <p:spPr/>
        <p:txBody>
          <a:bodyPr>
            <a:normAutofit fontScale="92500"/>
          </a:bodyPr>
          <a:lstStyle/>
          <a:p>
            <a:r>
              <a:rPr lang="en-US" b="1" dirty="0">
                <a:solidFill>
                  <a:srgbClr val="FF0000"/>
                </a:solidFill>
              </a:rPr>
              <a:t>Severity</a:t>
            </a:r>
            <a:r>
              <a:rPr lang="en-US" b="1" dirty="0"/>
              <a:t> </a:t>
            </a:r>
            <a:r>
              <a:rPr lang="en-US" dirty="0"/>
              <a:t>– can only be improved by a design change to the product or process</a:t>
            </a:r>
          </a:p>
          <a:p>
            <a:r>
              <a:rPr lang="en-US" b="1" dirty="0">
                <a:solidFill>
                  <a:srgbClr val="FF0000"/>
                </a:solidFill>
              </a:rPr>
              <a:t>Occurrence</a:t>
            </a:r>
            <a:r>
              <a:rPr lang="en-US" dirty="0"/>
              <a:t> – can only be reduced by a change which removes or controls a cause.  Examples are redundancy, substituting a more reliable component or function or mistake-proofing.</a:t>
            </a:r>
          </a:p>
          <a:p>
            <a:r>
              <a:rPr lang="en-US" b="1" dirty="0">
                <a:solidFill>
                  <a:srgbClr val="FF0000"/>
                </a:solidFill>
              </a:rPr>
              <a:t>Detection</a:t>
            </a:r>
            <a:r>
              <a:rPr lang="en-US" dirty="0"/>
              <a:t> – can be improved by deploying better controls.  Examples are mistake-proofing, simplification and statistically sound monitoring.</a:t>
            </a:r>
          </a:p>
          <a:p>
            <a:endParaRPr lang="en-US" dirty="0"/>
          </a:p>
        </p:txBody>
      </p:sp>
      <p:sp>
        <p:nvSpPr>
          <p:cNvPr id="51204" name="Text Box 4"/>
          <p:cNvSpPr txBox="1">
            <a:spLocks noChangeArrowheads="1"/>
          </p:cNvSpPr>
          <p:nvPr/>
        </p:nvSpPr>
        <p:spPr bwMode="auto">
          <a:xfrm>
            <a:off x="4225636" y="6371612"/>
            <a:ext cx="184731"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en-US" sz="1600">
              <a:latin typeface="Times New Roman" pitchFamily="18" charset="0"/>
            </a:endParaRPr>
          </a:p>
        </p:txBody>
      </p:sp>
      <p:sp>
        <p:nvSpPr>
          <p:cNvPr id="200710" name="AutoShape 6"/>
          <p:cNvSpPr>
            <a:spLocks noChangeArrowheads="1"/>
          </p:cNvSpPr>
          <p:nvPr/>
        </p:nvSpPr>
        <p:spPr bwMode="gray">
          <a:xfrm>
            <a:off x="1476375" y="5704862"/>
            <a:ext cx="6248400" cy="6858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b="1" dirty="0">
                <a:solidFill>
                  <a:schemeClr val="bg1"/>
                </a:solidFill>
                <a:latin typeface="Verdana" pitchFamily="34" charset="0"/>
                <a:cs typeface="Arial" charset="0"/>
              </a:rPr>
              <a:t>In general, reducing the Occurrence </a:t>
            </a:r>
          </a:p>
          <a:p>
            <a:pPr algn="ctr">
              <a:defRPr/>
            </a:pPr>
            <a:r>
              <a:rPr lang="en-US" b="1" dirty="0">
                <a:solidFill>
                  <a:schemeClr val="bg1"/>
                </a:solidFill>
                <a:latin typeface="Verdana" pitchFamily="34" charset="0"/>
                <a:cs typeface="Arial" charset="0"/>
              </a:rPr>
              <a:t>is preferable to improving the Detection</a:t>
            </a:r>
          </a:p>
        </p:txBody>
      </p:sp>
    </p:spTree>
    <p:extLst>
      <p:ext uri="{BB962C8B-B14F-4D97-AF65-F5344CB8AC3E}">
        <p14:creationId xmlns:p14="http://schemas.microsoft.com/office/powerpoint/2010/main" val="354881216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4989"/>
            <a:ext cx="8686800" cy="225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48" name="Line 4"/>
          <p:cNvSpPr>
            <a:spLocks noChangeShapeType="1"/>
          </p:cNvSpPr>
          <p:nvPr/>
        </p:nvSpPr>
        <p:spPr bwMode="auto">
          <a:xfrm flipV="1">
            <a:off x="2573064" y="4062868"/>
            <a:ext cx="1541736" cy="72179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52235" name="AutoShape 7"/>
          <p:cNvSpPr>
            <a:spLocks noChangeArrowheads="1"/>
          </p:cNvSpPr>
          <p:nvPr/>
        </p:nvSpPr>
        <p:spPr bwMode="auto">
          <a:xfrm>
            <a:off x="228600" y="4256813"/>
            <a:ext cx="2353989" cy="1055688"/>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square" lIns="45720" rIns="45720" anchor="ctr">
            <a:normAutofit fontScale="85000" lnSpcReduction="10000"/>
          </a:bodyPr>
          <a:lstStyle/>
          <a:p>
            <a:r>
              <a:rPr lang="en-US" dirty="0">
                <a:solidFill>
                  <a:schemeClr val="bg1"/>
                </a:solidFill>
              </a:rPr>
              <a:t>For the high risk items, </a:t>
            </a:r>
          </a:p>
          <a:p>
            <a:r>
              <a:rPr lang="en-US" dirty="0">
                <a:solidFill>
                  <a:schemeClr val="bg1"/>
                </a:solidFill>
              </a:rPr>
              <a:t>determine the </a:t>
            </a:r>
          </a:p>
          <a:p>
            <a:r>
              <a:rPr lang="en-US" dirty="0">
                <a:solidFill>
                  <a:schemeClr val="bg1"/>
                </a:solidFill>
              </a:rPr>
              <a:t>recommended actions.</a:t>
            </a:r>
          </a:p>
        </p:txBody>
      </p:sp>
      <p:sp>
        <p:nvSpPr>
          <p:cNvPr id="313356" name="Rectangle 12"/>
          <p:cNvSpPr>
            <a:spLocks noChangeArrowheads="1"/>
          </p:cNvSpPr>
          <p:nvPr/>
        </p:nvSpPr>
        <p:spPr bwMode="auto">
          <a:xfrm>
            <a:off x="3048001" y="2514600"/>
            <a:ext cx="533400" cy="1548267"/>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52231" name="Rectangle 13"/>
          <p:cNvSpPr>
            <a:spLocks noGrp="1" noChangeArrowheads="1"/>
          </p:cNvSpPr>
          <p:nvPr>
            <p:ph type="title"/>
          </p:nvPr>
        </p:nvSpPr>
        <p:spPr/>
        <p:txBody>
          <a:bodyPr/>
          <a:lstStyle/>
          <a:p>
            <a:pPr eaLnBrk="1" hangingPunct="1"/>
            <a:r>
              <a:rPr lang="en-US" dirty="0"/>
              <a:t>FMEA – Step 8</a:t>
            </a:r>
          </a:p>
        </p:txBody>
      </p:sp>
      <p:sp>
        <p:nvSpPr>
          <p:cNvPr id="313360" name="Rectangle 16"/>
          <p:cNvSpPr>
            <a:spLocks noChangeArrowheads="1"/>
          </p:cNvSpPr>
          <p:nvPr/>
        </p:nvSpPr>
        <p:spPr bwMode="auto">
          <a:xfrm>
            <a:off x="3600451" y="2514600"/>
            <a:ext cx="1123950" cy="1548267"/>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313352" name="Line 8"/>
          <p:cNvSpPr>
            <a:spLocks noChangeShapeType="1"/>
          </p:cNvSpPr>
          <p:nvPr/>
        </p:nvSpPr>
        <p:spPr bwMode="auto">
          <a:xfrm rot="-2829855">
            <a:off x="1571441" y="3612269"/>
            <a:ext cx="1657717" cy="22953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Tree>
    <p:extLst>
      <p:ext uri="{BB962C8B-B14F-4D97-AF65-F5344CB8AC3E}">
        <p14:creationId xmlns:p14="http://schemas.microsoft.com/office/powerpoint/2010/main" val="2990787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33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3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8" grpId="0" animBg="1"/>
      <p:bldP spid="52235" grpId="0" animBg="1"/>
      <p:bldP spid="313356" grpId="0" animBg="1"/>
      <p:bldP spid="313360" grpId="0" animBg="1"/>
      <p:bldP spid="31335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31700"/>
            <a:ext cx="8686800" cy="225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2"/>
          <p:cNvSpPr>
            <a:spLocks noChangeArrowheads="1"/>
          </p:cNvSpPr>
          <p:nvPr/>
        </p:nvSpPr>
        <p:spPr bwMode="auto">
          <a:xfrm>
            <a:off x="457200" y="236855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lstStyle/>
          <a:p>
            <a:pPr eaLnBrk="0" hangingPunct="0"/>
            <a:endParaRPr lang="en-US" sz="2400" b="1"/>
          </a:p>
        </p:txBody>
      </p:sp>
      <p:sp>
        <p:nvSpPr>
          <p:cNvPr id="53252" name="Rectangle 3"/>
          <p:cNvSpPr>
            <a:spLocks noGrp="1" noChangeArrowheads="1"/>
          </p:cNvSpPr>
          <p:nvPr>
            <p:ph type="body" idx="1"/>
          </p:nvPr>
        </p:nvSpPr>
        <p:spPr>
          <a:xfrm>
            <a:off x="203200" y="1495427"/>
            <a:ext cx="8775700" cy="4259263"/>
          </a:xfrm>
          <a:noFill/>
        </p:spPr>
        <p:txBody>
          <a:bodyPr lIns="91440"/>
          <a:lstStyle/>
          <a:p>
            <a:pPr marL="231775" indent="-231775" eaLnBrk="1" hangingPunct="1">
              <a:lnSpc>
                <a:spcPct val="90000"/>
              </a:lnSpc>
            </a:pPr>
            <a:endParaRPr lang="en-US"/>
          </a:p>
          <a:p>
            <a:pPr marL="231775" indent="-231775" eaLnBrk="1" hangingPunct="1">
              <a:lnSpc>
                <a:spcPct val="90000"/>
              </a:lnSpc>
            </a:pPr>
            <a:endParaRPr lang="en-US"/>
          </a:p>
        </p:txBody>
      </p:sp>
      <p:sp>
        <p:nvSpPr>
          <p:cNvPr id="315399" name="Line 7"/>
          <p:cNvSpPr>
            <a:spLocks noChangeShapeType="1"/>
          </p:cNvSpPr>
          <p:nvPr/>
        </p:nvSpPr>
        <p:spPr bwMode="auto">
          <a:xfrm flipV="1">
            <a:off x="3024187" y="2743200"/>
            <a:ext cx="1700213" cy="60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315401" name="AutoShape 9"/>
          <p:cNvSpPr>
            <a:spLocks noChangeArrowheads="1"/>
          </p:cNvSpPr>
          <p:nvPr/>
        </p:nvSpPr>
        <p:spPr bwMode="auto">
          <a:xfrm>
            <a:off x="228600" y="2806926"/>
            <a:ext cx="2795588" cy="12604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defRPr/>
            </a:pPr>
            <a:r>
              <a:rPr lang="en-US" sz="1300" b="1" u="sng" dirty="0" err="1">
                <a:solidFill>
                  <a:schemeClr val="bg1"/>
                </a:solidFill>
                <a:latin typeface="Verdana" pitchFamily="34" charset="0"/>
                <a:cs typeface="Arial" charset="0"/>
              </a:rPr>
              <a:t>Resp</a:t>
            </a:r>
            <a:r>
              <a:rPr lang="en-US" sz="1300" b="1" u="sng" dirty="0">
                <a:solidFill>
                  <a:schemeClr val="bg1"/>
                </a:solidFill>
                <a:latin typeface="Verdana" pitchFamily="34" charset="0"/>
                <a:cs typeface="Arial" charset="0"/>
              </a:rPr>
              <a:t> (responsibility)</a:t>
            </a:r>
          </a:p>
          <a:p>
            <a:pPr eaLnBrk="0" hangingPunct="0">
              <a:defRPr/>
            </a:pPr>
            <a:r>
              <a:rPr lang="en-US" sz="1300" b="1" dirty="0">
                <a:solidFill>
                  <a:schemeClr val="bg1"/>
                </a:solidFill>
                <a:latin typeface="Verdana" pitchFamily="34" charset="0"/>
                <a:cs typeface="Arial" charset="0"/>
              </a:rPr>
              <a:t>Assign a specific person </a:t>
            </a:r>
          </a:p>
          <a:p>
            <a:pPr eaLnBrk="0" hangingPunct="0">
              <a:defRPr/>
            </a:pPr>
            <a:r>
              <a:rPr lang="en-US" sz="1300" b="1" dirty="0">
                <a:solidFill>
                  <a:schemeClr val="bg1"/>
                </a:solidFill>
                <a:latin typeface="Verdana" pitchFamily="34" charset="0"/>
                <a:cs typeface="Arial" charset="0"/>
              </a:rPr>
              <a:t>who will be responsible </a:t>
            </a:r>
            <a:br>
              <a:rPr lang="en-US" sz="1300" b="1" dirty="0">
                <a:solidFill>
                  <a:schemeClr val="bg1"/>
                </a:solidFill>
                <a:latin typeface="Verdana" pitchFamily="34" charset="0"/>
                <a:cs typeface="Arial" charset="0"/>
              </a:rPr>
            </a:br>
            <a:r>
              <a:rPr lang="en-US" sz="1300" b="1" dirty="0">
                <a:solidFill>
                  <a:schemeClr val="bg1"/>
                </a:solidFill>
                <a:latin typeface="Verdana" pitchFamily="34" charset="0"/>
                <a:cs typeface="Arial" charset="0"/>
              </a:rPr>
              <a:t>for recommended actions.</a:t>
            </a:r>
          </a:p>
        </p:txBody>
      </p:sp>
      <p:sp>
        <p:nvSpPr>
          <p:cNvPr id="315403" name="Rectangle 11"/>
          <p:cNvSpPr>
            <a:spLocks noChangeArrowheads="1"/>
          </p:cNvSpPr>
          <p:nvPr/>
        </p:nvSpPr>
        <p:spPr bwMode="auto">
          <a:xfrm>
            <a:off x="5668964" y="2133601"/>
            <a:ext cx="1646236" cy="1555977"/>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315405" name="AutoShape 13"/>
          <p:cNvSpPr>
            <a:spLocks noChangeArrowheads="1"/>
          </p:cNvSpPr>
          <p:nvPr/>
        </p:nvSpPr>
        <p:spPr bwMode="auto">
          <a:xfrm>
            <a:off x="2391569" y="4540248"/>
            <a:ext cx="2795588" cy="14890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folHlink"/>
              </a:buClr>
              <a:defRPr/>
            </a:pPr>
            <a:r>
              <a:rPr lang="en-US" sz="1300" b="1" u="sng" dirty="0">
                <a:solidFill>
                  <a:schemeClr val="bg1"/>
                </a:solidFill>
                <a:latin typeface="Verdana" pitchFamily="34" charset="0"/>
                <a:cs typeface="Arial" charset="0"/>
              </a:rPr>
              <a:t>Actions Taken</a:t>
            </a:r>
            <a:endParaRPr lang="en-US" sz="1300" b="1" dirty="0">
              <a:solidFill>
                <a:schemeClr val="bg1"/>
              </a:solidFill>
              <a:latin typeface="Verdana" pitchFamily="34" charset="0"/>
              <a:cs typeface="Arial" charset="0"/>
            </a:endParaRPr>
          </a:p>
          <a:p>
            <a:pPr eaLnBrk="0" hangingPunct="0">
              <a:spcBef>
                <a:spcPct val="20000"/>
              </a:spcBef>
              <a:buClr>
                <a:schemeClr val="folHlink"/>
              </a:buClr>
              <a:defRPr/>
            </a:pPr>
            <a:r>
              <a:rPr lang="en-US" sz="1300" b="1" dirty="0">
                <a:solidFill>
                  <a:schemeClr val="bg1"/>
                </a:solidFill>
                <a:latin typeface="Verdana" pitchFamily="34" charset="0"/>
                <a:cs typeface="Arial" charset="0"/>
              </a:rPr>
              <a:t>As actions are identified </a:t>
            </a:r>
          </a:p>
          <a:p>
            <a:pPr eaLnBrk="0" hangingPunct="0">
              <a:spcBef>
                <a:spcPct val="20000"/>
              </a:spcBef>
              <a:buClr>
                <a:schemeClr val="folHlink"/>
              </a:buClr>
              <a:defRPr/>
            </a:pPr>
            <a:r>
              <a:rPr lang="en-US" sz="1300" b="1" dirty="0">
                <a:solidFill>
                  <a:schemeClr val="bg1"/>
                </a:solidFill>
                <a:latin typeface="Verdana" pitchFamily="34" charset="0"/>
                <a:cs typeface="Arial" charset="0"/>
              </a:rPr>
              <a:t>and completed, document </a:t>
            </a:r>
          </a:p>
          <a:p>
            <a:pPr eaLnBrk="0" hangingPunct="0">
              <a:spcBef>
                <a:spcPct val="20000"/>
              </a:spcBef>
              <a:buClr>
                <a:schemeClr val="folHlink"/>
              </a:buClr>
              <a:defRPr/>
            </a:pPr>
            <a:r>
              <a:rPr lang="en-US" sz="1300" b="1" dirty="0">
                <a:solidFill>
                  <a:schemeClr val="bg1"/>
                </a:solidFill>
                <a:latin typeface="Verdana" pitchFamily="34" charset="0"/>
                <a:cs typeface="Arial" charset="0"/>
              </a:rPr>
              <a:t>in the “Actions Taken” </a:t>
            </a:r>
          </a:p>
          <a:p>
            <a:pPr eaLnBrk="0" hangingPunct="0">
              <a:spcBef>
                <a:spcPct val="20000"/>
              </a:spcBef>
              <a:buClr>
                <a:schemeClr val="folHlink"/>
              </a:buClr>
              <a:defRPr/>
            </a:pPr>
            <a:r>
              <a:rPr lang="en-US" sz="1300" b="1" dirty="0">
                <a:solidFill>
                  <a:schemeClr val="bg1"/>
                </a:solidFill>
                <a:latin typeface="Verdana" pitchFamily="34" charset="0"/>
                <a:cs typeface="Arial" charset="0"/>
              </a:rPr>
              <a:t>column.</a:t>
            </a:r>
          </a:p>
        </p:txBody>
      </p:sp>
      <p:sp>
        <p:nvSpPr>
          <p:cNvPr id="315407" name="Rectangle 15"/>
          <p:cNvSpPr>
            <a:spLocks noChangeArrowheads="1"/>
          </p:cNvSpPr>
          <p:nvPr/>
        </p:nvSpPr>
        <p:spPr bwMode="auto">
          <a:xfrm>
            <a:off x="4724400" y="2133601"/>
            <a:ext cx="944564" cy="155597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315408" name="Line 16"/>
          <p:cNvSpPr>
            <a:spLocks noChangeShapeType="1"/>
          </p:cNvSpPr>
          <p:nvPr/>
        </p:nvSpPr>
        <p:spPr bwMode="auto">
          <a:xfrm flipV="1">
            <a:off x="7182645" y="3689578"/>
            <a:ext cx="627856" cy="126342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315409" name="Rectangle 17"/>
          <p:cNvSpPr>
            <a:spLocks noChangeArrowheads="1"/>
          </p:cNvSpPr>
          <p:nvPr/>
        </p:nvSpPr>
        <p:spPr bwMode="auto">
          <a:xfrm>
            <a:off x="7315200" y="2133601"/>
            <a:ext cx="1600200" cy="1555978"/>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315410" name="Line 18"/>
          <p:cNvSpPr>
            <a:spLocks noChangeShapeType="1"/>
          </p:cNvSpPr>
          <p:nvPr/>
        </p:nvSpPr>
        <p:spPr bwMode="auto">
          <a:xfrm flipV="1">
            <a:off x="3657599" y="3689579"/>
            <a:ext cx="2362201" cy="850669"/>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en-GB"/>
          </a:p>
        </p:txBody>
      </p:sp>
      <p:sp>
        <p:nvSpPr>
          <p:cNvPr id="53263" name="Rectangle 19"/>
          <p:cNvSpPr>
            <a:spLocks noGrp="1" noChangeArrowheads="1"/>
          </p:cNvSpPr>
          <p:nvPr>
            <p:ph type="title"/>
          </p:nvPr>
        </p:nvSpPr>
        <p:spPr/>
        <p:txBody>
          <a:bodyPr/>
          <a:lstStyle/>
          <a:p>
            <a:pPr eaLnBrk="1" hangingPunct="1"/>
            <a:r>
              <a:rPr lang="en-US" dirty="0"/>
              <a:t>FMEA – Steps 9 and 10</a:t>
            </a:r>
          </a:p>
        </p:txBody>
      </p:sp>
      <p:sp>
        <p:nvSpPr>
          <p:cNvPr id="315413" name="AutoShape 21"/>
          <p:cNvSpPr>
            <a:spLocks noChangeArrowheads="1"/>
          </p:cNvSpPr>
          <p:nvPr/>
        </p:nvSpPr>
        <p:spPr bwMode="auto">
          <a:xfrm>
            <a:off x="5715000" y="4953000"/>
            <a:ext cx="2935288" cy="15144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20000"/>
              </a:spcBef>
              <a:buClr>
                <a:schemeClr val="folHlink"/>
              </a:buClr>
              <a:defRPr/>
            </a:pPr>
            <a:r>
              <a:rPr lang="en-US" sz="1400" b="1" u="sng">
                <a:solidFill>
                  <a:schemeClr val="bg1"/>
                </a:solidFill>
                <a:latin typeface="Verdana" pitchFamily="34" charset="0"/>
                <a:cs typeface="Arial" charset="0"/>
              </a:rPr>
              <a:t>SEV, OCC, DET, RPN</a:t>
            </a:r>
          </a:p>
          <a:p>
            <a:pPr eaLnBrk="0" hangingPunct="0">
              <a:spcBef>
                <a:spcPct val="20000"/>
              </a:spcBef>
              <a:buClr>
                <a:schemeClr val="folHlink"/>
              </a:buClr>
              <a:defRPr/>
            </a:pPr>
            <a:r>
              <a:rPr lang="en-US" sz="1400" b="1">
                <a:solidFill>
                  <a:schemeClr val="bg1"/>
                </a:solidFill>
                <a:latin typeface="Verdana" pitchFamily="34" charset="0"/>
                <a:cs typeface="Arial" charset="0"/>
              </a:rPr>
              <a:t>As actions are complete </a:t>
            </a:r>
          </a:p>
          <a:p>
            <a:pPr eaLnBrk="0" hangingPunct="0">
              <a:spcBef>
                <a:spcPct val="20000"/>
              </a:spcBef>
              <a:buClr>
                <a:schemeClr val="folHlink"/>
              </a:buClr>
              <a:defRPr/>
            </a:pPr>
            <a:r>
              <a:rPr lang="en-US" sz="1400" b="1">
                <a:solidFill>
                  <a:schemeClr val="bg1"/>
                </a:solidFill>
                <a:latin typeface="Verdana" pitchFamily="34" charset="0"/>
                <a:cs typeface="Arial" charset="0"/>
              </a:rPr>
              <a:t>reassess Severity, </a:t>
            </a:r>
          </a:p>
          <a:p>
            <a:pPr eaLnBrk="0" hangingPunct="0">
              <a:spcBef>
                <a:spcPct val="20000"/>
              </a:spcBef>
              <a:buClr>
                <a:schemeClr val="folHlink"/>
              </a:buClr>
              <a:defRPr/>
            </a:pPr>
            <a:r>
              <a:rPr lang="en-US" sz="1400" b="1">
                <a:solidFill>
                  <a:schemeClr val="bg1"/>
                </a:solidFill>
                <a:latin typeface="Verdana" pitchFamily="34" charset="0"/>
                <a:cs typeface="Arial" charset="0"/>
              </a:rPr>
              <a:t>Occurrence, and Detection </a:t>
            </a:r>
          </a:p>
          <a:p>
            <a:pPr eaLnBrk="0" hangingPunct="0">
              <a:spcBef>
                <a:spcPct val="20000"/>
              </a:spcBef>
              <a:buClr>
                <a:schemeClr val="folHlink"/>
              </a:buClr>
              <a:defRPr/>
            </a:pPr>
            <a:r>
              <a:rPr lang="en-US" sz="1400" b="1">
                <a:solidFill>
                  <a:schemeClr val="bg1"/>
                </a:solidFill>
                <a:latin typeface="Verdana" pitchFamily="34" charset="0"/>
                <a:cs typeface="Arial" charset="0"/>
              </a:rPr>
              <a:t>and recalculate RPN. </a:t>
            </a:r>
          </a:p>
        </p:txBody>
      </p:sp>
    </p:spTree>
    <p:extLst>
      <p:ext uri="{BB962C8B-B14F-4D97-AF65-F5344CB8AC3E}">
        <p14:creationId xmlns:p14="http://schemas.microsoft.com/office/powerpoint/2010/main" val="4113951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3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54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54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54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54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54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54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9" grpId="0" animBg="1"/>
      <p:bldP spid="315401" grpId="0" animBg="1"/>
      <p:bldP spid="315403" grpId="0" animBg="1"/>
      <p:bldP spid="315405" grpId="0" animBg="1"/>
      <p:bldP spid="315407" grpId="0" animBg="1"/>
      <p:bldP spid="315408" grpId="0" animBg="1"/>
      <p:bldP spid="315409" grpId="0" animBg="1"/>
      <p:bldP spid="315410" grpId="0" animBg="1"/>
      <p:bldP spid="3154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p:txBody>
          <a:bodyPr/>
          <a:lstStyle/>
          <a:p>
            <a:pPr eaLnBrk="1" hangingPunct="1"/>
            <a:r>
              <a:rPr lang="en-US" dirty="0"/>
              <a:t>Summary Steps To Complete a FMEA</a:t>
            </a:r>
          </a:p>
        </p:txBody>
      </p:sp>
      <p:sp>
        <p:nvSpPr>
          <p:cNvPr id="2" name="Content Placeholder 1"/>
          <p:cNvSpPr>
            <a:spLocks noGrp="1"/>
          </p:cNvSpPr>
          <p:nvPr>
            <p:ph idx="1"/>
          </p:nvPr>
        </p:nvSpPr>
        <p:spPr/>
        <p:txBody>
          <a:bodyPr>
            <a:normAutofit fontScale="70000" lnSpcReduction="20000"/>
          </a:bodyPr>
          <a:lstStyle/>
          <a:p>
            <a:pPr marL="514350" indent="-514350">
              <a:buFont typeface="+mj-lt"/>
              <a:buAutoNum type="arabicPeriod"/>
            </a:pPr>
            <a:r>
              <a:rPr lang="en-US" dirty="0"/>
              <a:t>For each Process Input, determine the ways in which the Process Step can go wrong (these are Failure Modes)</a:t>
            </a:r>
          </a:p>
          <a:p>
            <a:pPr marL="514350" indent="-514350">
              <a:buFont typeface="+mj-lt"/>
              <a:buAutoNum type="arabicPeriod"/>
            </a:pPr>
            <a:r>
              <a:rPr lang="en-US" dirty="0"/>
              <a:t>For each Failure Mode associated with the inputs, determine Effects on the outputs</a:t>
            </a:r>
          </a:p>
          <a:p>
            <a:pPr marL="514350" indent="-514350">
              <a:buFont typeface="+mj-lt"/>
              <a:buAutoNum type="arabicPeriod"/>
            </a:pPr>
            <a:r>
              <a:rPr lang="en-US" dirty="0"/>
              <a:t>Mark special characteristics (product and process)</a:t>
            </a:r>
          </a:p>
          <a:p>
            <a:pPr marL="514350" indent="-514350">
              <a:buFont typeface="+mj-lt"/>
              <a:buAutoNum type="arabicPeriod"/>
            </a:pPr>
            <a:r>
              <a:rPr lang="en-US" dirty="0"/>
              <a:t>Identify potential Causes of each Failure Mode</a:t>
            </a:r>
          </a:p>
          <a:p>
            <a:pPr marL="514350" indent="-514350">
              <a:buFont typeface="+mj-lt"/>
              <a:buAutoNum type="arabicPeriod"/>
            </a:pPr>
            <a:r>
              <a:rPr lang="en-US" dirty="0"/>
              <a:t>List the Current Controls for each Cause</a:t>
            </a:r>
          </a:p>
          <a:p>
            <a:pPr marL="514350" indent="-514350">
              <a:buFont typeface="+mj-lt"/>
              <a:buAutoNum type="arabicPeriod"/>
            </a:pPr>
            <a:r>
              <a:rPr lang="en-US" dirty="0"/>
              <a:t>Assign Severity, Occurrence and Detection ratings after creating a ratings key appropriate for your project</a:t>
            </a:r>
          </a:p>
          <a:p>
            <a:pPr marL="514350" indent="-514350">
              <a:buFont typeface="+mj-lt"/>
              <a:buAutoNum type="arabicPeriod"/>
            </a:pPr>
            <a:r>
              <a:rPr lang="en-US" dirty="0"/>
              <a:t>Calculate RPN</a:t>
            </a:r>
          </a:p>
          <a:p>
            <a:pPr marL="514350" indent="-514350">
              <a:buFont typeface="+mj-lt"/>
              <a:buAutoNum type="arabicPeriod"/>
            </a:pPr>
            <a:r>
              <a:rPr lang="en-US" dirty="0"/>
              <a:t>Determine Recommended Actions to reduce high risks</a:t>
            </a:r>
          </a:p>
          <a:p>
            <a:pPr marL="514350" indent="-514350">
              <a:buFont typeface="+mj-lt"/>
              <a:buAutoNum type="arabicPeriod"/>
            </a:pPr>
            <a:r>
              <a:rPr lang="en-US" dirty="0"/>
              <a:t>Take appropriate Actions and Document</a:t>
            </a:r>
          </a:p>
          <a:p>
            <a:pPr marL="514350" indent="-514350">
              <a:buFont typeface="+mj-lt"/>
              <a:buAutoNum type="arabicPeriod"/>
            </a:pPr>
            <a:r>
              <a:rPr lang="en-US" dirty="0"/>
              <a:t>Recalculate RPNs</a:t>
            </a:r>
          </a:p>
          <a:p>
            <a:pPr marL="514350" indent="-514350">
              <a:buFont typeface="+mj-lt"/>
              <a:buAutoNum type="arabicPeriod"/>
            </a:pPr>
            <a:r>
              <a:rPr lang="en-US" dirty="0"/>
              <a:t>Revisit steps 7 and 8 to continually reduce risks</a:t>
            </a:r>
          </a:p>
        </p:txBody>
      </p:sp>
    </p:spTree>
    <p:extLst>
      <p:ext uri="{BB962C8B-B14F-4D97-AF65-F5344CB8AC3E}">
        <p14:creationId xmlns:p14="http://schemas.microsoft.com/office/powerpoint/2010/main" val="82119079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“Good” PFMEA</a:t>
            </a:r>
          </a:p>
        </p:txBody>
      </p:sp>
      <p:pic>
        <p:nvPicPr>
          <p:cNvPr id="51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03" y="1371600"/>
            <a:ext cx="86985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138172"/>
      </p:ext>
    </p:extLst>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Reviewers Checklist</a:t>
            </a:r>
          </a:p>
          <a:p>
            <a:pPr lvl="1">
              <a:buFont typeface="Wingdings" panose="05000000000000000000" pitchFamily="2" charset="2"/>
              <a:buChar char="ü"/>
            </a:pPr>
            <a:r>
              <a:rPr lang="en-US" dirty="0"/>
              <a:t>Verify risks are prioritized and high risk items have identified improvement actions</a:t>
            </a:r>
          </a:p>
          <a:p>
            <a:pPr lvl="1">
              <a:buFont typeface="Wingdings" panose="05000000000000000000" pitchFamily="2" charset="2"/>
              <a:buChar char="ü"/>
            </a:pPr>
            <a:r>
              <a:rPr lang="en-US" dirty="0"/>
              <a:t>Make sure that high risk process concerns are carried over into the control plan</a:t>
            </a:r>
          </a:p>
          <a:p>
            <a:pPr lvl="1">
              <a:buFont typeface="Wingdings" panose="05000000000000000000" pitchFamily="2" charset="2"/>
              <a:buChar char="ü"/>
            </a:pPr>
            <a:r>
              <a:rPr lang="en-US" dirty="0"/>
              <a:t>Make sure that all critical failure modes are addressed</a:t>
            </a:r>
          </a:p>
          <a:p>
            <a:pPr lvl="2"/>
            <a:r>
              <a:rPr lang="en-US" dirty="0"/>
              <a:t>Safety</a:t>
            </a:r>
          </a:p>
          <a:p>
            <a:pPr lvl="2"/>
            <a:r>
              <a:rPr lang="en-US" dirty="0"/>
              <a:t>Form, fit, function</a:t>
            </a:r>
          </a:p>
          <a:p>
            <a:pPr lvl="2"/>
            <a:r>
              <a:rPr lang="en-US" dirty="0"/>
              <a:t>Material concerns</a:t>
            </a:r>
          </a:p>
          <a:p>
            <a:r>
              <a:rPr lang="en-US" dirty="0"/>
              <a:t>See PPAP Workbook for detailed PFMEA checklist</a:t>
            </a:r>
          </a:p>
          <a:p>
            <a:endParaRPr lang="en-US" dirty="0"/>
          </a:p>
        </p:txBody>
      </p:sp>
      <p:sp>
        <p:nvSpPr>
          <p:cNvPr id="57347" name="Rectangle 3"/>
          <p:cNvSpPr>
            <a:spLocks noGrp="1" noChangeArrowheads="1"/>
          </p:cNvSpPr>
          <p:nvPr>
            <p:ph type="title"/>
          </p:nvPr>
        </p:nvSpPr>
        <p:spPr>
          <a:noFill/>
        </p:spPr>
        <p:txBody>
          <a:bodyPr/>
          <a:lstStyle/>
          <a:p>
            <a:pPr eaLnBrk="1" hangingPunct="1"/>
            <a:r>
              <a:rPr lang="en-US" dirty="0"/>
              <a:t>Process FMEA (PFMEA) </a:t>
            </a:r>
          </a:p>
        </p:txBody>
      </p:sp>
      <p:pic>
        <p:nvPicPr>
          <p:cNvPr id="57348" name="Picture 4"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28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253518"/>
      </p:ext>
    </p:extLst>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Check: PFMEA and APQP</a:t>
            </a:r>
          </a:p>
        </p:txBody>
      </p:sp>
      <p:sp>
        <p:nvSpPr>
          <p:cNvPr id="3" name="Content Placeholder 2"/>
          <p:cNvSpPr>
            <a:spLocks noGrp="1"/>
          </p:cNvSpPr>
          <p:nvPr>
            <p:ph idx="1"/>
          </p:nvPr>
        </p:nvSpPr>
        <p:spPr>
          <a:xfrm>
            <a:off x="839788" y="1295400"/>
            <a:ext cx="8075612" cy="5334001"/>
          </a:xfrm>
        </p:spPr>
        <p:txBody>
          <a:bodyPr>
            <a:normAutofit fontScale="85000" lnSpcReduction="20000"/>
          </a:bodyPr>
          <a:lstStyle/>
          <a:p>
            <a:r>
              <a:rPr lang="en-US" dirty="0"/>
              <a:t>In which APQP phase would you first create a PFMEA? </a:t>
            </a:r>
          </a:p>
          <a:p>
            <a:pPr lvl="1"/>
            <a:r>
              <a:rPr lang="en-US" dirty="0">
                <a:solidFill>
                  <a:schemeClr val="accent2"/>
                </a:solidFill>
              </a:rPr>
              <a:t>APQP: Phase 3 – Process Design</a:t>
            </a:r>
          </a:p>
          <a:p>
            <a:r>
              <a:rPr lang="en-US" dirty="0"/>
              <a:t>Which of the following activities should be done before the PFMEA? </a:t>
            </a:r>
          </a:p>
          <a:p>
            <a:pPr lvl="1"/>
            <a:r>
              <a:rPr lang="en-US" dirty="0"/>
              <a:t>Purchase capital equipment</a:t>
            </a:r>
          </a:p>
          <a:p>
            <a:pPr lvl="1"/>
            <a:r>
              <a:rPr lang="en-US" dirty="0"/>
              <a:t>Create the DFMEA</a:t>
            </a:r>
          </a:p>
          <a:p>
            <a:pPr lvl="1"/>
            <a:r>
              <a:rPr lang="en-US" dirty="0"/>
              <a:t>Purchase End of Line Testers</a:t>
            </a:r>
          </a:p>
          <a:p>
            <a:pPr lvl="1"/>
            <a:r>
              <a:rPr lang="en-US" dirty="0"/>
              <a:t>Make Tools/Molds</a:t>
            </a:r>
          </a:p>
          <a:p>
            <a:r>
              <a:rPr lang="en-US" dirty="0"/>
              <a:t>Which FMEA risks need recommended actions?</a:t>
            </a:r>
          </a:p>
          <a:p>
            <a:pPr lvl="1"/>
            <a:r>
              <a:rPr lang="en-US" dirty="0"/>
              <a:t>All</a:t>
            </a:r>
          </a:p>
          <a:p>
            <a:pPr lvl="1"/>
            <a:r>
              <a:rPr lang="en-US" dirty="0"/>
              <a:t>Any over 100 RPN</a:t>
            </a:r>
          </a:p>
          <a:p>
            <a:pPr lvl="1"/>
            <a:r>
              <a:rPr lang="en-US" dirty="0"/>
              <a:t>Higher risks - by RPN, Severity or Occurrence</a:t>
            </a:r>
          </a:p>
          <a:p>
            <a:r>
              <a:rPr lang="en-US" dirty="0"/>
              <a:t>How would you utilize PFMEA in an ETO environment?</a:t>
            </a:r>
          </a:p>
          <a:p>
            <a:pPr lvl="1"/>
            <a:r>
              <a:rPr lang="en-US" dirty="0">
                <a:solidFill>
                  <a:schemeClr val="accent2"/>
                </a:solidFill>
              </a:rPr>
              <a:t>By part families or by manufacturing processes</a:t>
            </a:r>
          </a:p>
        </p:txBody>
      </p:sp>
      <p:sp>
        <p:nvSpPr>
          <p:cNvPr id="6" name="Octagon 5"/>
          <p:cNvSpPr>
            <a:spLocks noChangeAspect="1"/>
          </p:cNvSpPr>
          <p:nvPr/>
        </p:nvSpPr>
        <p:spPr bwMode="auto">
          <a:xfrm>
            <a:off x="3774867" y="3684320"/>
            <a:ext cx="466727" cy="466727"/>
          </a:xfrm>
          <a:prstGeom prst="octagon">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1" compatLnSpc="1">
            <a:prstTxWarp prst="textNoShape">
              <a:avLst/>
            </a:prstTxWarp>
            <a:normAutofit/>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After</a:t>
            </a:r>
          </a:p>
        </p:txBody>
      </p:sp>
      <p:sp>
        <p:nvSpPr>
          <p:cNvPr id="7" name="5-Point Star 6"/>
          <p:cNvSpPr>
            <a:spLocks noChangeAspect="1"/>
          </p:cNvSpPr>
          <p:nvPr/>
        </p:nvSpPr>
        <p:spPr bwMode="auto">
          <a:xfrm>
            <a:off x="3833813" y="2987634"/>
            <a:ext cx="457200" cy="457200"/>
          </a:xfrm>
          <a:prstGeom prst="star5">
            <a:avLst/>
          </a:pr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Octagon 7"/>
          <p:cNvSpPr>
            <a:spLocks noChangeAspect="1"/>
          </p:cNvSpPr>
          <p:nvPr/>
        </p:nvSpPr>
        <p:spPr bwMode="auto">
          <a:xfrm>
            <a:off x="5116286" y="3353488"/>
            <a:ext cx="466727" cy="466727"/>
          </a:xfrm>
          <a:prstGeom prst="octagon">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1" compatLnSpc="1">
            <a:prstTxWarp prst="textNoShape">
              <a:avLst/>
            </a:prstTxWarp>
            <a:normAutofit/>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After</a:t>
            </a:r>
          </a:p>
        </p:txBody>
      </p:sp>
      <p:sp>
        <p:nvSpPr>
          <p:cNvPr id="9" name="Octagon 8"/>
          <p:cNvSpPr>
            <a:spLocks noChangeAspect="1"/>
          </p:cNvSpPr>
          <p:nvPr/>
        </p:nvSpPr>
        <p:spPr bwMode="auto">
          <a:xfrm>
            <a:off x="4882922" y="2671172"/>
            <a:ext cx="466727" cy="466727"/>
          </a:xfrm>
          <a:prstGeom prst="octagon">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1" compatLnSpc="1">
            <a:prstTxWarp prst="textNoShape">
              <a:avLst/>
            </a:prstTxWarp>
            <a:normAutofit/>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r>
              <a:rPr kumimoji="0" lang="en-US" sz="1600" b="0" i="0" u="none" strike="noStrike" cap="none" normalizeH="0" baseline="0" dirty="0">
                <a:ln>
                  <a:noFill/>
                </a:ln>
                <a:solidFill>
                  <a:schemeClr val="bg1"/>
                </a:solidFill>
                <a:effectLst/>
                <a:latin typeface="Arial" charset="0"/>
              </a:rPr>
              <a:t>After</a:t>
            </a:r>
          </a:p>
        </p:txBody>
      </p:sp>
    </p:spTree>
    <p:extLst>
      <p:ext uri="{BB962C8B-B14F-4D97-AF65-F5344CB8AC3E}">
        <p14:creationId xmlns:p14="http://schemas.microsoft.com/office/powerpoint/2010/main" val="28310158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10" end="10"/>
                                            </p:txEl>
                                          </p:spTgt>
                                        </p:tgtEl>
                                        <p:attrNameLst>
                                          <p:attrName>style.color</p:attrName>
                                        </p:attrNameLst>
                                      </p:cBhvr>
                                      <p:to>
                                        <a:schemeClr val="accent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noFill/>
        </p:spPr>
        <p:txBody>
          <a:bodyPr/>
          <a:lstStyle/>
          <a:p>
            <a:pPr eaLnBrk="1" hangingPunct="1"/>
            <a:r>
              <a:rPr lang="en-US" dirty="0"/>
              <a:t>PPAP Element #7: Control Plan</a:t>
            </a:r>
          </a:p>
        </p:txBody>
      </p:sp>
      <p:sp>
        <p:nvSpPr>
          <p:cNvPr id="2" name="Content Placeholder 1"/>
          <p:cNvSpPr>
            <a:spLocks noGrp="1"/>
          </p:cNvSpPr>
          <p:nvPr>
            <p:ph sz="half" idx="1"/>
          </p:nvPr>
        </p:nvSpPr>
        <p:spPr>
          <a:xfrm>
            <a:off x="228600" y="1445421"/>
            <a:ext cx="4419600" cy="5127623"/>
          </a:xfrm>
        </p:spPr>
        <p:txBody>
          <a:bodyPr>
            <a:normAutofit fontScale="85000" lnSpcReduction="10000"/>
          </a:bodyPr>
          <a:lstStyle/>
          <a:p>
            <a:r>
              <a:rPr lang="en-US" dirty="0"/>
              <a:t>What is It?</a:t>
            </a:r>
          </a:p>
          <a:p>
            <a:pPr lvl="1"/>
            <a:r>
              <a:rPr lang="en-US" dirty="0"/>
              <a:t>A document that describes how to  control the critical inputs (FMEA) to continue to meet customer expectations </a:t>
            </a:r>
          </a:p>
          <a:p>
            <a:r>
              <a:rPr lang="en-US" dirty="0"/>
              <a:t>Objective? - Planning</a:t>
            </a:r>
          </a:p>
          <a:p>
            <a:pPr lvl="2"/>
            <a:r>
              <a:rPr lang="en-US" dirty="0"/>
              <a:t>Needed gaging, testing, error proofing</a:t>
            </a:r>
          </a:p>
          <a:p>
            <a:pPr lvl="2"/>
            <a:r>
              <a:rPr lang="en-US" dirty="0"/>
              <a:t>Sampling and frequencies</a:t>
            </a:r>
          </a:p>
          <a:p>
            <a:pPr lvl="2"/>
            <a:r>
              <a:rPr lang="en-US" dirty="0"/>
              <a:t>How to react when something fails a test or inspection</a:t>
            </a:r>
          </a:p>
          <a:p>
            <a:r>
              <a:rPr lang="en-US" dirty="0"/>
              <a:t>When to Use It</a:t>
            </a:r>
          </a:p>
          <a:p>
            <a:pPr lvl="1"/>
            <a:r>
              <a:rPr lang="en-US" dirty="0"/>
              <a:t>Implementing a new process</a:t>
            </a:r>
          </a:p>
          <a:p>
            <a:pPr lvl="1"/>
            <a:r>
              <a:rPr lang="en-US" dirty="0"/>
              <a:t>Implementing a process change</a:t>
            </a:r>
          </a:p>
        </p:txBody>
      </p:sp>
      <p:grpSp>
        <p:nvGrpSpPr>
          <p:cNvPr id="59395" name="Group 26"/>
          <p:cNvGrpSpPr>
            <a:grpSpLocks/>
          </p:cNvGrpSpPr>
          <p:nvPr/>
        </p:nvGrpSpPr>
        <p:grpSpPr bwMode="auto">
          <a:xfrm>
            <a:off x="4951414" y="1273176"/>
            <a:ext cx="3948112" cy="703263"/>
            <a:chOff x="3119" y="802"/>
            <a:chExt cx="2487" cy="443"/>
          </a:xfrm>
        </p:grpSpPr>
        <p:sp>
          <p:nvSpPr>
            <p:cNvPr id="59409" name="Text Box 8"/>
            <p:cNvSpPr txBox="1">
              <a:spLocks noChangeArrowheads="1"/>
            </p:cNvSpPr>
            <p:nvPr/>
          </p:nvSpPr>
          <p:spPr bwMode="auto">
            <a:xfrm>
              <a:off x="3139" y="1032"/>
              <a:ext cx="24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800080"/>
                </a:buClr>
              </a:pPr>
              <a:endParaRPr lang="en-US" sz="1600" dirty="0">
                <a:solidFill>
                  <a:srgbClr val="000000"/>
                </a:solidFill>
                <a:latin typeface="Verdana" pitchFamily="34" charset="0"/>
              </a:endParaRPr>
            </a:p>
          </p:txBody>
        </p:sp>
        <p:sp>
          <p:nvSpPr>
            <p:cNvPr id="59411" name="Text Box 10"/>
            <p:cNvSpPr txBox="1">
              <a:spLocks noChangeArrowheads="1"/>
            </p:cNvSpPr>
            <p:nvPr/>
          </p:nvSpPr>
          <p:spPr bwMode="auto">
            <a:xfrm>
              <a:off x="3119" y="802"/>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endParaRPr lang="en-US" sz="1600" dirty="0">
                <a:solidFill>
                  <a:srgbClr val="000000"/>
                </a:solidFill>
                <a:latin typeface="Verdana" pitchFamily="34" charset="0"/>
              </a:endParaRPr>
            </a:p>
          </p:txBody>
        </p:sp>
      </p:grpSp>
      <p:grpSp>
        <p:nvGrpSpPr>
          <p:cNvPr id="3" name="Group 25"/>
          <p:cNvGrpSpPr>
            <a:grpSpLocks/>
          </p:cNvGrpSpPr>
          <p:nvPr/>
        </p:nvGrpSpPr>
        <p:grpSpPr bwMode="auto">
          <a:xfrm>
            <a:off x="4951414" y="2974978"/>
            <a:ext cx="3948112" cy="712788"/>
            <a:chOff x="3119" y="1848"/>
            <a:chExt cx="2487" cy="449"/>
          </a:xfrm>
        </p:grpSpPr>
        <p:sp>
          <p:nvSpPr>
            <p:cNvPr id="59407" name="Text Box 7"/>
            <p:cNvSpPr txBox="1">
              <a:spLocks noChangeArrowheads="1"/>
            </p:cNvSpPr>
            <p:nvPr/>
          </p:nvSpPr>
          <p:spPr bwMode="auto">
            <a:xfrm>
              <a:off x="3119" y="1848"/>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endParaRPr lang="en-US" sz="1600" dirty="0">
                <a:solidFill>
                  <a:srgbClr val="000000"/>
                </a:solidFill>
                <a:latin typeface="Verdana" pitchFamily="34" charset="0"/>
              </a:endParaRPr>
            </a:p>
          </p:txBody>
        </p:sp>
        <p:sp>
          <p:nvSpPr>
            <p:cNvPr id="59408" name="Text Box 13"/>
            <p:cNvSpPr txBox="1">
              <a:spLocks noChangeArrowheads="1"/>
            </p:cNvSpPr>
            <p:nvPr/>
          </p:nvSpPr>
          <p:spPr bwMode="auto">
            <a:xfrm>
              <a:off x="3139" y="2084"/>
              <a:ext cx="24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endParaRPr lang="en-US" sz="1600" dirty="0">
                <a:solidFill>
                  <a:srgbClr val="000000"/>
                </a:solidFill>
                <a:latin typeface="Verdana" pitchFamily="34" charset="0"/>
              </a:endParaRPr>
            </a:p>
          </p:txBody>
        </p:sp>
      </p:grpSp>
      <p:sp>
        <p:nvSpPr>
          <p:cNvPr id="104463" name="Rectangle 15"/>
          <p:cNvSpPr>
            <a:spLocks noChangeArrowheads="1"/>
          </p:cNvSpPr>
          <p:nvPr/>
        </p:nvSpPr>
        <p:spPr bwMode="auto">
          <a:xfrm>
            <a:off x="4817270" y="5153028"/>
            <a:ext cx="4248150" cy="8540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fontAlgn="base">
              <a:lnSpc>
                <a:spcPct val="110000"/>
              </a:lnSpc>
              <a:spcBef>
                <a:spcPct val="20000"/>
              </a:spcBef>
              <a:spcAft>
                <a:spcPct val="0"/>
              </a:spcAft>
              <a:buClr>
                <a:srgbClr val="006600"/>
              </a:buClr>
            </a:pPr>
            <a:r>
              <a:rPr lang="en-US" sz="1400" b="1" dirty="0">
                <a:solidFill>
                  <a:srgbClr val="FFFFFF"/>
                </a:solidFill>
              </a:rPr>
              <a:t>Since processes are expected to be continuously </a:t>
            </a:r>
          </a:p>
          <a:p>
            <a:pPr algn="ctr" fontAlgn="base">
              <a:lnSpc>
                <a:spcPct val="110000"/>
              </a:lnSpc>
              <a:spcBef>
                <a:spcPct val="20000"/>
              </a:spcBef>
              <a:spcAft>
                <a:spcPct val="0"/>
              </a:spcAft>
              <a:buClr>
                <a:srgbClr val="006600"/>
              </a:buClr>
            </a:pPr>
            <a:r>
              <a:rPr lang="en-US" sz="1400" b="1" dirty="0">
                <a:solidFill>
                  <a:srgbClr val="FFFFFF"/>
                </a:solidFill>
              </a:rPr>
              <a:t>updated and improved, the control plan </a:t>
            </a:r>
          </a:p>
          <a:p>
            <a:pPr algn="ctr" fontAlgn="base">
              <a:lnSpc>
                <a:spcPct val="110000"/>
              </a:lnSpc>
              <a:spcBef>
                <a:spcPct val="20000"/>
              </a:spcBef>
              <a:spcAft>
                <a:spcPct val="0"/>
              </a:spcAft>
              <a:buClr>
                <a:srgbClr val="006600"/>
              </a:buClr>
            </a:pPr>
            <a:r>
              <a:rPr lang="en-US" sz="1400" b="1" dirty="0">
                <a:solidFill>
                  <a:srgbClr val="FFFFFF"/>
                </a:solidFill>
              </a:rPr>
              <a:t>is a living document!</a:t>
            </a:r>
          </a:p>
        </p:txBody>
      </p:sp>
      <p:grpSp>
        <p:nvGrpSpPr>
          <p:cNvPr id="5" name="Group 24"/>
          <p:cNvGrpSpPr>
            <a:grpSpLocks/>
          </p:cNvGrpSpPr>
          <p:nvPr/>
        </p:nvGrpSpPr>
        <p:grpSpPr bwMode="auto">
          <a:xfrm>
            <a:off x="4951414" y="4814890"/>
            <a:ext cx="3963987" cy="733425"/>
            <a:chOff x="3119" y="3255"/>
            <a:chExt cx="2497" cy="462"/>
          </a:xfrm>
        </p:grpSpPr>
        <p:sp>
          <p:nvSpPr>
            <p:cNvPr id="59402" name="Text Box 12"/>
            <p:cNvSpPr txBox="1">
              <a:spLocks noChangeArrowheads="1"/>
            </p:cNvSpPr>
            <p:nvPr/>
          </p:nvSpPr>
          <p:spPr bwMode="auto">
            <a:xfrm>
              <a:off x="3119" y="3255"/>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endParaRPr lang="en-US" sz="1600" dirty="0">
                <a:solidFill>
                  <a:srgbClr val="000000"/>
                </a:solidFill>
                <a:latin typeface="Verdana" pitchFamily="34" charset="0"/>
              </a:endParaRPr>
            </a:p>
          </p:txBody>
        </p:sp>
        <p:sp>
          <p:nvSpPr>
            <p:cNvPr id="59403" name="Text Box 23"/>
            <p:cNvSpPr txBox="1">
              <a:spLocks noChangeArrowheads="1"/>
            </p:cNvSpPr>
            <p:nvPr/>
          </p:nvSpPr>
          <p:spPr bwMode="auto">
            <a:xfrm>
              <a:off x="3149" y="3504"/>
              <a:ext cx="24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endParaRPr lang="en-US" sz="1600" dirty="0">
                <a:solidFill>
                  <a:srgbClr val="000000"/>
                </a:solidFill>
                <a:latin typeface="Verdana" pitchFamily="34" charset="0"/>
              </a:endParaRPr>
            </a:p>
          </p:txBody>
        </p:sp>
      </p:grpSp>
      <p:pic>
        <p:nvPicPr>
          <p:cNvPr id="21510"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61451" y="1651001"/>
            <a:ext cx="4253950" cy="307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9676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3"/>
                                        </p:tgtEl>
                                        <p:attrNameLst>
                                          <p:attrName>style.visibility</p:attrName>
                                        </p:attrNameLst>
                                      </p:cBhvr>
                                      <p:to>
                                        <p:strVal val="visible"/>
                                      </p:to>
                                    </p:set>
                                    <p:animEffect transition="in" filter="fade">
                                      <p:cBhvr>
                                        <p:cTn id="7" dur="500"/>
                                        <p:tgtEl>
                                          <p:spTgt spid="104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AutoShape 5"/>
          <p:cNvSpPr>
            <a:spLocks noChangeArrowheads="1"/>
          </p:cNvSpPr>
          <p:nvPr/>
        </p:nvSpPr>
        <p:spPr bwMode="auto">
          <a:xfrm>
            <a:off x="3400425" y="1772817"/>
            <a:ext cx="2543175" cy="760413"/>
          </a:xfrm>
          <a:prstGeom prst="rightArrow">
            <a:avLst>
              <a:gd name="adj1" fmla="val 50000"/>
              <a:gd name="adj2" fmla="val 83612"/>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200" b="1" dirty="0">
                <a:solidFill>
                  <a:schemeClr val="bg1"/>
                </a:solidFill>
                <a:latin typeface="Verdana" pitchFamily="34" charset="0"/>
                <a:cs typeface="Arial" charset="0"/>
              </a:rPr>
              <a:t>Process Steps</a:t>
            </a:r>
          </a:p>
        </p:txBody>
      </p:sp>
      <p:sp>
        <p:nvSpPr>
          <p:cNvPr id="105478" name="AutoShape 6"/>
          <p:cNvSpPr>
            <a:spLocks noChangeArrowheads="1"/>
          </p:cNvSpPr>
          <p:nvPr/>
        </p:nvSpPr>
        <p:spPr bwMode="auto">
          <a:xfrm>
            <a:off x="3317875" y="2492896"/>
            <a:ext cx="2576513" cy="782638"/>
          </a:xfrm>
          <a:prstGeom prst="leftArrow">
            <a:avLst>
              <a:gd name="adj1" fmla="val 50000"/>
              <a:gd name="adj2" fmla="val 82302"/>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r>
              <a:rPr lang="en-US" sz="1200" b="1" dirty="0">
                <a:solidFill>
                  <a:schemeClr val="bg1"/>
                </a:solidFill>
                <a:latin typeface="Verdana" pitchFamily="34" charset="0"/>
              </a:rPr>
              <a:t>New/Revised Process Steps</a:t>
            </a:r>
          </a:p>
        </p:txBody>
      </p:sp>
      <p:grpSp>
        <p:nvGrpSpPr>
          <p:cNvPr id="2" name="Group 7"/>
          <p:cNvGrpSpPr>
            <a:grpSpLocks/>
          </p:cNvGrpSpPr>
          <p:nvPr/>
        </p:nvGrpSpPr>
        <p:grpSpPr bwMode="auto">
          <a:xfrm>
            <a:off x="317989" y="1556792"/>
            <a:ext cx="2290274" cy="2079913"/>
            <a:chOff x="527" y="1951"/>
            <a:chExt cx="1252" cy="964"/>
          </a:xfrm>
        </p:grpSpPr>
        <p:grpSp>
          <p:nvGrpSpPr>
            <p:cNvPr id="60437" name="Group 8"/>
            <p:cNvGrpSpPr>
              <a:grpSpLocks/>
            </p:cNvGrpSpPr>
            <p:nvPr/>
          </p:nvGrpSpPr>
          <p:grpSpPr bwMode="auto">
            <a:xfrm>
              <a:off x="527" y="1951"/>
              <a:ext cx="1252" cy="784"/>
              <a:chOff x="2935" y="2461"/>
              <a:chExt cx="1325" cy="830"/>
            </a:xfrm>
          </p:grpSpPr>
          <p:grpSp>
            <p:nvGrpSpPr>
              <p:cNvPr id="60439" name="Group 9"/>
              <p:cNvGrpSpPr>
                <a:grpSpLocks/>
              </p:cNvGrpSpPr>
              <p:nvPr/>
            </p:nvGrpSpPr>
            <p:grpSpPr bwMode="auto">
              <a:xfrm>
                <a:off x="2935" y="2461"/>
                <a:ext cx="1325" cy="830"/>
                <a:chOff x="2935" y="2416"/>
                <a:chExt cx="1325" cy="830"/>
              </a:xfrm>
            </p:grpSpPr>
            <p:sp>
              <p:nvSpPr>
                <p:cNvPr id="60441" name="Rectangle 10"/>
                <p:cNvSpPr>
                  <a:spLocks noChangeArrowheads="1"/>
                </p:cNvSpPr>
                <p:nvPr/>
              </p:nvSpPr>
              <p:spPr bwMode="auto">
                <a:xfrm>
                  <a:off x="2935" y="2432"/>
                  <a:ext cx="1315" cy="814"/>
                </a:xfrm>
                <a:prstGeom prst="rect">
                  <a:avLst/>
                </a:prstGeom>
                <a:solidFill>
                  <a:srgbClr val="FFFFFF"/>
                </a:solidFill>
                <a:ln>
                  <a:noFill/>
                </a:ln>
                <a:effectLst>
                  <a:outerShdw dist="91581" dir="3378596" algn="ctr" rotWithShape="0">
                    <a:schemeClr val="bg2">
                      <a:alpha val="50000"/>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nvGrpSpPr>
                <p:cNvPr id="60442" name="Group 11"/>
                <p:cNvGrpSpPr>
                  <a:grpSpLocks/>
                </p:cNvGrpSpPr>
                <p:nvPr/>
              </p:nvGrpSpPr>
              <p:grpSpPr bwMode="auto">
                <a:xfrm>
                  <a:off x="2962" y="2416"/>
                  <a:ext cx="1298" cy="804"/>
                  <a:chOff x="1395" y="1943"/>
                  <a:chExt cx="1399" cy="886"/>
                </a:xfrm>
              </p:grpSpPr>
              <p:graphicFrame>
                <p:nvGraphicFramePr>
                  <p:cNvPr id="60443" name="Object 12"/>
                  <p:cNvGraphicFramePr>
                    <a:graphicFrameLocks noChangeAspect="1"/>
                  </p:cNvGraphicFramePr>
                  <p:nvPr/>
                </p:nvGraphicFramePr>
                <p:xfrm>
                  <a:off x="1407" y="1979"/>
                  <a:ext cx="1332" cy="798"/>
                </p:xfrm>
                <a:graphic>
                  <a:graphicData uri="http://schemas.openxmlformats.org/presentationml/2006/ole">
                    <mc:AlternateContent xmlns:mc="http://schemas.openxmlformats.org/markup-compatibility/2006">
                      <mc:Choice xmlns:v="urn:schemas-microsoft-com:vml" Requires="v">
                        <p:oleObj name="VISIO" r:id="rId2" imgW="14665320" imgH="8778960" progId="Visio.Drawing.6">
                          <p:embed/>
                        </p:oleObj>
                      </mc:Choice>
                      <mc:Fallback>
                        <p:oleObj name="VISIO" r:id="rId2" imgW="14665320" imgH="8778960" progId="Visio.Drawing.6">
                          <p:embed/>
                          <p:pic>
                            <p:nvPicPr>
                              <p:cNvPr id="60443"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 y="1979"/>
                                <a:ext cx="1332" cy="798"/>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5400">
                                    <a:solidFill>
                                      <a:srgbClr val="7F7F7F"/>
                                    </a:solidFill>
                                    <a:miter lim="800000"/>
                                    <a:headEnd/>
                                    <a:tailEnd/>
                                  </a14:hiddenLine>
                                </a:ext>
                              </a:extLst>
                            </p:spPr>
                          </p:pic>
                        </p:oleObj>
                      </mc:Fallback>
                    </mc:AlternateContent>
                  </a:graphicData>
                </a:graphic>
              </p:graphicFrame>
              <p:sp>
                <p:nvSpPr>
                  <p:cNvPr id="60444" name="Rectangle 13"/>
                  <p:cNvSpPr>
                    <a:spLocks noChangeArrowheads="1"/>
                  </p:cNvSpPr>
                  <p:nvPr/>
                </p:nvSpPr>
                <p:spPr bwMode="auto">
                  <a:xfrm>
                    <a:off x="1396" y="1943"/>
                    <a:ext cx="1398" cy="88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60440" name="Rectangle 14"/>
              <p:cNvSpPr>
                <a:spLocks noChangeArrowheads="1"/>
              </p:cNvSpPr>
              <p:nvPr/>
            </p:nvSpPr>
            <p:spPr bwMode="auto">
              <a:xfrm>
                <a:off x="2953" y="2478"/>
                <a:ext cx="1289" cy="813"/>
              </a:xfrm>
              <a:prstGeom prst="rect">
                <a:avLst/>
              </a:prstGeom>
              <a:noFill/>
              <a:ln w="25400">
                <a:solidFill>
                  <a:schemeClr val="tx1"/>
                </a:solidFill>
                <a:miter lim="800000"/>
                <a:headEnd/>
                <a:tailEnd/>
              </a:ln>
              <a:effectLst>
                <a:outerShdw dist="25400" dir="54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5487" name="Text Box 15"/>
            <p:cNvSpPr txBox="1">
              <a:spLocks noChangeArrowheads="1"/>
            </p:cNvSpPr>
            <p:nvPr/>
          </p:nvSpPr>
          <p:spPr bwMode="auto">
            <a:xfrm>
              <a:off x="609" y="2762"/>
              <a:ext cx="1110" cy="153"/>
            </a:xfrm>
            <a:prstGeom prst="rect">
              <a:avLst/>
            </a:prstGeom>
            <a:noFill/>
            <a:ln w="25400">
              <a:noFill/>
              <a:miter lim="800000"/>
              <a:headEnd/>
              <a:tailEnd/>
            </a:ln>
            <a:effectLst/>
          </p:spPr>
          <p:txBody>
            <a:bodyPr wrap="none">
              <a:spAutoFit/>
            </a:bodyPr>
            <a:lstStyle/>
            <a:p>
              <a:pPr algn="ctr" eaLnBrk="0" hangingPunct="0">
                <a:defRPr/>
              </a:pPr>
              <a:r>
                <a:rPr lang="en-US" sz="1400" b="1">
                  <a:solidFill>
                    <a:srgbClr val="002163"/>
                  </a:solidFill>
                  <a:effectLst>
                    <a:outerShdw blurRad="38100" dist="38100" dir="2700000" algn="tl">
                      <a:srgbClr val="C0C0C0"/>
                    </a:outerShdw>
                  </a:effectLst>
                  <a:latin typeface="Verdana" pitchFamily="34" charset="0"/>
                  <a:cs typeface="Arial" charset="0"/>
                </a:rPr>
                <a:t>Process Flowchart</a:t>
              </a:r>
            </a:p>
          </p:txBody>
        </p:sp>
      </p:grpSp>
      <p:sp>
        <p:nvSpPr>
          <p:cNvPr id="105488" name="AutoShape 16"/>
          <p:cNvSpPr>
            <a:spLocks noChangeArrowheads="1"/>
          </p:cNvSpPr>
          <p:nvPr/>
        </p:nvSpPr>
        <p:spPr bwMode="auto">
          <a:xfrm rot="2446937" flipH="1">
            <a:off x="811213" y="4789488"/>
            <a:ext cx="2209800" cy="760412"/>
          </a:xfrm>
          <a:prstGeom prst="rightArrow">
            <a:avLst>
              <a:gd name="adj1" fmla="val 50000"/>
              <a:gd name="adj2" fmla="val 72651"/>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200" b="1" dirty="0">
                <a:solidFill>
                  <a:schemeClr val="bg1"/>
                </a:solidFill>
                <a:latin typeface="Verdana" pitchFamily="34" charset="0"/>
                <a:cs typeface="Arial" charset="0"/>
              </a:rPr>
              <a:t>New/Revised</a:t>
            </a:r>
          </a:p>
          <a:p>
            <a:pPr algn="ctr" eaLnBrk="0" hangingPunct="0">
              <a:defRPr/>
            </a:pPr>
            <a:r>
              <a:rPr lang="en-US" sz="1200" b="1" dirty="0">
                <a:solidFill>
                  <a:schemeClr val="bg1"/>
                </a:solidFill>
                <a:latin typeface="Verdana" pitchFamily="34" charset="0"/>
                <a:cs typeface="Arial" charset="0"/>
              </a:rPr>
              <a:t>Process Steps</a:t>
            </a:r>
          </a:p>
        </p:txBody>
      </p:sp>
      <p:sp>
        <p:nvSpPr>
          <p:cNvPr id="105489" name="AutoShape 17"/>
          <p:cNvSpPr>
            <a:spLocks noChangeArrowheads="1"/>
          </p:cNvSpPr>
          <p:nvPr/>
        </p:nvSpPr>
        <p:spPr bwMode="auto">
          <a:xfrm rot="2335225">
            <a:off x="1441450" y="4505327"/>
            <a:ext cx="2209800" cy="760413"/>
          </a:xfrm>
          <a:prstGeom prst="rightArrow">
            <a:avLst>
              <a:gd name="adj1" fmla="val 50000"/>
              <a:gd name="adj2" fmla="val 72651"/>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200" b="1" dirty="0">
                <a:solidFill>
                  <a:schemeClr val="bg1"/>
                </a:solidFill>
                <a:latin typeface="Verdana" pitchFamily="34" charset="0"/>
                <a:cs typeface="Arial" charset="0"/>
              </a:rPr>
              <a:t>Process Steps</a:t>
            </a:r>
          </a:p>
        </p:txBody>
      </p:sp>
      <p:grpSp>
        <p:nvGrpSpPr>
          <p:cNvPr id="6" name="Group 18"/>
          <p:cNvGrpSpPr>
            <a:grpSpLocks/>
          </p:cNvGrpSpPr>
          <p:nvPr/>
        </p:nvGrpSpPr>
        <p:grpSpPr bwMode="auto">
          <a:xfrm>
            <a:off x="6339478" y="1628802"/>
            <a:ext cx="2392880" cy="1848767"/>
            <a:chOff x="4377" y="1951"/>
            <a:chExt cx="1111" cy="847"/>
          </a:xfrm>
        </p:grpSpPr>
        <p:grpSp>
          <p:nvGrpSpPr>
            <p:cNvPr id="60433" name="Group 19"/>
            <p:cNvGrpSpPr>
              <a:grpSpLocks/>
            </p:cNvGrpSpPr>
            <p:nvPr/>
          </p:nvGrpSpPr>
          <p:grpSpPr bwMode="auto">
            <a:xfrm>
              <a:off x="4377" y="1951"/>
              <a:ext cx="1111" cy="667"/>
              <a:chOff x="3535" y="960"/>
              <a:chExt cx="1111" cy="667"/>
            </a:xfrm>
          </p:grpSpPr>
          <p:pic>
            <p:nvPicPr>
              <p:cNvPr id="60435"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r="37000"/>
              <a:stretch>
                <a:fillRect/>
              </a:stretch>
            </p:blipFill>
            <p:spPr bwMode="auto">
              <a:xfrm>
                <a:off x="3535" y="962"/>
                <a:ext cx="1111" cy="663"/>
              </a:xfrm>
              <a:prstGeom prst="rect">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pic>
          <p:sp>
            <p:nvSpPr>
              <p:cNvPr id="60436" name="Rectangle 21"/>
              <p:cNvSpPr>
                <a:spLocks noChangeArrowheads="1"/>
              </p:cNvSpPr>
              <p:nvPr/>
            </p:nvSpPr>
            <p:spPr bwMode="auto">
              <a:xfrm>
                <a:off x="3538" y="960"/>
                <a:ext cx="1107" cy="66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5494" name="Text Box 22"/>
            <p:cNvSpPr txBox="1">
              <a:spLocks noChangeArrowheads="1"/>
            </p:cNvSpPr>
            <p:nvPr/>
          </p:nvSpPr>
          <p:spPr bwMode="auto">
            <a:xfrm>
              <a:off x="4573" y="2647"/>
              <a:ext cx="732" cy="151"/>
            </a:xfrm>
            <a:prstGeom prst="rect">
              <a:avLst/>
            </a:prstGeom>
            <a:noFill/>
            <a:ln w="25400">
              <a:noFill/>
              <a:miter lim="800000"/>
              <a:headEnd/>
              <a:tailEnd/>
            </a:ln>
            <a:effectLst/>
          </p:spPr>
          <p:txBody>
            <a:bodyPr wrap="none">
              <a:spAutoFit/>
            </a:bodyPr>
            <a:lstStyle/>
            <a:p>
              <a:pPr algn="ctr" eaLnBrk="0" hangingPunct="0">
                <a:defRPr/>
              </a:pPr>
              <a:r>
                <a:rPr lang="en-US" sz="1400" b="1">
                  <a:solidFill>
                    <a:srgbClr val="002163"/>
                  </a:solidFill>
                  <a:effectLst>
                    <a:outerShdw blurRad="38100" dist="38100" dir="2700000" algn="tl">
                      <a:srgbClr val="C0C0C0"/>
                    </a:outerShdw>
                  </a:effectLst>
                  <a:latin typeface="Verdana" pitchFamily="34" charset="0"/>
                  <a:cs typeface="Arial" charset="0"/>
                </a:rPr>
                <a:t>Process FMEA</a:t>
              </a:r>
            </a:p>
          </p:txBody>
        </p:sp>
      </p:grpSp>
      <p:sp>
        <p:nvSpPr>
          <p:cNvPr id="105495" name="AutoShape 23"/>
          <p:cNvSpPr>
            <a:spLocks noChangeArrowheads="1"/>
          </p:cNvSpPr>
          <p:nvPr/>
        </p:nvSpPr>
        <p:spPr bwMode="auto">
          <a:xfrm rot="19264775" flipH="1">
            <a:off x="5329578" y="4179362"/>
            <a:ext cx="2209800" cy="841363"/>
          </a:xfrm>
          <a:prstGeom prst="rightArrow">
            <a:avLst>
              <a:gd name="adj1" fmla="val 50000"/>
              <a:gd name="adj2" fmla="val 72651"/>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200" b="1" dirty="0">
                <a:solidFill>
                  <a:schemeClr val="bg1"/>
                </a:solidFill>
                <a:latin typeface="Verdana" pitchFamily="34" charset="0"/>
                <a:cs typeface="Arial" charset="0"/>
              </a:rPr>
              <a:t>Risk Prioritized</a:t>
            </a:r>
          </a:p>
          <a:p>
            <a:pPr algn="ctr" eaLnBrk="0" hangingPunct="0">
              <a:defRPr/>
            </a:pPr>
            <a:r>
              <a:rPr lang="en-US" sz="1200" b="1" dirty="0">
                <a:solidFill>
                  <a:schemeClr val="bg1"/>
                </a:solidFill>
                <a:latin typeface="Verdana" pitchFamily="34" charset="0"/>
                <a:cs typeface="Arial" charset="0"/>
              </a:rPr>
              <a:t>Process Steps</a:t>
            </a:r>
          </a:p>
        </p:txBody>
      </p:sp>
      <p:sp>
        <p:nvSpPr>
          <p:cNvPr id="105496" name="AutoShape 24"/>
          <p:cNvSpPr>
            <a:spLocks noChangeArrowheads="1"/>
          </p:cNvSpPr>
          <p:nvPr/>
        </p:nvSpPr>
        <p:spPr bwMode="auto">
          <a:xfrm rot="-24090108">
            <a:off x="6002049" y="4652098"/>
            <a:ext cx="2209800" cy="868472"/>
          </a:xfrm>
          <a:prstGeom prst="rightArrow">
            <a:avLst>
              <a:gd name="adj1" fmla="val 50000"/>
              <a:gd name="adj2" fmla="val 72651"/>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200" b="1" dirty="0">
                <a:solidFill>
                  <a:schemeClr val="bg1"/>
                </a:solidFill>
                <a:latin typeface="Verdana" pitchFamily="34" charset="0"/>
                <a:cs typeface="Arial" charset="0"/>
              </a:rPr>
              <a:t>Improved </a:t>
            </a:r>
          </a:p>
          <a:p>
            <a:pPr algn="ctr" eaLnBrk="0" hangingPunct="0">
              <a:defRPr/>
            </a:pPr>
            <a:r>
              <a:rPr lang="en-US" sz="1200" b="1" dirty="0">
                <a:solidFill>
                  <a:schemeClr val="bg1"/>
                </a:solidFill>
                <a:latin typeface="Verdana" pitchFamily="34" charset="0"/>
                <a:cs typeface="Arial" charset="0"/>
              </a:rPr>
              <a:t>Controls</a:t>
            </a:r>
          </a:p>
        </p:txBody>
      </p:sp>
      <p:sp>
        <p:nvSpPr>
          <p:cNvPr id="105501" name="Text Box 29"/>
          <p:cNvSpPr txBox="1">
            <a:spLocks noChangeArrowheads="1"/>
          </p:cNvSpPr>
          <p:nvPr/>
        </p:nvSpPr>
        <p:spPr bwMode="auto">
          <a:xfrm>
            <a:off x="3794127" y="6171818"/>
            <a:ext cx="1423988" cy="328911"/>
          </a:xfrm>
          <a:prstGeom prst="rect">
            <a:avLst/>
          </a:prstGeom>
          <a:noFill/>
          <a:ln w="25400">
            <a:noFill/>
            <a:miter lim="800000"/>
            <a:headEnd/>
            <a:tailEnd/>
          </a:ln>
          <a:effectLst/>
        </p:spPr>
        <p:txBody>
          <a:bodyPr wrap="none">
            <a:spAutoFit/>
          </a:bodyPr>
          <a:lstStyle/>
          <a:p>
            <a:pPr algn="ctr" eaLnBrk="0" hangingPunct="0">
              <a:defRPr/>
            </a:pPr>
            <a:r>
              <a:rPr lang="en-US" sz="1400" b="1">
                <a:solidFill>
                  <a:srgbClr val="002163"/>
                </a:solidFill>
                <a:effectLst>
                  <a:outerShdw blurRad="38100" dist="38100" dir="2700000" algn="tl">
                    <a:srgbClr val="C0C0C0"/>
                  </a:outerShdw>
                </a:effectLst>
                <a:latin typeface="Verdana" pitchFamily="34" charset="0"/>
                <a:cs typeface="Arial" charset="0"/>
              </a:rPr>
              <a:t>Control Plan</a:t>
            </a:r>
          </a:p>
        </p:txBody>
      </p:sp>
      <p:sp>
        <p:nvSpPr>
          <p:cNvPr id="60427" name="Text Box 30"/>
          <p:cNvSpPr txBox="1">
            <a:spLocks noChangeArrowheads="1"/>
          </p:cNvSpPr>
          <p:nvPr/>
        </p:nvSpPr>
        <p:spPr bwMode="auto">
          <a:xfrm>
            <a:off x="1838325" y="1196753"/>
            <a:ext cx="5499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dirty="0">
                <a:solidFill>
                  <a:srgbClr val="A50021"/>
                </a:solidFill>
                <a:latin typeface="Verdana" pitchFamily="34" charset="0"/>
              </a:rPr>
              <a:t>Tool Interaction</a:t>
            </a:r>
          </a:p>
        </p:txBody>
      </p:sp>
      <p:sp>
        <p:nvSpPr>
          <p:cNvPr id="60428" name="Rectangle 31"/>
          <p:cNvSpPr>
            <a:spLocks noGrp="1" noChangeArrowheads="1"/>
          </p:cNvSpPr>
          <p:nvPr>
            <p:ph type="title"/>
          </p:nvPr>
        </p:nvSpPr>
        <p:spPr>
          <a:noFill/>
        </p:spPr>
        <p:txBody>
          <a:bodyPr/>
          <a:lstStyle/>
          <a:p>
            <a:pPr eaLnBrk="1" hangingPunct="1"/>
            <a:r>
              <a:rPr lang="en-US"/>
              <a:t>Control Plan</a:t>
            </a:r>
          </a:p>
        </p:txBody>
      </p:sp>
      <p:pic>
        <p:nvPicPr>
          <p:cNvPr id="17473" name="Picture 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5478" y="4723471"/>
            <a:ext cx="2021285" cy="14596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77545"/>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381000" y="525463"/>
            <a:ext cx="7924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200" dirty="0">
                <a:solidFill>
                  <a:srgbClr val="1B65A6"/>
                </a:solidFill>
              </a:rPr>
              <a:t>2. Product Design and Development - 2</a:t>
            </a:r>
          </a:p>
        </p:txBody>
      </p:sp>
      <p:sp>
        <p:nvSpPr>
          <p:cNvPr id="19459" name="Rectangle 3"/>
          <p:cNvSpPr>
            <a:spLocks noChangeArrowheads="1"/>
          </p:cNvSpPr>
          <p:nvPr/>
        </p:nvSpPr>
        <p:spPr bwMode="auto">
          <a:xfrm>
            <a:off x="5853113" y="1524000"/>
            <a:ext cx="33670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a:solidFill>
                  <a:srgbClr val="292929"/>
                </a:solidFill>
              </a:rPr>
              <a:t>New Equipment, Tooling and Facilities Requirements</a:t>
            </a:r>
          </a:p>
          <a:p>
            <a:pPr marL="231775" indent="-231775" eaLnBrk="0" hangingPunct="0">
              <a:buClr>
                <a:srgbClr val="0067C6"/>
              </a:buClr>
              <a:buFontTx/>
              <a:buChar char="•"/>
            </a:pPr>
            <a:r>
              <a:rPr lang="en-US">
                <a:solidFill>
                  <a:srgbClr val="292929"/>
                </a:solidFill>
              </a:rPr>
              <a:t>Special Product and Process Characteristics</a:t>
            </a:r>
          </a:p>
          <a:p>
            <a:pPr marL="231775" indent="-231775" eaLnBrk="0" hangingPunct="0">
              <a:buClr>
                <a:srgbClr val="0067C6"/>
              </a:buClr>
              <a:buFontTx/>
              <a:buChar char="•"/>
            </a:pPr>
            <a:r>
              <a:rPr lang="en-US">
                <a:solidFill>
                  <a:srgbClr val="292929"/>
                </a:solidFill>
              </a:rPr>
              <a:t>Gages/Testing Equipment Requirements</a:t>
            </a:r>
          </a:p>
          <a:p>
            <a:pPr marL="231775" indent="-231775" eaLnBrk="0" hangingPunct="0">
              <a:buClr>
                <a:srgbClr val="0067C6"/>
              </a:buClr>
              <a:buFontTx/>
              <a:buChar char="•"/>
            </a:pPr>
            <a:r>
              <a:rPr lang="en-US">
                <a:solidFill>
                  <a:srgbClr val="292929"/>
                </a:solidFill>
              </a:rPr>
              <a:t>Team Feasibility Commitment </a:t>
            </a:r>
          </a:p>
          <a:p>
            <a:pPr marL="231775" indent="-231775" eaLnBrk="0" hangingPunct="0">
              <a:buClr>
                <a:srgbClr val="0067C6"/>
              </a:buClr>
              <a:buFontTx/>
              <a:buChar char="•"/>
            </a:pPr>
            <a:r>
              <a:rPr lang="en-US">
                <a:solidFill>
                  <a:srgbClr val="292929"/>
                </a:solidFill>
              </a:rPr>
              <a:t>Management Support</a:t>
            </a:r>
          </a:p>
        </p:txBody>
      </p:sp>
      <p:sp>
        <p:nvSpPr>
          <p:cNvPr id="19460" name="Rectangle 2"/>
          <p:cNvSpPr>
            <a:spLocks noChangeArrowheads="1"/>
          </p:cNvSpPr>
          <p:nvPr/>
        </p:nvSpPr>
        <p:spPr bwMode="auto">
          <a:xfrm>
            <a:off x="2674938" y="1179513"/>
            <a:ext cx="12112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67C6"/>
              </a:buClr>
            </a:pPr>
            <a:r>
              <a:rPr lang="en-US" sz="2000" b="1">
                <a:solidFill>
                  <a:srgbClr val="292929"/>
                </a:solidFill>
              </a:rPr>
              <a:t>INPUTS:</a:t>
            </a:r>
          </a:p>
        </p:txBody>
      </p:sp>
      <p:sp>
        <p:nvSpPr>
          <p:cNvPr id="5" name="Rectangle 4"/>
          <p:cNvSpPr/>
          <p:nvPr/>
        </p:nvSpPr>
        <p:spPr bwMode="auto">
          <a:xfrm>
            <a:off x="968375" y="1289050"/>
            <a:ext cx="1393825" cy="2708275"/>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sp>
        <p:nvSpPr>
          <p:cNvPr id="19462" name="Rectangle 11"/>
          <p:cNvSpPr>
            <a:spLocks noChangeArrowheads="1"/>
          </p:cNvSpPr>
          <p:nvPr/>
        </p:nvSpPr>
        <p:spPr bwMode="auto">
          <a:xfrm>
            <a:off x="5395913" y="1758950"/>
            <a:ext cx="3810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endParaRPr lang="en-US">
              <a:solidFill>
                <a:srgbClr val="292929"/>
              </a:solidFill>
            </a:endParaRPr>
          </a:p>
        </p:txBody>
      </p:sp>
      <p:sp>
        <p:nvSpPr>
          <p:cNvPr id="19463" name="Rectangle 12"/>
          <p:cNvSpPr>
            <a:spLocks noChangeArrowheads="1"/>
          </p:cNvSpPr>
          <p:nvPr/>
        </p:nvSpPr>
        <p:spPr bwMode="auto">
          <a:xfrm>
            <a:off x="2590800" y="1573213"/>
            <a:ext cx="2743200"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a:solidFill>
                  <a:srgbClr val="292929"/>
                </a:solidFill>
              </a:rPr>
              <a:t>Design Goals</a:t>
            </a:r>
          </a:p>
          <a:p>
            <a:pPr marL="231775" indent="-231775" eaLnBrk="0" hangingPunct="0">
              <a:buClr>
                <a:srgbClr val="0067C6"/>
              </a:buClr>
              <a:buFontTx/>
              <a:buChar char="•"/>
            </a:pPr>
            <a:r>
              <a:rPr lang="en-US">
                <a:solidFill>
                  <a:srgbClr val="292929"/>
                </a:solidFill>
              </a:rPr>
              <a:t>Reliability &amp; Quality goals</a:t>
            </a:r>
          </a:p>
          <a:p>
            <a:pPr marL="231775" indent="-231775" eaLnBrk="0" hangingPunct="0">
              <a:buClr>
                <a:srgbClr val="0067C6"/>
              </a:buClr>
              <a:buFontTx/>
              <a:buChar char="•"/>
            </a:pPr>
            <a:r>
              <a:rPr lang="en-US">
                <a:solidFill>
                  <a:srgbClr val="292929"/>
                </a:solidFill>
              </a:rPr>
              <a:t>Preliminary Bill of Materials</a:t>
            </a:r>
          </a:p>
          <a:p>
            <a:pPr marL="231775" indent="-231775" eaLnBrk="0" hangingPunct="0">
              <a:buClr>
                <a:srgbClr val="0067C6"/>
              </a:buClr>
              <a:buFontTx/>
              <a:buChar char="•"/>
            </a:pPr>
            <a:r>
              <a:rPr lang="en-US">
                <a:solidFill>
                  <a:srgbClr val="292929"/>
                </a:solidFill>
              </a:rPr>
              <a:t>Preliminary Process Flow Chart</a:t>
            </a:r>
          </a:p>
          <a:p>
            <a:pPr marL="231775" indent="-231775" eaLnBrk="0" hangingPunct="0">
              <a:buClr>
                <a:srgbClr val="0067C6"/>
              </a:buClr>
              <a:buFontTx/>
              <a:buChar char="•"/>
            </a:pPr>
            <a:r>
              <a:rPr lang="en-US">
                <a:solidFill>
                  <a:srgbClr val="292929"/>
                </a:solidFill>
              </a:rPr>
              <a:t>Preliminary list of Special Product and Process Characteristics</a:t>
            </a:r>
          </a:p>
          <a:p>
            <a:pPr marL="231775" indent="-231775" eaLnBrk="0" hangingPunct="0">
              <a:buClr>
                <a:srgbClr val="0067C6"/>
              </a:buClr>
              <a:buFontTx/>
              <a:buChar char="•"/>
            </a:pPr>
            <a:r>
              <a:rPr lang="en-US">
                <a:solidFill>
                  <a:srgbClr val="292929"/>
                </a:solidFill>
              </a:rPr>
              <a:t>Product Assurance Plan</a:t>
            </a:r>
          </a:p>
        </p:txBody>
      </p:sp>
      <p:sp>
        <p:nvSpPr>
          <p:cNvPr id="19464" name="Rectangle 13"/>
          <p:cNvSpPr>
            <a:spLocks noChangeArrowheads="1"/>
          </p:cNvSpPr>
          <p:nvPr/>
        </p:nvSpPr>
        <p:spPr bwMode="auto">
          <a:xfrm>
            <a:off x="6373813" y="1143000"/>
            <a:ext cx="1779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0067C6"/>
              </a:buClr>
            </a:pPr>
            <a:r>
              <a:rPr lang="en-US" sz="2000" b="1">
                <a:solidFill>
                  <a:srgbClr val="292929"/>
                </a:solidFill>
              </a:rPr>
              <a:t>OUTPUTS:</a:t>
            </a:r>
          </a:p>
        </p:txBody>
      </p:sp>
      <p:grpSp>
        <p:nvGrpSpPr>
          <p:cNvPr id="19465" name="Group 3"/>
          <p:cNvGrpSpPr>
            <a:grpSpLocks/>
          </p:cNvGrpSpPr>
          <p:nvPr/>
        </p:nvGrpSpPr>
        <p:grpSpPr bwMode="auto">
          <a:xfrm>
            <a:off x="76200" y="1219200"/>
            <a:ext cx="2511425" cy="2847975"/>
            <a:chOff x="150267" y="1219033"/>
            <a:chExt cx="2511045" cy="2847999"/>
          </a:xfrm>
        </p:grpSpPr>
        <p:pic>
          <p:nvPicPr>
            <p:cNvPr id="19472" name="Picture 1"/>
            <p:cNvPicPr>
              <a:picLocks noChangeAspect="1"/>
            </p:cNvPicPr>
            <p:nvPr/>
          </p:nvPicPr>
          <p:blipFill>
            <a:blip r:embed="rId3" cstate="email">
              <a:extLst>
                <a:ext uri="{28A0092B-C50C-407E-A947-70E740481C1C}">
                  <a14:useLocalDpi xmlns:a14="http://schemas.microsoft.com/office/drawing/2010/main" val="0"/>
                </a:ext>
              </a:extLst>
            </a:blip>
            <a:srcRect t="-2" r="45992" b="1215"/>
            <a:stretch>
              <a:fillRect/>
            </a:stretch>
          </p:blipFill>
          <p:spPr bwMode="auto">
            <a:xfrm>
              <a:off x="150267" y="1219033"/>
              <a:ext cx="2511045" cy="28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967706" y="1231733"/>
              <a:ext cx="1395201" cy="2708298"/>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grpSp>
      <p:sp>
        <p:nvSpPr>
          <p:cNvPr id="14" name="Right Arrow 13"/>
          <p:cNvSpPr/>
          <p:nvPr/>
        </p:nvSpPr>
        <p:spPr bwMode="auto">
          <a:xfrm>
            <a:off x="4705350" y="4397375"/>
            <a:ext cx="1462088" cy="727075"/>
          </a:xfrm>
          <a:prstGeom prst="rightArrow">
            <a:avLst>
              <a:gd name="adj1" fmla="val 47594"/>
              <a:gd name="adj2" fmla="val 53618"/>
            </a:avLst>
          </a:prstGeom>
          <a:solidFill>
            <a:schemeClr val="tx2">
              <a:lumMod val="40000"/>
              <a:lumOff val="60000"/>
            </a:schemeClr>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 name="Rectangle 3"/>
          <p:cNvSpPr>
            <a:spLocks noChangeArrowheads="1"/>
          </p:cNvSpPr>
          <p:nvPr/>
        </p:nvSpPr>
        <p:spPr bwMode="auto">
          <a:xfrm>
            <a:off x="152400" y="4211638"/>
            <a:ext cx="2460625" cy="2112962"/>
          </a:xfrm>
          <a:prstGeom prst="rect">
            <a:avLst/>
          </a:prstGeom>
          <a:ln/>
        </p:spPr>
        <p:style>
          <a:lnRef idx="1">
            <a:schemeClr val="accent1"/>
          </a:lnRef>
          <a:fillRef idx="3">
            <a:schemeClr val="accent1"/>
          </a:fillRef>
          <a:effectRef idx="2">
            <a:schemeClr val="accent1"/>
          </a:effectRef>
          <a:fontRef idx="minor">
            <a:schemeClr val="lt1"/>
          </a:fontRef>
        </p:style>
        <p:txBody>
          <a:bodyPr lIns="95782" tIns="47891" rIns="95782" bIns="47891"/>
          <a:lstStyle/>
          <a:p>
            <a:pPr algn="ctr" eaLnBrk="0" hangingPunct="0">
              <a:buClr>
                <a:srgbClr val="0067C6"/>
              </a:buClr>
              <a:defRPr/>
            </a:pPr>
            <a:r>
              <a:rPr lang="en-US" sz="1800" b="1" dirty="0">
                <a:solidFill>
                  <a:schemeClr val="bg1"/>
                </a:solidFill>
                <a:latin typeface="+mn-lt"/>
                <a:ea typeface="+mn-ea"/>
              </a:rPr>
              <a:t>Develop design into a near final form.</a:t>
            </a:r>
          </a:p>
          <a:p>
            <a:pPr algn="ctr" eaLnBrk="0" hangingPunct="0">
              <a:buClr>
                <a:srgbClr val="0067C6"/>
              </a:buClr>
              <a:defRPr/>
            </a:pPr>
            <a:r>
              <a:rPr lang="en-US" sz="1800" b="1" dirty="0">
                <a:solidFill>
                  <a:schemeClr val="bg1"/>
                </a:solidFill>
                <a:latin typeface="+mn-lt"/>
                <a:ea typeface="+mn-ea"/>
              </a:rPr>
              <a:t>Prototype and feasibility studies – volumes, schedule, manufacturing.</a:t>
            </a:r>
          </a:p>
          <a:p>
            <a:pPr algn="ctr" eaLnBrk="0" hangingPunct="0">
              <a:buClr>
                <a:srgbClr val="0067C6"/>
              </a:buClr>
              <a:defRPr/>
            </a:pPr>
            <a:endParaRPr lang="en-US" sz="1800" b="1" dirty="0">
              <a:latin typeface="+mn-lt"/>
              <a:ea typeface="+mn-ea"/>
            </a:endParaRPr>
          </a:p>
        </p:txBody>
      </p:sp>
    </p:spTree>
    <p:extLst>
      <p:ext uri="{BB962C8B-B14F-4D97-AF65-F5344CB8AC3E}">
        <p14:creationId xmlns:p14="http://schemas.microsoft.com/office/powerpoint/2010/main" val="2473922821"/>
      </p:ext>
    </p:extLst>
  </p:cSld>
  <p:clrMapOvr>
    <a:masterClrMapping/>
  </p:clrMapOvr>
  <p:transition spd="med">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r>
              <a:rPr lang="en-US" dirty="0"/>
              <a:t>The Control Plan Form</a:t>
            </a:r>
          </a:p>
        </p:txBody>
      </p:sp>
      <p:pic>
        <p:nvPicPr>
          <p:cNvPr id="225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12888"/>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044495"/>
      </p:ext>
    </p:extLst>
  </p:cSld>
  <p:clrMapOvr>
    <a:masterClrMapping/>
  </p:clrMapOvr>
  <p:transition spd="med">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12888"/>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394" name="Rectangle 2"/>
          <p:cNvSpPr>
            <a:spLocks noGrp="1" noChangeArrowheads="1"/>
          </p:cNvSpPr>
          <p:nvPr>
            <p:ph type="title"/>
          </p:nvPr>
        </p:nvSpPr>
        <p:spPr/>
        <p:txBody>
          <a:bodyPr/>
          <a:lstStyle/>
          <a:p>
            <a:r>
              <a:rPr lang="en-US"/>
              <a:t>The Control Plan Form</a:t>
            </a:r>
          </a:p>
        </p:txBody>
      </p:sp>
      <p:sp>
        <p:nvSpPr>
          <p:cNvPr id="699398" name="Text Box 6"/>
          <p:cNvSpPr txBox="1">
            <a:spLocks noChangeArrowheads="1"/>
          </p:cNvSpPr>
          <p:nvPr/>
        </p:nvSpPr>
        <p:spPr bwMode="auto">
          <a:xfrm>
            <a:off x="2438400" y="4797152"/>
            <a:ext cx="4393543" cy="131112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0"/>
              </a:spcBef>
              <a:defRPr>
                <a:solidFill>
                  <a:schemeClr val="tx1"/>
                </a:solidFill>
                <a:latin typeface="Arial" pitchFamily="34" charset="0"/>
              </a:defRPr>
            </a:lvl1pPr>
            <a:lvl2pPr marL="509588"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eaLnBrk="0" hangingPunct="0">
              <a:defRPr/>
            </a:pPr>
            <a:r>
              <a:rPr lang="en-US" sz="1800" b="1" dirty="0">
                <a:solidFill>
                  <a:schemeClr val="bg1"/>
                </a:solidFill>
                <a:latin typeface="Verdana" pitchFamily="34" charset="0"/>
                <a:cs typeface="Arial" charset="0"/>
              </a:rPr>
              <a:t>Administrative Section</a:t>
            </a:r>
          </a:p>
          <a:p>
            <a:pPr algn="ctr" eaLnBrk="0" hangingPunct="0">
              <a:defRPr/>
            </a:pPr>
            <a:r>
              <a:rPr lang="en-US" sz="1800" dirty="0">
                <a:solidFill>
                  <a:schemeClr val="bg1"/>
                </a:solidFill>
                <a:latin typeface="Arial" charset="0"/>
                <a:cs typeface="Arial" charset="0"/>
              </a:rPr>
              <a:t>Identifies part number and description,  supplier, required approval signatures, and dates.</a:t>
            </a:r>
          </a:p>
        </p:txBody>
      </p:sp>
      <p:sp>
        <p:nvSpPr>
          <p:cNvPr id="3" name="Oval 2"/>
          <p:cNvSpPr/>
          <p:nvPr/>
        </p:nvSpPr>
        <p:spPr bwMode="auto">
          <a:xfrm>
            <a:off x="152400" y="1371600"/>
            <a:ext cx="8382000" cy="2317750"/>
          </a:xfrm>
          <a:prstGeom prst="ellipse">
            <a:avLst/>
          </a:prstGeom>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cxnSp>
        <p:nvCxnSpPr>
          <p:cNvPr id="5" name="Straight Arrow Connector 4"/>
          <p:cNvCxnSpPr>
            <a:stCxn id="699398" idx="0"/>
          </p:cNvCxnSpPr>
          <p:nvPr/>
        </p:nvCxnSpPr>
        <p:spPr bwMode="auto">
          <a:xfrm flipH="1" flipV="1">
            <a:off x="4343400" y="3689350"/>
            <a:ext cx="291772" cy="1107802"/>
          </a:xfrm>
          <a:prstGeom prst="straightConnector1">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1656703"/>
      </p:ext>
    </p:extLst>
  </p:cSld>
  <p:clrMapOvr>
    <a:masterClrMapping/>
  </p:clrMapOvr>
  <p:transition spd="med">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 y="1295399"/>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394" name="Rectangle 2"/>
          <p:cNvSpPr>
            <a:spLocks noGrp="1" noChangeArrowheads="1"/>
          </p:cNvSpPr>
          <p:nvPr>
            <p:ph type="title"/>
          </p:nvPr>
        </p:nvSpPr>
        <p:spPr/>
        <p:txBody>
          <a:bodyPr/>
          <a:lstStyle/>
          <a:p>
            <a:r>
              <a:rPr lang="en-US"/>
              <a:t>The Control Plan Form</a:t>
            </a:r>
          </a:p>
        </p:txBody>
      </p:sp>
      <p:sp>
        <p:nvSpPr>
          <p:cNvPr id="699397" name="Oval 5"/>
          <p:cNvSpPr>
            <a:spLocks noChangeArrowheads="1"/>
          </p:cNvSpPr>
          <p:nvPr/>
        </p:nvSpPr>
        <p:spPr bwMode="auto">
          <a:xfrm>
            <a:off x="442913" y="1173180"/>
            <a:ext cx="2909887" cy="808020"/>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699398" name="Text Box 6"/>
          <p:cNvSpPr txBox="1">
            <a:spLocks noChangeArrowheads="1"/>
          </p:cNvSpPr>
          <p:nvPr/>
        </p:nvSpPr>
        <p:spPr bwMode="auto">
          <a:xfrm>
            <a:off x="583865" y="3645024"/>
            <a:ext cx="8331535" cy="28346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0"/>
              </a:spcBef>
              <a:defRPr>
                <a:solidFill>
                  <a:schemeClr val="tx1"/>
                </a:solidFill>
                <a:latin typeface="Arial" pitchFamily="34" charset="0"/>
              </a:defRPr>
            </a:lvl1pPr>
            <a:lvl2pPr marL="509588"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342900" indent="-342900" algn="ctr" eaLnBrk="0" hangingPunct="0">
              <a:defRPr/>
            </a:pPr>
            <a:r>
              <a:rPr lang="en-US" sz="1800" b="1" dirty="0">
                <a:solidFill>
                  <a:schemeClr val="bg1"/>
                </a:solidFill>
              </a:rPr>
              <a:t>3 Distinct Phases</a:t>
            </a:r>
          </a:p>
          <a:p>
            <a:pPr marL="342900" indent="-342900" eaLnBrk="0" hangingPunct="0">
              <a:buClr>
                <a:schemeClr val="bg1"/>
              </a:buClr>
              <a:buFontTx/>
              <a:buAutoNum type="arabicPeriod"/>
              <a:defRPr/>
            </a:pPr>
            <a:r>
              <a:rPr lang="en-US" sz="1800" b="1" dirty="0">
                <a:solidFill>
                  <a:schemeClr val="bg1"/>
                </a:solidFill>
              </a:rPr>
              <a:t>Prototype</a:t>
            </a:r>
            <a:r>
              <a:rPr lang="en-US" sz="1800" dirty="0">
                <a:solidFill>
                  <a:schemeClr val="bg1"/>
                </a:solidFill>
              </a:rPr>
              <a:t> – a description of the dimensional measurements and material and performance tests that will occur during Prototype build. </a:t>
            </a:r>
          </a:p>
          <a:p>
            <a:pPr marL="342900" indent="-342900" eaLnBrk="0" hangingPunct="0">
              <a:buClr>
                <a:schemeClr val="bg1"/>
              </a:buClr>
              <a:buFontTx/>
              <a:buAutoNum type="arabicPeriod"/>
              <a:defRPr/>
            </a:pPr>
            <a:r>
              <a:rPr lang="en-US" sz="1800" b="1" dirty="0">
                <a:solidFill>
                  <a:schemeClr val="bg1"/>
                </a:solidFill>
              </a:rPr>
              <a:t>Pre-Launch</a:t>
            </a:r>
            <a:r>
              <a:rPr lang="en-US" sz="1800" dirty="0">
                <a:solidFill>
                  <a:schemeClr val="bg1"/>
                </a:solidFill>
              </a:rPr>
              <a:t> – a description of the dimensional measurements and material and performance tests that will occur after Prototype and before full Production.</a:t>
            </a:r>
          </a:p>
          <a:p>
            <a:pPr marL="342900" indent="-342900" eaLnBrk="0" hangingPunct="0">
              <a:buClr>
                <a:schemeClr val="bg1"/>
              </a:buClr>
              <a:buFontTx/>
              <a:buAutoNum type="arabicPeriod"/>
              <a:defRPr/>
            </a:pPr>
            <a:r>
              <a:rPr lang="en-US" sz="1800" b="1" dirty="0">
                <a:solidFill>
                  <a:schemeClr val="bg1"/>
                </a:solidFill>
              </a:rPr>
              <a:t>Production</a:t>
            </a:r>
            <a:r>
              <a:rPr lang="en-US" sz="1800" dirty="0">
                <a:solidFill>
                  <a:schemeClr val="bg1"/>
                </a:solidFill>
              </a:rPr>
              <a:t> – a comprehensive documentation of product/process characteristics, process controls, tests, and measurement systems that will occur during mass production</a:t>
            </a:r>
          </a:p>
        </p:txBody>
      </p:sp>
      <p:cxnSp>
        <p:nvCxnSpPr>
          <p:cNvPr id="699399" name="AutoShape 7"/>
          <p:cNvCxnSpPr>
            <a:cxnSpLocks noChangeShapeType="1"/>
            <a:stCxn id="699398" idx="0"/>
            <a:endCxn id="699397" idx="5"/>
          </p:cNvCxnSpPr>
          <p:nvPr/>
        </p:nvCxnSpPr>
        <p:spPr bwMode="auto">
          <a:xfrm rot="16200000" flipV="1">
            <a:off x="2956017" y="1851408"/>
            <a:ext cx="1764257" cy="1822976"/>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2904772"/>
      </p:ext>
    </p:extLst>
  </p:cSld>
  <p:clrMapOvr>
    <a:masterClrMapping/>
  </p:clrMapOvr>
  <p:transition spd="med">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12888"/>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394" name="Rectangle 2"/>
          <p:cNvSpPr>
            <a:spLocks noGrp="1" noChangeArrowheads="1"/>
          </p:cNvSpPr>
          <p:nvPr>
            <p:ph type="title"/>
          </p:nvPr>
        </p:nvSpPr>
        <p:spPr/>
        <p:txBody>
          <a:bodyPr/>
          <a:lstStyle/>
          <a:p>
            <a:r>
              <a:rPr lang="en-US"/>
              <a:t>The Control Plan Form</a:t>
            </a:r>
          </a:p>
        </p:txBody>
      </p:sp>
      <p:grpSp>
        <p:nvGrpSpPr>
          <p:cNvPr id="699396" name="Group 4"/>
          <p:cNvGrpSpPr>
            <a:grpSpLocks/>
          </p:cNvGrpSpPr>
          <p:nvPr/>
        </p:nvGrpSpPr>
        <p:grpSpPr bwMode="auto">
          <a:xfrm>
            <a:off x="228600" y="3151188"/>
            <a:ext cx="8686800" cy="3244850"/>
            <a:chOff x="144" y="1985"/>
            <a:chExt cx="5472" cy="2044"/>
          </a:xfrm>
        </p:grpSpPr>
        <p:sp>
          <p:nvSpPr>
            <p:cNvPr id="699397" name="Oval 5"/>
            <p:cNvSpPr>
              <a:spLocks noChangeArrowheads="1"/>
            </p:cNvSpPr>
            <p:nvPr/>
          </p:nvSpPr>
          <p:spPr bwMode="auto">
            <a:xfrm>
              <a:off x="144" y="1985"/>
              <a:ext cx="1536" cy="322"/>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699398" name="Text Box 6"/>
            <p:cNvSpPr txBox="1">
              <a:spLocks noChangeArrowheads="1"/>
            </p:cNvSpPr>
            <p:nvPr/>
          </p:nvSpPr>
          <p:spPr bwMode="auto">
            <a:xfrm>
              <a:off x="1536" y="2736"/>
              <a:ext cx="4080" cy="129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marL="509588"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dirty="0">
                  <a:solidFill>
                    <a:schemeClr val="bg1"/>
                  </a:solidFill>
                </a:rPr>
                <a:t>Each stage of </a:t>
              </a:r>
              <a:r>
                <a:rPr lang="en-US" sz="1800" b="1" i="1" u="sng" dirty="0">
                  <a:solidFill>
                    <a:schemeClr val="bg1"/>
                  </a:solidFill>
                </a:rPr>
                <a:t>production and testing</a:t>
              </a:r>
              <a:r>
                <a:rPr lang="en-US" sz="1800" b="1" dirty="0">
                  <a:solidFill>
                    <a:schemeClr val="bg1"/>
                  </a:solidFill>
                </a:rPr>
                <a:t>.  Can be: </a:t>
              </a:r>
            </a:p>
            <a:p>
              <a:pPr lvl="1" eaLnBrk="0" hangingPunct="0">
                <a:lnSpc>
                  <a:spcPct val="100000"/>
                </a:lnSpc>
                <a:buClrTx/>
                <a:buFontTx/>
                <a:buChar char="•"/>
              </a:pPr>
              <a:r>
                <a:rPr lang="en-US" sz="1800" b="1" dirty="0">
                  <a:solidFill>
                    <a:schemeClr val="bg1"/>
                  </a:solidFill>
                </a:rPr>
                <a:t>Each operation indicated by the process flow</a:t>
              </a:r>
            </a:p>
            <a:p>
              <a:pPr lvl="1" eaLnBrk="0" hangingPunct="0">
                <a:lnSpc>
                  <a:spcPct val="100000"/>
                </a:lnSpc>
                <a:buClrTx/>
                <a:buFontTx/>
                <a:buChar char="•"/>
              </a:pPr>
              <a:r>
                <a:rPr lang="en-US" sz="1800" b="1" dirty="0">
                  <a:solidFill>
                    <a:schemeClr val="bg1"/>
                  </a:solidFill>
                </a:rPr>
                <a:t>Each workstation</a:t>
              </a:r>
            </a:p>
            <a:p>
              <a:pPr lvl="1" eaLnBrk="0" hangingPunct="0">
                <a:lnSpc>
                  <a:spcPct val="100000"/>
                </a:lnSpc>
                <a:buClrTx/>
                <a:buFontTx/>
                <a:buChar char="•"/>
              </a:pPr>
              <a:r>
                <a:rPr lang="en-US" sz="1800" b="1" dirty="0">
                  <a:solidFill>
                    <a:schemeClr val="bg1"/>
                  </a:solidFill>
                </a:rPr>
                <a:t>Each machine</a:t>
              </a:r>
            </a:p>
            <a:p>
              <a:pPr eaLnBrk="0" hangingPunct="0">
                <a:lnSpc>
                  <a:spcPct val="100000"/>
                </a:lnSpc>
                <a:buClrTx/>
              </a:pPr>
              <a:r>
                <a:rPr lang="en-US" sz="1800" b="1" dirty="0">
                  <a:solidFill>
                    <a:schemeClr val="bg1"/>
                  </a:solidFill>
                </a:rPr>
                <a:t>Include testing and audits</a:t>
              </a:r>
            </a:p>
            <a:p>
              <a:pPr eaLnBrk="0" hangingPunct="0">
                <a:lnSpc>
                  <a:spcPct val="100000"/>
                </a:lnSpc>
                <a:buClrTx/>
              </a:pPr>
              <a:r>
                <a:rPr lang="en-US" sz="1800" b="1" dirty="0">
                  <a:solidFill>
                    <a:schemeClr val="bg1"/>
                  </a:solidFill>
                </a:rPr>
                <a:t>“Process Number” should cross reference with PFMEA and Process Map</a:t>
              </a:r>
            </a:p>
          </p:txBody>
        </p:sp>
        <p:cxnSp>
          <p:nvCxnSpPr>
            <p:cNvPr id="699399" name="AutoShape 7"/>
            <p:cNvCxnSpPr>
              <a:cxnSpLocks noChangeShapeType="1"/>
              <a:stCxn id="699398" idx="0"/>
              <a:endCxn id="699397" idx="5"/>
            </p:cNvCxnSpPr>
            <p:nvPr/>
          </p:nvCxnSpPr>
          <p:spPr bwMode="auto">
            <a:xfrm rot="16200000" flipV="1">
              <a:off x="2277" y="1437"/>
              <a:ext cx="476" cy="2121"/>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30388616"/>
      </p:ext>
    </p:extLst>
  </p:cSld>
  <p:clrMapOvr>
    <a:masterClrMapping/>
  </p:clrMapOvr>
  <p:transition spd="med">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0418" name="Rectangle 2"/>
          <p:cNvSpPr>
            <a:spLocks noGrp="1" noChangeArrowheads="1"/>
          </p:cNvSpPr>
          <p:nvPr>
            <p:ph type="title"/>
          </p:nvPr>
        </p:nvSpPr>
        <p:spPr/>
        <p:txBody>
          <a:bodyPr/>
          <a:lstStyle/>
          <a:p>
            <a:r>
              <a:rPr lang="en-US"/>
              <a:t>The Control Plan Form</a:t>
            </a:r>
          </a:p>
        </p:txBody>
      </p:sp>
      <p:sp>
        <p:nvSpPr>
          <p:cNvPr id="700420" name="Oval 4"/>
          <p:cNvSpPr>
            <a:spLocks noChangeArrowheads="1"/>
          </p:cNvSpPr>
          <p:nvPr/>
        </p:nvSpPr>
        <p:spPr bwMode="auto">
          <a:xfrm>
            <a:off x="2703746" y="3351863"/>
            <a:ext cx="789734" cy="409126"/>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700421" name="Text Box 5"/>
          <p:cNvSpPr txBox="1">
            <a:spLocks noChangeArrowheads="1"/>
          </p:cNvSpPr>
          <p:nvPr/>
        </p:nvSpPr>
        <p:spPr bwMode="auto">
          <a:xfrm>
            <a:off x="2438400" y="4419600"/>
            <a:ext cx="6477000" cy="20526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marL="509588"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i="1" u="sng" dirty="0">
                <a:solidFill>
                  <a:schemeClr val="bg1"/>
                </a:solidFill>
              </a:rPr>
              <a:t>Product characteristics</a:t>
            </a:r>
            <a:r>
              <a:rPr lang="en-US" sz="1800" b="1" dirty="0">
                <a:solidFill>
                  <a:schemeClr val="bg1"/>
                </a:solidFill>
              </a:rPr>
              <a:t> that are important.  These can be determined by referencing:</a:t>
            </a:r>
          </a:p>
          <a:p>
            <a:pPr lvl="1" eaLnBrk="0" hangingPunct="0">
              <a:lnSpc>
                <a:spcPct val="100000"/>
              </a:lnSpc>
              <a:buClrTx/>
              <a:buFontTx/>
              <a:buChar char="•"/>
            </a:pPr>
            <a:r>
              <a:rPr lang="en-US" sz="1800" b="1" dirty="0">
                <a:solidFill>
                  <a:schemeClr val="bg1"/>
                </a:solidFill>
              </a:rPr>
              <a:t>ST Dimensions on the drawing</a:t>
            </a:r>
          </a:p>
          <a:p>
            <a:pPr lvl="1" eaLnBrk="0" hangingPunct="0">
              <a:lnSpc>
                <a:spcPct val="100000"/>
              </a:lnSpc>
              <a:buClrTx/>
              <a:buFontTx/>
              <a:buChar char="•"/>
            </a:pPr>
            <a:r>
              <a:rPr lang="en-US" sz="1800" b="1" dirty="0">
                <a:solidFill>
                  <a:schemeClr val="bg1"/>
                </a:solidFill>
              </a:rPr>
              <a:t>Customer critical characteristics</a:t>
            </a:r>
          </a:p>
          <a:p>
            <a:pPr lvl="1" eaLnBrk="0" hangingPunct="0">
              <a:lnSpc>
                <a:spcPct val="100000"/>
              </a:lnSpc>
              <a:buClrTx/>
              <a:buFontTx/>
              <a:buChar char="•"/>
            </a:pPr>
            <a:r>
              <a:rPr lang="en-US" sz="1800" b="1" dirty="0">
                <a:solidFill>
                  <a:schemeClr val="bg1"/>
                </a:solidFill>
              </a:rPr>
              <a:t>Process critical characteristics</a:t>
            </a:r>
          </a:p>
          <a:p>
            <a:pPr eaLnBrk="0" hangingPunct="0">
              <a:lnSpc>
                <a:spcPct val="100000"/>
              </a:lnSpc>
              <a:buClrTx/>
            </a:pPr>
            <a:r>
              <a:rPr lang="en-US" sz="1800" b="1" dirty="0">
                <a:solidFill>
                  <a:schemeClr val="bg1"/>
                </a:solidFill>
              </a:rPr>
              <a:t>There may be several for each operation</a:t>
            </a:r>
          </a:p>
          <a:p>
            <a:pPr eaLnBrk="0" hangingPunct="0">
              <a:lnSpc>
                <a:spcPct val="100000"/>
              </a:lnSpc>
              <a:buClrTx/>
            </a:pPr>
            <a:r>
              <a:rPr lang="en-US" sz="1800" b="1" dirty="0">
                <a:solidFill>
                  <a:schemeClr val="bg1"/>
                </a:solidFill>
              </a:rPr>
              <a:t>Can be dimensional, performance or visual criteria</a:t>
            </a:r>
          </a:p>
        </p:txBody>
      </p:sp>
      <p:cxnSp>
        <p:nvCxnSpPr>
          <p:cNvPr id="700422" name="AutoShape 6"/>
          <p:cNvCxnSpPr>
            <a:cxnSpLocks noChangeShapeType="1"/>
            <a:stCxn id="700421" idx="0"/>
            <a:endCxn id="700420" idx="5"/>
          </p:cNvCxnSpPr>
          <p:nvPr/>
        </p:nvCxnSpPr>
        <p:spPr bwMode="auto">
          <a:xfrm rot="16200000" flipV="1">
            <a:off x="4168100" y="2910800"/>
            <a:ext cx="718526" cy="2299074"/>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684800"/>
      </p:ext>
    </p:extLst>
  </p:cSld>
  <p:clrMapOvr>
    <a:masterClrMapping/>
  </p:clrMapOvr>
  <p:transition spd="med">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5450" y="1568052"/>
            <a:ext cx="82550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1442" name="Rectangle 2"/>
          <p:cNvSpPr>
            <a:spLocks noGrp="1" noChangeArrowheads="1"/>
          </p:cNvSpPr>
          <p:nvPr>
            <p:ph type="title"/>
          </p:nvPr>
        </p:nvSpPr>
        <p:spPr/>
        <p:txBody>
          <a:bodyPr/>
          <a:lstStyle/>
          <a:p>
            <a:r>
              <a:rPr lang="en-US"/>
              <a:t>The Control Plan Form</a:t>
            </a:r>
          </a:p>
        </p:txBody>
      </p:sp>
      <p:sp>
        <p:nvSpPr>
          <p:cNvPr id="701444" name="Oval 4"/>
          <p:cNvSpPr>
            <a:spLocks noChangeArrowheads="1"/>
          </p:cNvSpPr>
          <p:nvPr/>
        </p:nvSpPr>
        <p:spPr bwMode="auto">
          <a:xfrm>
            <a:off x="3352800" y="3429000"/>
            <a:ext cx="762000" cy="369650"/>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701445" name="Text Box 5"/>
          <p:cNvSpPr txBox="1">
            <a:spLocks noChangeArrowheads="1"/>
          </p:cNvSpPr>
          <p:nvPr/>
        </p:nvSpPr>
        <p:spPr bwMode="auto">
          <a:xfrm>
            <a:off x="2409825" y="4191000"/>
            <a:ext cx="6477000" cy="230832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i="1" u="sng" dirty="0">
                <a:solidFill>
                  <a:schemeClr val="bg1"/>
                </a:solidFill>
              </a:rPr>
              <a:t>Process parameters</a:t>
            </a:r>
            <a:r>
              <a:rPr lang="en-US" sz="1800" b="1" dirty="0">
                <a:solidFill>
                  <a:schemeClr val="bg1"/>
                </a:solidFill>
              </a:rPr>
              <a:t> that are important.  A process parameter is a setting made within a process that effects the variation within the operation.  Examples include:</a:t>
            </a:r>
          </a:p>
          <a:p>
            <a:pPr lvl="1" eaLnBrk="0" hangingPunct="0">
              <a:lnSpc>
                <a:spcPct val="100000"/>
              </a:lnSpc>
              <a:buClrTx/>
              <a:buFontTx/>
              <a:buChar char="•"/>
            </a:pPr>
            <a:r>
              <a:rPr lang="en-US" sz="1800" b="1" dirty="0">
                <a:solidFill>
                  <a:schemeClr val="bg1"/>
                </a:solidFill>
              </a:rPr>
              <a:t>Temperature (molding, heat treat, etc.)</a:t>
            </a:r>
          </a:p>
          <a:p>
            <a:pPr lvl="1" eaLnBrk="0" hangingPunct="0">
              <a:lnSpc>
                <a:spcPct val="100000"/>
              </a:lnSpc>
              <a:buClrTx/>
              <a:buFontTx/>
              <a:buChar char="•"/>
            </a:pPr>
            <a:r>
              <a:rPr lang="en-US" sz="1800" b="1" dirty="0">
                <a:solidFill>
                  <a:schemeClr val="bg1"/>
                </a:solidFill>
              </a:rPr>
              <a:t>Pressure</a:t>
            </a:r>
          </a:p>
          <a:p>
            <a:pPr lvl="1" eaLnBrk="0" hangingPunct="0">
              <a:lnSpc>
                <a:spcPct val="100000"/>
              </a:lnSpc>
              <a:buClrTx/>
              <a:buFontTx/>
              <a:buChar char="•"/>
            </a:pPr>
            <a:r>
              <a:rPr lang="en-US" sz="1800" b="1" dirty="0">
                <a:solidFill>
                  <a:schemeClr val="bg1"/>
                </a:solidFill>
              </a:rPr>
              <a:t>Fixture settings</a:t>
            </a:r>
          </a:p>
          <a:p>
            <a:pPr lvl="1" eaLnBrk="0" hangingPunct="0">
              <a:lnSpc>
                <a:spcPct val="100000"/>
              </a:lnSpc>
              <a:buClrTx/>
              <a:buFontTx/>
              <a:buChar char="•"/>
            </a:pPr>
            <a:r>
              <a:rPr lang="en-US" sz="1800" b="1" dirty="0">
                <a:solidFill>
                  <a:schemeClr val="bg1"/>
                </a:solidFill>
              </a:rPr>
              <a:t>Speed</a:t>
            </a:r>
          </a:p>
          <a:p>
            <a:pPr lvl="1" eaLnBrk="0" hangingPunct="0">
              <a:lnSpc>
                <a:spcPct val="100000"/>
              </a:lnSpc>
              <a:buClrTx/>
              <a:buFontTx/>
              <a:buChar char="•"/>
            </a:pPr>
            <a:r>
              <a:rPr lang="en-US" sz="1800" b="1" dirty="0">
                <a:solidFill>
                  <a:schemeClr val="bg1"/>
                </a:solidFill>
              </a:rPr>
              <a:t>Torque</a:t>
            </a:r>
          </a:p>
        </p:txBody>
      </p:sp>
      <p:cxnSp>
        <p:nvCxnSpPr>
          <p:cNvPr id="701446" name="AutoShape 6"/>
          <p:cNvCxnSpPr>
            <a:cxnSpLocks noChangeShapeType="1"/>
            <a:stCxn id="701445" idx="0"/>
            <a:endCxn id="701444" idx="5"/>
          </p:cNvCxnSpPr>
          <p:nvPr/>
        </p:nvCxnSpPr>
        <p:spPr bwMode="auto">
          <a:xfrm rot="16200000" flipV="1">
            <a:off x="4602525" y="3145199"/>
            <a:ext cx="446484" cy="1645117"/>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2949450"/>
      </p:ext>
    </p:extLst>
  </p:cSld>
  <p:clrMapOvr>
    <a:masterClrMapping/>
  </p:clrMapOvr>
  <p:transition spd="med">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2466" name="Rectangle 2"/>
          <p:cNvSpPr>
            <a:spLocks noGrp="1" noChangeArrowheads="1"/>
          </p:cNvSpPr>
          <p:nvPr>
            <p:ph type="title"/>
          </p:nvPr>
        </p:nvSpPr>
        <p:spPr/>
        <p:txBody>
          <a:bodyPr/>
          <a:lstStyle/>
          <a:p>
            <a:r>
              <a:rPr lang="en-US"/>
              <a:t>The Control Plan Form</a:t>
            </a:r>
          </a:p>
        </p:txBody>
      </p:sp>
      <p:sp>
        <p:nvSpPr>
          <p:cNvPr id="702469" name="Oval 5"/>
          <p:cNvSpPr>
            <a:spLocks noChangeArrowheads="1"/>
          </p:cNvSpPr>
          <p:nvPr/>
        </p:nvSpPr>
        <p:spPr bwMode="auto">
          <a:xfrm>
            <a:off x="3886200" y="3164128"/>
            <a:ext cx="685800" cy="510695"/>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702470" name="Text Box 6"/>
          <p:cNvSpPr txBox="1">
            <a:spLocks noChangeArrowheads="1"/>
          </p:cNvSpPr>
          <p:nvPr/>
        </p:nvSpPr>
        <p:spPr bwMode="auto">
          <a:xfrm>
            <a:off x="2438400" y="3962400"/>
            <a:ext cx="4495800" cy="9233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i="1" u="sng" dirty="0">
                <a:solidFill>
                  <a:schemeClr val="bg1"/>
                </a:solidFill>
              </a:rPr>
              <a:t>Class</a:t>
            </a:r>
            <a:r>
              <a:rPr lang="en-US" sz="1800" b="1" dirty="0">
                <a:solidFill>
                  <a:schemeClr val="bg1"/>
                </a:solidFill>
              </a:rPr>
              <a:t> refers to special characteristics – product or process.  Should align with FMEA</a:t>
            </a:r>
          </a:p>
        </p:txBody>
      </p:sp>
      <p:cxnSp>
        <p:nvCxnSpPr>
          <p:cNvPr id="702471" name="AutoShape 7"/>
          <p:cNvCxnSpPr>
            <a:cxnSpLocks noChangeShapeType="1"/>
            <a:stCxn id="702470" idx="0"/>
            <a:endCxn id="702469" idx="5"/>
          </p:cNvCxnSpPr>
          <p:nvPr/>
        </p:nvCxnSpPr>
        <p:spPr bwMode="auto">
          <a:xfrm rot="16200000" flipV="1">
            <a:off x="4397751" y="3673850"/>
            <a:ext cx="362367" cy="214733"/>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64119539"/>
      </p:ext>
    </p:extLst>
  </p:cSld>
  <p:clrMapOvr>
    <a:masterClrMapping/>
  </p:clrMapOvr>
  <p:transition spd="med">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3490" name="Rectangle 2"/>
          <p:cNvSpPr>
            <a:spLocks noGrp="1" noChangeArrowheads="1"/>
          </p:cNvSpPr>
          <p:nvPr>
            <p:ph type="title"/>
          </p:nvPr>
        </p:nvSpPr>
        <p:spPr/>
        <p:txBody>
          <a:bodyPr/>
          <a:lstStyle/>
          <a:p>
            <a:r>
              <a:rPr lang="en-US"/>
              <a:t>The Control Plan Form</a:t>
            </a:r>
          </a:p>
        </p:txBody>
      </p:sp>
      <p:sp>
        <p:nvSpPr>
          <p:cNvPr id="703492" name="Oval 4"/>
          <p:cNvSpPr>
            <a:spLocks noChangeArrowheads="1"/>
          </p:cNvSpPr>
          <p:nvPr/>
        </p:nvSpPr>
        <p:spPr bwMode="auto">
          <a:xfrm>
            <a:off x="4333875" y="3299307"/>
            <a:ext cx="1371600" cy="510695"/>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03493" name="Text Box 5"/>
          <p:cNvSpPr txBox="1">
            <a:spLocks noChangeArrowheads="1"/>
          </p:cNvSpPr>
          <p:nvPr/>
        </p:nvSpPr>
        <p:spPr bwMode="auto">
          <a:xfrm>
            <a:off x="2495550" y="4119563"/>
            <a:ext cx="6477000"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dirty="0">
                <a:solidFill>
                  <a:schemeClr val="bg1"/>
                </a:solidFill>
              </a:rPr>
              <a:t>This is a specification from the Design Record or a key process parameter</a:t>
            </a:r>
          </a:p>
        </p:txBody>
      </p:sp>
      <p:cxnSp>
        <p:nvCxnSpPr>
          <p:cNvPr id="703494" name="AutoShape 6"/>
          <p:cNvCxnSpPr>
            <a:cxnSpLocks noChangeShapeType="1"/>
            <a:stCxn id="703493" idx="0"/>
            <a:endCxn id="703492" idx="4"/>
          </p:cNvCxnSpPr>
          <p:nvPr/>
        </p:nvCxnSpPr>
        <p:spPr bwMode="auto">
          <a:xfrm rot="16200000" flipV="1">
            <a:off x="5222083" y="3607595"/>
            <a:ext cx="309561" cy="714375"/>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5957536"/>
      </p:ext>
    </p:extLst>
  </p:cSld>
  <p:clrMapOvr>
    <a:masterClrMapping/>
  </p:clrMapOvr>
  <p:transition spd="med">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4514" name="Rectangle 2"/>
          <p:cNvSpPr>
            <a:spLocks noGrp="1" noChangeArrowheads="1"/>
          </p:cNvSpPr>
          <p:nvPr>
            <p:ph type="title"/>
          </p:nvPr>
        </p:nvSpPr>
        <p:spPr/>
        <p:txBody>
          <a:bodyPr/>
          <a:lstStyle/>
          <a:p>
            <a:r>
              <a:rPr lang="en-US"/>
              <a:t>The Control Plan Form</a:t>
            </a:r>
          </a:p>
        </p:txBody>
      </p:sp>
      <p:sp>
        <p:nvSpPr>
          <p:cNvPr id="704516" name="Oval 4"/>
          <p:cNvSpPr>
            <a:spLocks noChangeArrowheads="1"/>
          </p:cNvSpPr>
          <p:nvPr/>
        </p:nvSpPr>
        <p:spPr bwMode="auto">
          <a:xfrm>
            <a:off x="5257800" y="3276600"/>
            <a:ext cx="1143000" cy="510695"/>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sp>
        <p:nvSpPr>
          <p:cNvPr id="704517" name="Text Box 5"/>
          <p:cNvSpPr txBox="1">
            <a:spLocks noChangeArrowheads="1"/>
          </p:cNvSpPr>
          <p:nvPr/>
        </p:nvSpPr>
        <p:spPr bwMode="auto">
          <a:xfrm>
            <a:off x="2362200" y="4114800"/>
            <a:ext cx="6477000" cy="20313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dirty="0">
                <a:solidFill>
                  <a:schemeClr val="bg1"/>
                </a:solidFill>
              </a:rPr>
              <a:t>How is the characteristic or parameter going to measured?  Examples include:</a:t>
            </a:r>
          </a:p>
          <a:p>
            <a:pPr lvl="1" eaLnBrk="0" hangingPunct="0">
              <a:lnSpc>
                <a:spcPct val="100000"/>
              </a:lnSpc>
              <a:buClrTx/>
              <a:buFontTx/>
              <a:buChar char="•"/>
            </a:pPr>
            <a:r>
              <a:rPr lang="en-US" sz="1800" b="1" dirty="0">
                <a:solidFill>
                  <a:schemeClr val="bg1"/>
                </a:solidFill>
              </a:rPr>
              <a:t>Caliper</a:t>
            </a:r>
          </a:p>
          <a:p>
            <a:pPr lvl="1" eaLnBrk="0" hangingPunct="0">
              <a:lnSpc>
                <a:spcPct val="100000"/>
              </a:lnSpc>
              <a:buClrTx/>
              <a:buFontTx/>
              <a:buChar char="•"/>
            </a:pPr>
            <a:r>
              <a:rPr lang="en-US" sz="1800" b="1" dirty="0">
                <a:solidFill>
                  <a:schemeClr val="bg1"/>
                </a:solidFill>
              </a:rPr>
              <a:t>Attribute gage</a:t>
            </a:r>
          </a:p>
          <a:p>
            <a:pPr lvl="1" eaLnBrk="0" hangingPunct="0">
              <a:lnSpc>
                <a:spcPct val="100000"/>
              </a:lnSpc>
              <a:buClrTx/>
              <a:buFontTx/>
              <a:buChar char="•"/>
            </a:pPr>
            <a:r>
              <a:rPr lang="en-US" sz="1800" b="1" dirty="0">
                <a:solidFill>
                  <a:schemeClr val="bg1"/>
                </a:solidFill>
              </a:rPr>
              <a:t>Visual</a:t>
            </a:r>
          </a:p>
          <a:p>
            <a:pPr lvl="1" eaLnBrk="0" hangingPunct="0">
              <a:lnSpc>
                <a:spcPct val="100000"/>
              </a:lnSpc>
              <a:buClrTx/>
              <a:buFontTx/>
              <a:buChar char="•"/>
            </a:pPr>
            <a:r>
              <a:rPr lang="en-US" sz="1800" b="1" dirty="0">
                <a:solidFill>
                  <a:schemeClr val="bg1"/>
                </a:solidFill>
              </a:rPr>
              <a:t>Fixture</a:t>
            </a:r>
          </a:p>
          <a:p>
            <a:pPr lvl="1" eaLnBrk="0" hangingPunct="0">
              <a:lnSpc>
                <a:spcPct val="100000"/>
              </a:lnSpc>
              <a:buClrTx/>
              <a:buFontTx/>
              <a:buChar char="•"/>
            </a:pPr>
            <a:r>
              <a:rPr lang="en-US" sz="1800" b="1" dirty="0">
                <a:solidFill>
                  <a:schemeClr val="bg1"/>
                </a:solidFill>
              </a:rPr>
              <a:t>Test equipment</a:t>
            </a:r>
          </a:p>
        </p:txBody>
      </p:sp>
      <p:cxnSp>
        <p:nvCxnSpPr>
          <p:cNvPr id="704518" name="AutoShape 6"/>
          <p:cNvCxnSpPr>
            <a:cxnSpLocks noChangeShapeType="1"/>
            <a:stCxn id="704517" idx="0"/>
            <a:endCxn id="704516" idx="4"/>
          </p:cNvCxnSpPr>
          <p:nvPr/>
        </p:nvCxnSpPr>
        <p:spPr bwMode="auto">
          <a:xfrm rot="5400000" flipH="1" flipV="1">
            <a:off x="5551248" y="3836748"/>
            <a:ext cx="327505" cy="228600"/>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25457999"/>
      </p:ext>
    </p:extLst>
  </p:cSld>
  <p:clrMapOvr>
    <a:masterClrMapping/>
  </p:clrMapOvr>
  <p:transition spd="med">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5538" name="Rectangle 2"/>
          <p:cNvSpPr>
            <a:spLocks noGrp="1" noChangeArrowheads="1"/>
          </p:cNvSpPr>
          <p:nvPr>
            <p:ph type="title"/>
          </p:nvPr>
        </p:nvSpPr>
        <p:spPr/>
        <p:txBody>
          <a:bodyPr/>
          <a:lstStyle/>
          <a:p>
            <a:r>
              <a:rPr lang="en-US"/>
              <a:t>The Control Plan Form</a:t>
            </a:r>
          </a:p>
        </p:txBody>
      </p:sp>
      <p:sp>
        <p:nvSpPr>
          <p:cNvPr id="705540" name="Oval 4"/>
          <p:cNvSpPr>
            <a:spLocks noChangeArrowheads="1"/>
          </p:cNvSpPr>
          <p:nvPr/>
        </p:nvSpPr>
        <p:spPr bwMode="auto">
          <a:xfrm>
            <a:off x="6019800" y="3299307"/>
            <a:ext cx="1371600" cy="510695"/>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05541" name="Text Box 5"/>
          <p:cNvSpPr txBox="1">
            <a:spLocks noChangeArrowheads="1"/>
          </p:cNvSpPr>
          <p:nvPr/>
        </p:nvSpPr>
        <p:spPr bwMode="auto">
          <a:xfrm>
            <a:off x="1219200" y="4343400"/>
            <a:ext cx="6477000" cy="175432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indent="-171450">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dirty="0">
                <a:solidFill>
                  <a:schemeClr val="bg1"/>
                </a:solidFill>
              </a:rPr>
              <a:t>How many parts will be measured and how often.  Examples:</a:t>
            </a:r>
          </a:p>
          <a:p>
            <a:pPr lvl="1" eaLnBrk="0" hangingPunct="0">
              <a:lnSpc>
                <a:spcPct val="100000"/>
              </a:lnSpc>
              <a:buClrTx/>
            </a:pPr>
            <a:r>
              <a:rPr lang="en-US" sz="1800" b="1" dirty="0">
                <a:solidFill>
                  <a:schemeClr val="bg1"/>
                </a:solidFill>
              </a:rPr>
              <a:t>Final testing, visual criteria</a:t>
            </a:r>
          </a:p>
          <a:p>
            <a:pPr lvl="2" eaLnBrk="0" hangingPunct="0">
              <a:lnSpc>
                <a:spcPct val="100000"/>
              </a:lnSpc>
              <a:buClrTx/>
              <a:buFontTx/>
              <a:buChar char="•"/>
            </a:pPr>
            <a:r>
              <a:rPr lang="en-US" sz="1800" b="1" dirty="0">
                <a:solidFill>
                  <a:schemeClr val="bg1"/>
                </a:solidFill>
              </a:rPr>
              <a:t>100%</a:t>
            </a:r>
          </a:p>
          <a:p>
            <a:pPr lvl="1" eaLnBrk="0" hangingPunct="0">
              <a:lnSpc>
                <a:spcPct val="100000"/>
              </a:lnSpc>
              <a:buClrTx/>
            </a:pPr>
            <a:r>
              <a:rPr lang="en-US" sz="1800" b="1" dirty="0">
                <a:solidFill>
                  <a:schemeClr val="bg1"/>
                </a:solidFill>
              </a:rPr>
              <a:t>SPC, Audit, </a:t>
            </a:r>
          </a:p>
          <a:p>
            <a:pPr lvl="2" eaLnBrk="0" hangingPunct="0">
              <a:lnSpc>
                <a:spcPct val="100000"/>
              </a:lnSpc>
              <a:buClrTx/>
              <a:buFontTx/>
              <a:buChar char="•"/>
            </a:pPr>
            <a:r>
              <a:rPr lang="en-US" sz="1800" b="1" dirty="0">
                <a:solidFill>
                  <a:schemeClr val="bg1"/>
                </a:solidFill>
              </a:rPr>
              <a:t>The sample size and frequency</a:t>
            </a:r>
          </a:p>
        </p:txBody>
      </p:sp>
      <p:cxnSp>
        <p:nvCxnSpPr>
          <p:cNvPr id="705542" name="AutoShape 6"/>
          <p:cNvCxnSpPr>
            <a:cxnSpLocks noChangeShapeType="1"/>
            <a:stCxn id="705541" idx="0"/>
            <a:endCxn id="705540" idx="4"/>
          </p:cNvCxnSpPr>
          <p:nvPr/>
        </p:nvCxnSpPr>
        <p:spPr bwMode="auto">
          <a:xfrm rot="5400000" flipH="1" flipV="1">
            <a:off x="5314951" y="2952751"/>
            <a:ext cx="533398" cy="2247900"/>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4489742"/>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381000" y="525463"/>
            <a:ext cx="7924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200" dirty="0">
                <a:solidFill>
                  <a:srgbClr val="1B65A6"/>
                </a:solidFill>
              </a:rPr>
              <a:t>3. Process Design and Development</a:t>
            </a:r>
          </a:p>
        </p:txBody>
      </p:sp>
      <p:sp>
        <p:nvSpPr>
          <p:cNvPr id="21507" name="Rectangle 3"/>
          <p:cNvSpPr>
            <a:spLocks noChangeArrowheads="1"/>
          </p:cNvSpPr>
          <p:nvPr/>
        </p:nvSpPr>
        <p:spPr bwMode="auto">
          <a:xfrm>
            <a:off x="5788025" y="1489075"/>
            <a:ext cx="33559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Packaging Standards</a:t>
            </a:r>
          </a:p>
          <a:p>
            <a:pPr marL="231775" indent="-231775" eaLnBrk="0" hangingPunct="0">
              <a:buClr>
                <a:srgbClr val="0067C6"/>
              </a:buClr>
              <a:buFontTx/>
              <a:buChar char="•"/>
            </a:pPr>
            <a:r>
              <a:rPr lang="en-US" dirty="0">
                <a:solidFill>
                  <a:srgbClr val="292929"/>
                </a:solidFill>
              </a:rPr>
              <a:t>Product/Process Quality System Review</a:t>
            </a:r>
          </a:p>
          <a:p>
            <a:pPr marL="231775" indent="-231775" eaLnBrk="0" hangingPunct="0">
              <a:buClr>
                <a:srgbClr val="0067C6"/>
              </a:buClr>
              <a:buFontTx/>
              <a:buChar char="•"/>
            </a:pPr>
            <a:r>
              <a:rPr lang="en-US" dirty="0">
                <a:solidFill>
                  <a:srgbClr val="292929"/>
                </a:solidFill>
              </a:rPr>
              <a:t>Process Flow Chart</a:t>
            </a:r>
          </a:p>
          <a:p>
            <a:pPr marL="231775" indent="-231775" eaLnBrk="0" hangingPunct="0">
              <a:buClr>
                <a:srgbClr val="0067C6"/>
              </a:buClr>
              <a:buFontTx/>
              <a:buChar char="•"/>
            </a:pPr>
            <a:r>
              <a:rPr lang="en-US" dirty="0">
                <a:solidFill>
                  <a:srgbClr val="292929"/>
                </a:solidFill>
              </a:rPr>
              <a:t>Floor Plan Layout</a:t>
            </a:r>
          </a:p>
          <a:p>
            <a:pPr marL="231775" indent="-231775" eaLnBrk="0" hangingPunct="0">
              <a:buClr>
                <a:srgbClr val="0067C6"/>
              </a:buClr>
              <a:buFontTx/>
              <a:buChar char="•"/>
            </a:pPr>
            <a:r>
              <a:rPr lang="en-US" dirty="0">
                <a:solidFill>
                  <a:srgbClr val="292929"/>
                </a:solidFill>
              </a:rPr>
              <a:t>Characteristics Matrix</a:t>
            </a:r>
          </a:p>
          <a:p>
            <a:pPr marL="231775" indent="-231775" eaLnBrk="0" hangingPunct="0">
              <a:buClr>
                <a:srgbClr val="0067C6"/>
              </a:buClr>
              <a:buFontTx/>
              <a:buChar char="•"/>
            </a:pPr>
            <a:r>
              <a:rPr lang="en-US" dirty="0">
                <a:solidFill>
                  <a:srgbClr val="292929"/>
                </a:solidFill>
              </a:rPr>
              <a:t>Process Failure Mode and Effects Analysis (PFMEA)</a:t>
            </a:r>
          </a:p>
          <a:p>
            <a:pPr marL="231775" indent="-231775" eaLnBrk="0" hangingPunct="0">
              <a:buClr>
                <a:srgbClr val="0067C6"/>
              </a:buClr>
              <a:buFontTx/>
              <a:buChar char="•"/>
            </a:pPr>
            <a:r>
              <a:rPr lang="en-US" dirty="0">
                <a:solidFill>
                  <a:srgbClr val="292929"/>
                </a:solidFill>
              </a:rPr>
              <a:t>Pre-Launch Control Plan</a:t>
            </a:r>
          </a:p>
          <a:p>
            <a:pPr marL="231775" indent="-231775" eaLnBrk="0" hangingPunct="0">
              <a:buClr>
                <a:srgbClr val="0067C6"/>
              </a:buClr>
              <a:buFontTx/>
              <a:buChar char="•"/>
            </a:pPr>
            <a:r>
              <a:rPr lang="en-US" dirty="0">
                <a:solidFill>
                  <a:srgbClr val="292929"/>
                </a:solidFill>
              </a:rPr>
              <a:t>Process Instructions</a:t>
            </a:r>
          </a:p>
          <a:p>
            <a:pPr marL="231775" indent="-231775" eaLnBrk="0" hangingPunct="0">
              <a:buClr>
                <a:srgbClr val="0067C6"/>
              </a:buClr>
              <a:buFontTx/>
              <a:buChar char="•"/>
            </a:pPr>
            <a:r>
              <a:rPr lang="en-US" dirty="0">
                <a:solidFill>
                  <a:srgbClr val="292929"/>
                </a:solidFill>
              </a:rPr>
              <a:t>Measurement Systems Analysis Plan</a:t>
            </a:r>
          </a:p>
          <a:p>
            <a:pPr marL="231775" indent="-231775" eaLnBrk="0" hangingPunct="0">
              <a:buClr>
                <a:srgbClr val="0067C6"/>
              </a:buClr>
              <a:buFontTx/>
              <a:buChar char="•"/>
            </a:pPr>
            <a:r>
              <a:rPr lang="en-US" dirty="0">
                <a:solidFill>
                  <a:srgbClr val="292929"/>
                </a:solidFill>
              </a:rPr>
              <a:t>Preliminary Process Capability Study Plan</a:t>
            </a:r>
          </a:p>
          <a:p>
            <a:pPr marL="231775" indent="-231775" eaLnBrk="0" hangingPunct="0">
              <a:buClr>
                <a:srgbClr val="0067C6"/>
              </a:buClr>
              <a:buFontTx/>
              <a:buChar char="•"/>
            </a:pPr>
            <a:r>
              <a:rPr lang="en-US" dirty="0">
                <a:solidFill>
                  <a:srgbClr val="292929"/>
                </a:solidFill>
              </a:rPr>
              <a:t>Packaging Specifications</a:t>
            </a:r>
          </a:p>
          <a:p>
            <a:pPr marL="231775" indent="-231775" eaLnBrk="0" hangingPunct="0">
              <a:buClr>
                <a:srgbClr val="0067C6"/>
              </a:buClr>
              <a:buFontTx/>
              <a:buChar char="•"/>
            </a:pPr>
            <a:r>
              <a:rPr lang="en-US" dirty="0">
                <a:solidFill>
                  <a:srgbClr val="292929"/>
                </a:solidFill>
              </a:rPr>
              <a:t>Management Support</a:t>
            </a:r>
          </a:p>
        </p:txBody>
      </p:sp>
      <p:sp>
        <p:nvSpPr>
          <p:cNvPr id="21508" name="Rectangle 2"/>
          <p:cNvSpPr>
            <a:spLocks noChangeArrowheads="1"/>
          </p:cNvSpPr>
          <p:nvPr/>
        </p:nvSpPr>
        <p:spPr bwMode="auto">
          <a:xfrm>
            <a:off x="2674938" y="1179513"/>
            <a:ext cx="12112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67C6"/>
              </a:buClr>
            </a:pPr>
            <a:r>
              <a:rPr lang="en-US" sz="2000" b="1">
                <a:solidFill>
                  <a:srgbClr val="292929"/>
                </a:solidFill>
              </a:rPr>
              <a:t>INPUTS:</a:t>
            </a:r>
          </a:p>
        </p:txBody>
      </p:sp>
      <p:grpSp>
        <p:nvGrpSpPr>
          <p:cNvPr id="21509" name="Group 3"/>
          <p:cNvGrpSpPr>
            <a:grpSpLocks/>
          </p:cNvGrpSpPr>
          <p:nvPr/>
        </p:nvGrpSpPr>
        <p:grpSpPr bwMode="auto">
          <a:xfrm>
            <a:off x="381000" y="1289050"/>
            <a:ext cx="2017713" cy="2708275"/>
            <a:chOff x="573206" y="1289050"/>
            <a:chExt cx="2017594" cy="2708275"/>
          </a:xfrm>
        </p:grpSpPr>
        <p:pic>
          <p:nvPicPr>
            <p:cNvPr id="21519" name="Picture 2"/>
            <p:cNvPicPr>
              <a:picLocks noChangeAspect="1"/>
            </p:cNvPicPr>
            <p:nvPr/>
          </p:nvPicPr>
          <p:blipFill>
            <a:blip r:embed="rId3" cstate="email">
              <a:extLst>
                <a:ext uri="{28A0092B-C50C-407E-A947-70E740481C1C}">
                  <a14:useLocalDpi xmlns:a14="http://schemas.microsoft.com/office/drawing/2010/main" val="0"/>
                </a:ext>
              </a:extLst>
            </a:blip>
            <a:srcRect l="28242" r="23582"/>
            <a:stretch>
              <a:fillRect/>
            </a:stretch>
          </p:blipFill>
          <p:spPr bwMode="auto">
            <a:xfrm>
              <a:off x="573206" y="1289050"/>
              <a:ext cx="2017594" cy="25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295476" y="1289050"/>
              <a:ext cx="838151" cy="2708275"/>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grpSp>
      <p:sp>
        <p:nvSpPr>
          <p:cNvPr id="21510" name="Rectangle 11"/>
          <p:cNvSpPr>
            <a:spLocks noChangeArrowheads="1"/>
          </p:cNvSpPr>
          <p:nvPr/>
        </p:nvSpPr>
        <p:spPr bwMode="auto">
          <a:xfrm>
            <a:off x="5395913" y="1758950"/>
            <a:ext cx="3810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endParaRPr lang="en-US">
              <a:solidFill>
                <a:srgbClr val="292929"/>
              </a:solidFill>
            </a:endParaRPr>
          </a:p>
        </p:txBody>
      </p:sp>
      <p:sp>
        <p:nvSpPr>
          <p:cNvPr id="21511" name="Rectangle 13"/>
          <p:cNvSpPr>
            <a:spLocks noChangeArrowheads="1"/>
          </p:cNvSpPr>
          <p:nvPr/>
        </p:nvSpPr>
        <p:spPr bwMode="auto">
          <a:xfrm>
            <a:off x="6373813" y="1143000"/>
            <a:ext cx="1779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0067C6"/>
              </a:buClr>
            </a:pPr>
            <a:r>
              <a:rPr lang="en-US" sz="2000" b="1">
                <a:solidFill>
                  <a:srgbClr val="292929"/>
                </a:solidFill>
              </a:rPr>
              <a:t>OUTPUTS:</a:t>
            </a:r>
          </a:p>
        </p:txBody>
      </p:sp>
      <p:sp>
        <p:nvSpPr>
          <p:cNvPr id="13320" name="Rectangle 3"/>
          <p:cNvSpPr>
            <a:spLocks noChangeArrowheads="1"/>
          </p:cNvSpPr>
          <p:nvPr/>
        </p:nvSpPr>
        <p:spPr bwMode="auto">
          <a:xfrm>
            <a:off x="150813" y="4191000"/>
            <a:ext cx="2211387" cy="1981200"/>
          </a:xfrm>
          <a:prstGeom prst="rect">
            <a:avLst/>
          </a:prstGeom>
          <a:ln/>
        </p:spPr>
        <p:style>
          <a:lnRef idx="1">
            <a:schemeClr val="accent1"/>
          </a:lnRef>
          <a:fillRef idx="3">
            <a:schemeClr val="accent1"/>
          </a:fillRef>
          <a:effectRef idx="2">
            <a:schemeClr val="accent1"/>
          </a:effectRef>
          <a:fontRef idx="minor">
            <a:schemeClr val="lt1"/>
          </a:fontRef>
        </p:style>
        <p:txBody>
          <a:bodyPr lIns="95782" tIns="47891" rIns="95782" bIns="47891"/>
          <a:lstStyle/>
          <a:p>
            <a:pPr algn="ctr" eaLnBrk="0" hangingPunct="0">
              <a:buClr>
                <a:srgbClr val="0067C6"/>
              </a:buClr>
              <a:defRPr/>
            </a:pPr>
            <a:r>
              <a:rPr lang="en-US" sz="1800" b="1" dirty="0">
                <a:solidFill>
                  <a:schemeClr val="bg1"/>
                </a:solidFill>
                <a:latin typeface="+mn-lt"/>
                <a:ea typeface="+mn-ea"/>
              </a:rPr>
              <a:t>Develop a manufacturing system and its related control plans to achieve quality products.</a:t>
            </a:r>
          </a:p>
        </p:txBody>
      </p:sp>
      <p:sp>
        <p:nvSpPr>
          <p:cNvPr id="21513" name="Rectangle 3"/>
          <p:cNvSpPr>
            <a:spLocks noChangeArrowheads="1"/>
          </p:cNvSpPr>
          <p:nvPr/>
        </p:nvSpPr>
        <p:spPr bwMode="auto">
          <a:xfrm>
            <a:off x="2451100" y="1501775"/>
            <a:ext cx="32639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sz="1200" dirty="0">
                <a:solidFill>
                  <a:srgbClr val="292929"/>
                </a:solidFill>
              </a:rPr>
              <a:t>Design Failure Mode and Effects Analysis (DFMEA)</a:t>
            </a:r>
          </a:p>
          <a:p>
            <a:pPr marL="231775" indent="-231775" eaLnBrk="0" hangingPunct="0">
              <a:buClr>
                <a:srgbClr val="0067C6"/>
              </a:buClr>
              <a:buFontTx/>
              <a:buChar char="•"/>
            </a:pPr>
            <a:r>
              <a:rPr lang="en-US" sz="1200" dirty="0">
                <a:solidFill>
                  <a:srgbClr val="292929"/>
                </a:solidFill>
              </a:rPr>
              <a:t>Design For Manufacturability and Assembly</a:t>
            </a:r>
          </a:p>
          <a:p>
            <a:pPr marL="231775" indent="-231775" eaLnBrk="0" hangingPunct="0">
              <a:buClr>
                <a:srgbClr val="0067C6"/>
              </a:buClr>
              <a:buFontTx/>
              <a:buChar char="•"/>
            </a:pPr>
            <a:r>
              <a:rPr lang="en-US" sz="1200" dirty="0">
                <a:solidFill>
                  <a:srgbClr val="292929"/>
                </a:solidFill>
              </a:rPr>
              <a:t>Design Verification</a:t>
            </a:r>
          </a:p>
          <a:p>
            <a:pPr marL="231775" indent="-231775" eaLnBrk="0" hangingPunct="0">
              <a:buClr>
                <a:srgbClr val="0067C6"/>
              </a:buClr>
              <a:buFontTx/>
              <a:buChar char="•"/>
            </a:pPr>
            <a:r>
              <a:rPr lang="en-US" sz="1200" dirty="0">
                <a:solidFill>
                  <a:srgbClr val="292929"/>
                </a:solidFill>
              </a:rPr>
              <a:t>Design Reviews</a:t>
            </a:r>
          </a:p>
          <a:p>
            <a:pPr marL="231775" indent="-231775" eaLnBrk="0" hangingPunct="0">
              <a:buClr>
                <a:srgbClr val="0067C6"/>
              </a:buClr>
              <a:buFontTx/>
              <a:buChar char="•"/>
            </a:pPr>
            <a:r>
              <a:rPr lang="en-US" sz="1200" dirty="0">
                <a:solidFill>
                  <a:srgbClr val="292929"/>
                </a:solidFill>
              </a:rPr>
              <a:t>Prototype Build – Control Plan</a:t>
            </a:r>
          </a:p>
          <a:p>
            <a:pPr marL="231775" indent="-231775" eaLnBrk="0" hangingPunct="0">
              <a:buClr>
                <a:srgbClr val="0067C6"/>
              </a:buClr>
              <a:buFontTx/>
              <a:buChar char="•"/>
            </a:pPr>
            <a:r>
              <a:rPr lang="en-US" sz="1200" dirty="0">
                <a:solidFill>
                  <a:srgbClr val="292929"/>
                </a:solidFill>
              </a:rPr>
              <a:t>Engineering Drawings (Including Math Data)</a:t>
            </a:r>
          </a:p>
          <a:p>
            <a:pPr marL="231775" indent="-231775" eaLnBrk="0" hangingPunct="0">
              <a:buClr>
                <a:srgbClr val="0067C6"/>
              </a:buClr>
              <a:buFontTx/>
              <a:buChar char="•"/>
            </a:pPr>
            <a:r>
              <a:rPr lang="en-US" sz="1200" dirty="0">
                <a:solidFill>
                  <a:srgbClr val="292929"/>
                </a:solidFill>
              </a:rPr>
              <a:t>Engineering Specifications</a:t>
            </a:r>
          </a:p>
          <a:p>
            <a:pPr marL="231775" indent="-231775" eaLnBrk="0" hangingPunct="0">
              <a:buClr>
                <a:srgbClr val="0067C6"/>
              </a:buClr>
              <a:buFontTx/>
              <a:buChar char="•"/>
            </a:pPr>
            <a:r>
              <a:rPr lang="en-US" sz="1200" dirty="0">
                <a:solidFill>
                  <a:srgbClr val="292929"/>
                </a:solidFill>
              </a:rPr>
              <a:t>Material Specifications</a:t>
            </a:r>
          </a:p>
          <a:p>
            <a:pPr marL="231775" indent="-231775" eaLnBrk="0" hangingPunct="0">
              <a:buClr>
                <a:srgbClr val="0067C6"/>
              </a:buClr>
              <a:buFontTx/>
              <a:buChar char="•"/>
            </a:pPr>
            <a:r>
              <a:rPr lang="en-US" sz="1200" dirty="0">
                <a:solidFill>
                  <a:srgbClr val="292929"/>
                </a:solidFill>
              </a:rPr>
              <a:t>Drawing and Specification Changes </a:t>
            </a:r>
          </a:p>
          <a:p>
            <a:pPr marL="231775" indent="-231775" eaLnBrk="0" hangingPunct="0">
              <a:buClr>
                <a:srgbClr val="0067C6"/>
              </a:buClr>
              <a:buFontTx/>
              <a:buChar char="•"/>
            </a:pPr>
            <a:r>
              <a:rPr lang="en-US" sz="1200" dirty="0">
                <a:solidFill>
                  <a:srgbClr val="292929"/>
                </a:solidFill>
              </a:rPr>
              <a:t>New Equipment, Tooling and Facilities Requirements</a:t>
            </a:r>
          </a:p>
          <a:p>
            <a:pPr marL="231775" indent="-231775" eaLnBrk="0" hangingPunct="0">
              <a:buClr>
                <a:srgbClr val="0067C6"/>
              </a:buClr>
              <a:buFontTx/>
              <a:buChar char="•"/>
            </a:pPr>
            <a:r>
              <a:rPr lang="en-US" sz="1200" dirty="0">
                <a:solidFill>
                  <a:srgbClr val="292929"/>
                </a:solidFill>
              </a:rPr>
              <a:t>Special Product and Process Characteristics</a:t>
            </a:r>
          </a:p>
          <a:p>
            <a:pPr marL="231775" indent="-231775" eaLnBrk="0" hangingPunct="0">
              <a:buClr>
                <a:srgbClr val="0067C6"/>
              </a:buClr>
              <a:buFontTx/>
              <a:buChar char="•"/>
            </a:pPr>
            <a:r>
              <a:rPr lang="en-US" sz="1200" dirty="0">
                <a:solidFill>
                  <a:srgbClr val="292929"/>
                </a:solidFill>
              </a:rPr>
              <a:t>Gages/Testing Equipment Requirements</a:t>
            </a:r>
          </a:p>
          <a:p>
            <a:pPr marL="231775" indent="-231775" eaLnBrk="0" hangingPunct="0">
              <a:buClr>
                <a:srgbClr val="0067C6"/>
              </a:buClr>
              <a:buFontTx/>
              <a:buChar char="•"/>
            </a:pPr>
            <a:r>
              <a:rPr lang="en-US" sz="1200" dirty="0">
                <a:solidFill>
                  <a:srgbClr val="292929"/>
                </a:solidFill>
              </a:rPr>
              <a:t>Team Feasibility Commitment </a:t>
            </a:r>
          </a:p>
          <a:p>
            <a:pPr marL="231775" indent="-231775" eaLnBrk="0" hangingPunct="0">
              <a:buClr>
                <a:srgbClr val="0067C6"/>
              </a:buClr>
              <a:buFontTx/>
              <a:buChar char="•"/>
            </a:pPr>
            <a:r>
              <a:rPr lang="en-US" sz="1200" dirty="0">
                <a:solidFill>
                  <a:srgbClr val="292929"/>
                </a:solidFill>
              </a:rPr>
              <a:t>Management Support</a:t>
            </a:r>
          </a:p>
          <a:p>
            <a:pPr marL="231775" indent="-231775" eaLnBrk="0" hangingPunct="0">
              <a:buClr>
                <a:srgbClr val="0067C6"/>
              </a:buClr>
              <a:buFontTx/>
              <a:buChar char="•"/>
            </a:pPr>
            <a:endParaRPr lang="en-US" sz="1200" dirty="0">
              <a:solidFill>
                <a:srgbClr val="292929"/>
              </a:solidFill>
            </a:endParaRPr>
          </a:p>
        </p:txBody>
      </p:sp>
      <p:sp>
        <p:nvSpPr>
          <p:cNvPr id="13" name="Right Arrow 12"/>
          <p:cNvSpPr/>
          <p:nvPr/>
        </p:nvSpPr>
        <p:spPr bwMode="auto">
          <a:xfrm>
            <a:off x="4343400" y="5943600"/>
            <a:ext cx="1462088" cy="727075"/>
          </a:xfrm>
          <a:prstGeom prst="rightArrow">
            <a:avLst>
              <a:gd name="adj1" fmla="val 47594"/>
              <a:gd name="adj2" fmla="val 53618"/>
            </a:avLst>
          </a:prstGeom>
          <a:solidFill>
            <a:schemeClr val="tx2">
              <a:lumMod val="40000"/>
              <a:lumOff val="60000"/>
            </a:schemeClr>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spTree>
    <p:extLst>
      <p:ext uri="{BB962C8B-B14F-4D97-AF65-F5344CB8AC3E}">
        <p14:creationId xmlns:p14="http://schemas.microsoft.com/office/powerpoint/2010/main" val="653022593"/>
      </p:ext>
    </p:extLst>
  </p:cSld>
  <p:clrMapOvr>
    <a:masterClrMapping/>
  </p:clrMapOvr>
  <p:transition spd="med">
    <p:wipe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62" name="Rectangle 2"/>
          <p:cNvSpPr>
            <a:spLocks noGrp="1" noChangeArrowheads="1"/>
          </p:cNvSpPr>
          <p:nvPr>
            <p:ph type="title"/>
          </p:nvPr>
        </p:nvSpPr>
        <p:spPr/>
        <p:txBody>
          <a:bodyPr/>
          <a:lstStyle/>
          <a:p>
            <a:r>
              <a:rPr lang="en-US"/>
              <a:t>The Control Plan Form</a:t>
            </a:r>
          </a:p>
        </p:txBody>
      </p:sp>
      <p:sp>
        <p:nvSpPr>
          <p:cNvPr id="706564" name="Oval 4"/>
          <p:cNvSpPr>
            <a:spLocks noChangeArrowheads="1"/>
          </p:cNvSpPr>
          <p:nvPr/>
        </p:nvSpPr>
        <p:spPr bwMode="auto">
          <a:xfrm>
            <a:off x="7010400" y="3263226"/>
            <a:ext cx="914400" cy="510695"/>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cxnSp>
        <p:nvCxnSpPr>
          <p:cNvPr id="706565" name="AutoShape 5"/>
          <p:cNvCxnSpPr>
            <a:cxnSpLocks noChangeShapeType="1"/>
            <a:stCxn id="706567" idx="3"/>
            <a:endCxn id="706564" idx="4"/>
          </p:cNvCxnSpPr>
          <p:nvPr/>
        </p:nvCxnSpPr>
        <p:spPr bwMode="auto">
          <a:xfrm flipV="1">
            <a:off x="6919913" y="3773921"/>
            <a:ext cx="547687" cy="1280679"/>
          </a:xfrm>
          <a:prstGeom prst="bentConnector2">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566" name="Group 6"/>
          <p:cNvGrpSpPr>
            <a:grpSpLocks/>
          </p:cNvGrpSpPr>
          <p:nvPr/>
        </p:nvGrpSpPr>
        <p:grpSpPr bwMode="auto">
          <a:xfrm>
            <a:off x="442913" y="4038600"/>
            <a:ext cx="6477000" cy="2032000"/>
            <a:chOff x="1536" y="2400"/>
            <a:chExt cx="4080" cy="1280"/>
          </a:xfrm>
        </p:grpSpPr>
        <p:sp>
          <p:nvSpPr>
            <p:cNvPr id="706567" name="Text Box 7"/>
            <p:cNvSpPr txBox="1">
              <a:spLocks noChangeArrowheads="1"/>
            </p:cNvSpPr>
            <p:nvPr/>
          </p:nvSpPr>
          <p:spPr bwMode="auto">
            <a:xfrm>
              <a:off x="1536" y="2400"/>
              <a:ext cx="4080" cy="12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dirty="0">
                  <a:solidFill>
                    <a:schemeClr val="bg1"/>
                  </a:solidFill>
                </a:rPr>
                <a:t>How the characteristic or parameter will be controlled (this is the record) Examples include:</a:t>
              </a:r>
            </a:p>
            <a:p>
              <a:pPr lvl="1" eaLnBrk="0" hangingPunct="0">
                <a:lnSpc>
                  <a:spcPct val="100000"/>
                </a:lnSpc>
                <a:buClrTx/>
                <a:buFontTx/>
                <a:buChar char="•"/>
              </a:pPr>
              <a:r>
                <a:rPr lang="en-US" sz="1800" b="1" dirty="0" err="1">
                  <a:solidFill>
                    <a:schemeClr val="bg1"/>
                  </a:solidFill>
                </a:rPr>
                <a:t>Xbar</a:t>
              </a:r>
              <a:r>
                <a:rPr lang="en-US" sz="1800" b="1" dirty="0">
                  <a:solidFill>
                    <a:schemeClr val="bg1"/>
                  </a:solidFill>
                </a:rPr>
                <a:t>/R Chart</a:t>
              </a:r>
            </a:p>
            <a:p>
              <a:pPr lvl="1" eaLnBrk="0" hangingPunct="0">
                <a:lnSpc>
                  <a:spcPct val="100000"/>
                </a:lnSpc>
                <a:buClrTx/>
                <a:buFontTx/>
                <a:buChar char="•"/>
              </a:pPr>
              <a:r>
                <a:rPr lang="en-US" sz="1800" b="1" dirty="0">
                  <a:solidFill>
                    <a:schemeClr val="bg1"/>
                  </a:solidFill>
                </a:rPr>
                <a:t>NP Chart</a:t>
              </a:r>
            </a:p>
            <a:p>
              <a:pPr lvl="1" eaLnBrk="0" hangingPunct="0">
                <a:lnSpc>
                  <a:spcPct val="100000"/>
                </a:lnSpc>
                <a:buClrTx/>
                <a:buFontTx/>
                <a:buChar char="•"/>
              </a:pPr>
              <a:r>
                <a:rPr lang="en-US" sz="1800" b="1" dirty="0">
                  <a:solidFill>
                    <a:schemeClr val="bg1"/>
                  </a:solidFill>
                </a:rPr>
                <a:t>Pre-control Chart </a:t>
              </a:r>
            </a:p>
            <a:p>
              <a:pPr lvl="1" eaLnBrk="0" hangingPunct="0">
                <a:lnSpc>
                  <a:spcPct val="100000"/>
                </a:lnSpc>
                <a:buClrTx/>
                <a:buFontTx/>
                <a:buChar char="•"/>
              </a:pPr>
              <a:r>
                <a:rPr lang="en-US" sz="1800" b="1" dirty="0">
                  <a:solidFill>
                    <a:schemeClr val="bg1"/>
                  </a:solidFill>
                </a:rPr>
                <a:t>Checklist</a:t>
              </a:r>
            </a:p>
            <a:p>
              <a:pPr lvl="1" eaLnBrk="0" hangingPunct="0">
                <a:lnSpc>
                  <a:spcPct val="100000"/>
                </a:lnSpc>
                <a:buClrTx/>
                <a:buFontTx/>
                <a:buChar char="•"/>
              </a:pPr>
              <a:r>
                <a:rPr lang="en-US" sz="1800" b="1" dirty="0">
                  <a:solidFill>
                    <a:schemeClr val="bg1"/>
                  </a:solidFill>
                </a:rPr>
                <a:t>Log sheet</a:t>
              </a:r>
            </a:p>
          </p:txBody>
        </p:sp>
        <p:sp>
          <p:nvSpPr>
            <p:cNvPr id="706568" name="Text Box 8"/>
            <p:cNvSpPr txBox="1">
              <a:spLocks noChangeArrowheads="1"/>
            </p:cNvSpPr>
            <p:nvPr/>
          </p:nvSpPr>
          <p:spPr bwMode="auto">
            <a:xfrm>
              <a:off x="3408" y="2784"/>
              <a:ext cx="161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69863" indent="-169863">
                <a:spcBef>
                  <a:spcPct val="0"/>
                </a:spcBef>
                <a:defRPr>
                  <a:solidFill>
                    <a:schemeClr val="tx1"/>
                  </a:solidFill>
                  <a:latin typeface="Arial" pitchFamily="34" charset="0"/>
                </a:defRPr>
              </a:lvl1pPr>
              <a:lvl2pPr marL="57150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buFontTx/>
                <a:buChar char="•"/>
              </a:pPr>
              <a:r>
                <a:rPr lang="en-US" sz="1800" b="1" dirty="0">
                  <a:solidFill>
                    <a:schemeClr val="bg1"/>
                  </a:solidFill>
                </a:rPr>
                <a:t>Mistake proofing</a:t>
              </a:r>
            </a:p>
            <a:p>
              <a:pPr eaLnBrk="0" hangingPunct="0">
                <a:lnSpc>
                  <a:spcPct val="100000"/>
                </a:lnSpc>
                <a:buClrTx/>
                <a:buFontTx/>
                <a:buChar char="•"/>
              </a:pPr>
              <a:r>
                <a:rPr lang="en-US" sz="1800" b="1" dirty="0">
                  <a:solidFill>
                    <a:schemeClr val="bg1"/>
                  </a:solidFill>
                </a:rPr>
                <a:t>1st piece inspection</a:t>
              </a:r>
            </a:p>
            <a:p>
              <a:pPr eaLnBrk="0" hangingPunct="0">
                <a:lnSpc>
                  <a:spcPct val="100000"/>
                </a:lnSpc>
                <a:buClrTx/>
                <a:buFontTx/>
                <a:buChar char="•"/>
              </a:pPr>
              <a:r>
                <a:rPr lang="en-US" sz="1800" b="1" dirty="0">
                  <a:solidFill>
                    <a:schemeClr val="bg1"/>
                  </a:solidFill>
                </a:rPr>
                <a:t>Lab report</a:t>
              </a:r>
            </a:p>
          </p:txBody>
        </p:sp>
      </p:grpSp>
    </p:spTree>
    <p:extLst>
      <p:ext uri="{BB962C8B-B14F-4D97-AF65-F5344CB8AC3E}">
        <p14:creationId xmlns:p14="http://schemas.microsoft.com/office/powerpoint/2010/main" val="3043518934"/>
      </p:ext>
    </p:extLst>
  </p:cSld>
  <p:clrMapOvr>
    <a:masterClrMapping/>
  </p:clrMapOvr>
  <p:transition spd="med">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509713"/>
            <a:ext cx="82581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7586" name="Rectangle 2"/>
          <p:cNvSpPr>
            <a:spLocks noGrp="1" noChangeArrowheads="1"/>
          </p:cNvSpPr>
          <p:nvPr>
            <p:ph type="title"/>
          </p:nvPr>
        </p:nvSpPr>
        <p:spPr/>
        <p:txBody>
          <a:bodyPr/>
          <a:lstStyle/>
          <a:p>
            <a:r>
              <a:rPr lang="en-US"/>
              <a:t>The Control Plan Form</a:t>
            </a:r>
          </a:p>
        </p:txBody>
      </p:sp>
      <p:sp>
        <p:nvSpPr>
          <p:cNvPr id="707588" name="Oval 4"/>
          <p:cNvSpPr>
            <a:spLocks noChangeArrowheads="1"/>
          </p:cNvSpPr>
          <p:nvPr/>
        </p:nvSpPr>
        <p:spPr bwMode="auto">
          <a:xfrm>
            <a:off x="7848600" y="3150948"/>
            <a:ext cx="852488" cy="510695"/>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a:p>
        </p:txBody>
      </p:sp>
      <p:cxnSp>
        <p:nvCxnSpPr>
          <p:cNvPr id="707589" name="AutoShape 5"/>
          <p:cNvCxnSpPr>
            <a:cxnSpLocks noChangeShapeType="1"/>
            <a:stCxn id="707590" idx="0"/>
            <a:endCxn id="707588" idx="4"/>
          </p:cNvCxnSpPr>
          <p:nvPr/>
        </p:nvCxnSpPr>
        <p:spPr bwMode="auto">
          <a:xfrm rot="5400000" flipH="1" flipV="1">
            <a:off x="6835019" y="2503525"/>
            <a:ext cx="281707" cy="2597944"/>
          </a:xfrm>
          <a:prstGeom prst="bentConnector3">
            <a:avLst>
              <a:gd name="adj1" fmla="val 50000"/>
            </a:avLst>
          </a:prstGeom>
          <a:noFill/>
          <a:ln w="38100">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7590" name="Text Box 6"/>
          <p:cNvSpPr txBox="1">
            <a:spLocks noChangeArrowheads="1"/>
          </p:cNvSpPr>
          <p:nvPr/>
        </p:nvSpPr>
        <p:spPr bwMode="auto">
          <a:xfrm>
            <a:off x="2438400" y="3943350"/>
            <a:ext cx="6477000" cy="23272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a:spcBef>
                <a:spcPct val="0"/>
              </a:spcBef>
              <a:defRPr>
                <a:solidFill>
                  <a:schemeClr val="tx1"/>
                </a:solidFill>
                <a:latin typeface="Arial" pitchFamily="34" charset="0"/>
              </a:defRPr>
            </a:lvl1pPr>
            <a:lvl2pPr indent="-222250">
              <a:spcBef>
                <a:spcPct val="0"/>
              </a:spcBef>
              <a:defRPr>
                <a:solidFill>
                  <a:schemeClr val="tx1"/>
                </a:solidFill>
                <a:latin typeface="Arial" pitchFamily="34" charset="0"/>
              </a:defRPr>
            </a:lvl2pPr>
            <a:lvl3pPr>
              <a:spcBef>
                <a:spcPct val="0"/>
              </a:spcBef>
              <a:defRPr>
                <a:solidFill>
                  <a:schemeClr val="tx1"/>
                </a:solidFill>
                <a:latin typeface="Arial" pitchFamily="34" charset="0"/>
              </a:defRPr>
            </a:lvl3pPr>
            <a:lvl4pPr>
              <a:spcBef>
                <a:spcPct val="0"/>
              </a:spcBef>
              <a:defRPr>
                <a:solidFill>
                  <a:schemeClr val="tx1"/>
                </a:solidFill>
                <a:latin typeface="Arial" pitchFamily="34" charset="0"/>
              </a:defRPr>
            </a:lvl4pPr>
            <a:lvl5pPr>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lnSpc>
                <a:spcPct val="100000"/>
              </a:lnSpc>
              <a:buClrTx/>
            </a:pPr>
            <a:r>
              <a:rPr lang="en-US" sz="1800" b="1" dirty="0">
                <a:solidFill>
                  <a:schemeClr val="bg1"/>
                </a:solidFill>
              </a:rPr>
              <a:t>What happens when the characteristic or parameter is found to be out of control.  Must include:</a:t>
            </a:r>
          </a:p>
          <a:p>
            <a:pPr lvl="1" eaLnBrk="0" hangingPunct="0">
              <a:lnSpc>
                <a:spcPct val="100000"/>
              </a:lnSpc>
              <a:buClrTx/>
              <a:buFontTx/>
              <a:buChar char="•"/>
            </a:pPr>
            <a:r>
              <a:rPr lang="en-US" sz="1800" b="1" dirty="0">
                <a:solidFill>
                  <a:schemeClr val="bg1"/>
                </a:solidFill>
              </a:rPr>
              <a:t>Segregation of nonconforming product</a:t>
            </a:r>
          </a:p>
          <a:p>
            <a:pPr lvl="1" eaLnBrk="0" hangingPunct="0">
              <a:lnSpc>
                <a:spcPct val="100000"/>
              </a:lnSpc>
              <a:buClrTx/>
              <a:buFontTx/>
              <a:buChar char="•"/>
            </a:pPr>
            <a:r>
              <a:rPr lang="en-US" sz="1800" b="1" dirty="0">
                <a:solidFill>
                  <a:schemeClr val="bg1"/>
                </a:solidFill>
              </a:rPr>
              <a:t>Correction method</a:t>
            </a:r>
          </a:p>
          <a:p>
            <a:pPr eaLnBrk="0" hangingPunct="0">
              <a:lnSpc>
                <a:spcPct val="100000"/>
              </a:lnSpc>
              <a:buClrTx/>
            </a:pPr>
            <a:r>
              <a:rPr lang="en-US" sz="1800" b="1" dirty="0">
                <a:solidFill>
                  <a:schemeClr val="bg1"/>
                </a:solidFill>
              </a:rPr>
              <a:t>May include (as appropriate):</a:t>
            </a:r>
          </a:p>
          <a:p>
            <a:pPr lvl="1" eaLnBrk="0" hangingPunct="0">
              <a:lnSpc>
                <a:spcPct val="100000"/>
              </a:lnSpc>
              <a:buClrTx/>
              <a:buFontTx/>
              <a:buChar char="•"/>
            </a:pPr>
            <a:r>
              <a:rPr lang="en-US" sz="1800" b="1" dirty="0">
                <a:solidFill>
                  <a:schemeClr val="bg1"/>
                </a:solidFill>
              </a:rPr>
              <a:t>Sorting</a:t>
            </a:r>
          </a:p>
          <a:p>
            <a:pPr lvl="1" eaLnBrk="0" hangingPunct="0">
              <a:lnSpc>
                <a:spcPct val="100000"/>
              </a:lnSpc>
              <a:buClrTx/>
              <a:buFontTx/>
              <a:buChar char="•"/>
            </a:pPr>
            <a:r>
              <a:rPr lang="en-US" sz="1800" b="1" dirty="0">
                <a:solidFill>
                  <a:schemeClr val="bg1"/>
                </a:solidFill>
              </a:rPr>
              <a:t>Rework/Repair</a:t>
            </a:r>
          </a:p>
          <a:p>
            <a:pPr lvl="1" eaLnBrk="0" hangingPunct="0">
              <a:lnSpc>
                <a:spcPct val="100000"/>
              </a:lnSpc>
              <a:buClrTx/>
              <a:buFontTx/>
              <a:buChar char="•"/>
            </a:pPr>
            <a:r>
              <a:rPr lang="en-US" sz="1800" b="1" dirty="0">
                <a:solidFill>
                  <a:schemeClr val="bg1"/>
                </a:solidFill>
              </a:rPr>
              <a:t>Customer notification</a:t>
            </a:r>
          </a:p>
        </p:txBody>
      </p:sp>
    </p:spTree>
    <p:extLst>
      <p:ext uri="{BB962C8B-B14F-4D97-AF65-F5344CB8AC3E}">
        <p14:creationId xmlns:p14="http://schemas.microsoft.com/office/powerpoint/2010/main" val="3579889940"/>
      </p:ext>
    </p:extLst>
  </p:cSld>
  <p:clrMapOvr>
    <a:masterClrMapping/>
  </p:clrMapOvr>
  <p:transition spd="med">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a:noFill/>
        </p:spPr>
        <p:txBody>
          <a:bodyPr/>
          <a:lstStyle/>
          <a:p>
            <a:pPr eaLnBrk="1" hangingPunct="1"/>
            <a:r>
              <a:rPr lang="en-US" dirty="0"/>
              <a:t>Control Plan – Example</a:t>
            </a:r>
          </a:p>
        </p:txBody>
      </p:sp>
      <p:pic>
        <p:nvPicPr>
          <p:cNvPr id="6861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14602"/>
            <a:ext cx="88392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10"/>
          <p:cNvSpPr txBox="1">
            <a:spLocks noChangeArrowheads="1"/>
          </p:cNvSpPr>
          <p:nvPr/>
        </p:nvSpPr>
        <p:spPr bwMode="auto">
          <a:xfrm>
            <a:off x="381000" y="1143000"/>
            <a:ext cx="8610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300" dirty="0">
                <a:solidFill>
                  <a:schemeClr val="accent2"/>
                </a:solidFill>
                <a:latin typeface="Verdana" pitchFamily="34" charset="0"/>
              </a:rPr>
              <a:t>A supplier manufactures a circuit board with electronic components soldered on the board.  Properly soldered connections are the major product characteristics.  Two major process characteristics  for the wave solder machine are solder level and flux concentration.  An automated feeder controls the solder level by sensing the level of solder and feeding in additional solder as the level is reduced. This characteristic is measured 100% by checking electrically for continuity.  The flux must be sampled and tested for the concentration level.  </a:t>
            </a:r>
          </a:p>
        </p:txBody>
      </p:sp>
    </p:spTree>
    <p:extLst>
      <p:ext uri="{BB962C8B-B14F-4D97-AF65-F5344CB8AC3E}">
        <p14:creationId xmlns:p14="http://schemas.microsoft.com/office/powerpoint/2010/main" val="1312341895"/>
      </p:ext>
    </p:extLst>
  </p:cSld>
  <p:clrMapOvr>
    <a:masterClrMapping/>
  </p:clrMapOvr>
  <p:transition spd="med">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a:noFill/>
        </p:spPr>
        <p:txBody>
          <a:bodyPr/>
          <a:lstStyle/>
          <a:p>
            <a:r>
              <a:rPr lang="en-US" dirty="0"/>
              <a:t>Control Plan: Reviewer’s Checklist</a:t>
            </a:r>
          </a:p>
        </p:txBody>
      </p:sp>
      <p:sp>
        <p:nvSpPr>
          <p:cNvPr id="2" name="Content Placeholder 1"/>
          <p:cNvSpPr>
            <a:spLocks noGrp="1"/>
          </p:cNvSpPr>
          <p:nvPr>
            <p:ph idx="1"/>
          </p:nvPr>
        </p:nvSpPr>
        <p:spPr/>
        <p:txBody>
          <a:bodyPr>
            <a:normAutofit fontScale="62500" lnSpcReduction="20000"/>
          </a:bodyPr>
          <a:lstStyle/>
          <a:p>
            <a:pPr>
              <a:buFont typeface="Wingdings" panose="05000000000000000000" pitchFamily="2" charset="2"/>
              <a:buChar char="ü"/>
            </a:pPr>
            <a:r>
              <a:rPr lang="en-US" dirty="0"/>
              <a:t>Remember the Control Plan is a planning tool – </a:t>
            </a:r>
          </a:p>
          <a:p>
            <a:pPr lvl="1">
              <a:buFont typeface="Arial" panose="020B0604020202020204" pitchFamily="34" charset="0"/>
              <a:buChar char="•"/>
            </a:pPr>
            <a:r>
              <a:rPr lang="en-US" dirty="0"/>
              <a:t>Use it to decide what you should be doing</a:t>
            </a:r>
          </a:p>
          <a:p>
            <a:pPr lvl="1">
              <a:buFont typeface="Arial" panose="020B0604020202020204" pitchFamily="34" charset="0"/>
              <a:buChar char="•"/>
            </a:pPr>
            <a:r>
              <a:rPr lang="en-US" dirty="0"/>
              <a:t>The AIAG format will help make sure the plan makes sense and is complete</a:t>
            </a:r>
          </a:p>
          <a:p>
            <a:pPr>
              <a:buFont typeface="Wingdings" panose="05000000000000000000" pitchFamily="2" charset="2"/>
              <a:buChar char="ü"/>
            </a:pPr>
            <a:r>
              <a:rPr lang="en-US" dirty="0"/>
              <a:t>Use process flow diagram and PFMEA to build the control plan;  keep them aligned</a:t>
            </a:r>
          </a:p>
          <a:p>
            <a:pPr>
              <a:buFont typeface="Wingdings" panose="05000000000000000000" pitchFamily="2" charset="2"/>
              <a:buChar char="ü"/>
            </a:pPr>
            <a:r>
              <a:rPr lang="en-US" dirty="0"/>
              <a:t>Controls should be effective.  Keep it simple.</a:t>
            </a:r>
          </a:p>
          <a:p>
            <a:pPr>
              <a:buFont typeface="Wingdings" panose="05000000000000000000" pitchFamily="2" charset="2"/>
              <a:buChar char="ü"/>
            </a:pPr>
            <a:r>
              <a:rPr lang="en-US" dirty="0"/>
              <a:t>Ensure that the control plan is in your document control system </a:t>
            </a:r>
          </a:p>
          <a:p>
            <a:pPr>
              <a:buFont typeface="Wingdings" panose="05000000000000000000" pitchFamily="2" charset="2"/>
              <a:buChar char="ü"/>
            </a:pPr>
            <a:r>
              <a:rPr lang="en-US" dirty="0"/>
              <a:t>Good control plans address:</a:t>
            </a:r>
          </a:p>
          <a:p>
            <a:pPr lvl="1"/>
            <a:r>
              <a:rPr lang="en-US" dirty="0"/>
              <a:t>All testing requirements - dimensional, material, and performance</a:t>
            </a:r>
          </a:p>
          <a:p>
            <a:pPr lvl="1"/>
            <a:r>
              <a:rPr lang="en-US" dirty="0"/>
              <a:t>All product and process characteristics at every step throughout the process</a:t>
            </a:r>
          </a:p>
          <a:p>
            <a:pPr>
              <a:buFont typeface="Wingdings" panose="05000000000000000000" pitchFamily="2" charset="2"/>
              <a:buChar char="ü"/>
            </a:pPr>
            <a:r>
              <a:rPr lang="en-US" dirty="0"/>
              <a:t>The control method should be based on an effective analysis of the process</a:t>
            </a:r>
          </a:p>
          <a:p>
            <a:pPr>
              <a:buFont typeface="Wingdings" panose="05000000000000000000" pitchFamily="2" charset="2"/>
              <a:buChar char="ü"/>
            </a:pPr>
            <a:r>
              <a:rPr lang="en-US" dirty="0"/>
              <a:t>Control plans should reference other documentation</a:t>
            </a:r>
          </a:p>
          <a:p>
            <a:pPr lvl="1"/>
            <a:r>
              <a:rPr lang="en-US" dirty="0"/>
              <a:t>Specifications, tooling, etc.</a:t>
            </a:r>
          </a:p>
          <a:p>
            <a:endParaRPr lang="en-US" dirty="0"/>
          </a:p>
        </p:txBody>
      </p:sp>
      <p:pic>
        <p:nvPicPr>
          <p:cNvPr id="70659" name="Picture 4"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91400" y="487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190031"/>
      </p:ext>
    </p:extLst>
  </p:cSld>
  <p:clrMapOvr>
    <a:masterClrMapping/>
  </p:clrMapOvr>
  <p:transition spd="med">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and APQP</a:t>
            </a:r>
          </a:p>
        </p:txBody>
      </p:sp>
      <p:sp>
        <p:nvSpPr>
          <p:cNvPr id="3" name="Content Placeholder 2"/>
          <p:cNvSpPr>
            <a:spLocks noGrp="1"/>
          </p:cNvSpPr>
          <p:nvPr>
            <p:ph idx="1"/>
          </p:nvPr>
        </p:nvSpPr>
        <p:spPr/>
        <p:txBody>
          <a:bodyPr/>
          <a:lstStyle/>
          <a:p>
            <a:r>
              <a:rPr lang="en-US" dirty="0"/>
              <a:t>In what APQP Phase would you first create a control plan? </a:t>
            </a:r>
          </a:p>
          <a:p>
            <a:pPr lvl="1">
              <a:buFont typeface="Wingdings" panose="05000000000000000000" pitchFamily="2" charset="2"/>
              <a:buChar char="ü"/>
            </a:pPr>
            <a:r>
              <a:rPr lang="en-US" dirty="0"/>
              <a:t>Prototype CP in Phase 2: Product Design</a:t>
            </a:r>
          </a:p>
          <a:p>
            <a:pPr lvl="1">
              <a:buFont typeface="Wingdings" panose="05000000000000000000" pitchFamily="2" charset="2"/>
              <a:buChar char="ü"/>
            </a:pPr>
            <a:r>
              <a:rPr lang="en-US" dirty="0"/>
              <a:t>Pre-production CP in Phase 3: Process Design</a:t>
            </a:r>
          </a:p>
          <a:p>
            <a:pPr lvl="1">
              <a:buFont typeface="Wingdings" panose="05000000000000000000" pitchFamily="2" charset="2"/>
              <a:buChar char="ü"/>
            </a:pPr>
            <a:r>
              <a:rPr lang="en-US" dirty="0"/>
              <a:t>Production CP in Phase 4: Validation</a:t>
            </a:r>
          </a:p>
          <a:p>
            <a:r>
              <a:rPr lang="en-US" dirty="0"/>
              <a:t>How does the reaction plan help with process design?</a:t>
            </a:r>
          </a:p>
          <a:p>
            <a:pPr lvl="1">
              <a:buFont typeface="Wingdings" panose="05000000000000000000" pitchFamily="2" charset="2"/>
              <a:buChar char="ü"/>
            </a:pPr>
            <a:r>
              <a:rPr lang="en-US" dirty="0"/>
              <a:t>Identify rework needs, quarantine product location needs, etc.</a:t>
            </a:r>
          </a:p>
          <a:p>
            <a:pPr lvl="1"/>
            <a:endParaRPr lang="en-US" dirty="0"/>
          </a:p>
          <a:p>
            <a:pPr lvl="1"/>
            <a:endParaRPr lang="en-US" dirty="0"/>
          </a:p>
        </p:txBody>
      </p:sp>
    </p:spTree>
    <p:extLst>
      <p:ext uri="{BB962C8B-B14F-4D97-AF65-F5344CB8AC3E}">
        <p14:creationId xmlns:p14="http://schemas.microsoft.com/office/powerpoint/2010/main" val="89142822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a:t>PPAP Element #8:</a:t>
            </a:r>
            <a:br>
              <a:rPr lang="en-US" dirty="0"/>
            </a:br>
            <a:r>
              <a:rPr lang="en-US" dirty="0"/>
              <a:t>Measurement System Analysis (MSA)</a:t>
            </a:r>
          </a:p>
        </p:txBody>
      </p:sp>
      <p:grpSp>
        <p:nvGrpSpPr>
          <p:cNvPr id="2" name="Group 18"/>
          <p:cNvGrpSpPr>
            <a:grpSpLocks/>
          </p:cNvGrpSpPr>
          <p:nvPr/>
        </p:nvGrpSpPr>
        <p:grpSpPr bwMode="auto">
          <a:xfrm>
            <a:off x="4951414" y="1171576"/>
            <a:ext cx="3948112" cy="1270000"/>
            <a:chOff x="3119" y="738"/>
            <a:chExt cx="2487" cy="800"/>
          </a:xfrm>
        </p:grpSpPr>
        <p:sp>
          <p:nvSpPr>
            <p:cNvPr id="72724" name="Text Box 5"/>
            <p:cNvSpPr txBox="1">
              <a:spLocks noChangeArrowheads="1"/>
            </p:cNvSpPr>
            <p:nvPr/>
          </p:nvSpPr>
          <p:spPr bwMode="auto">
            <a:xfrm>
              <a:off x="3139" y="968"/>
              <a:ext cx="2467"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3367CD"/>
                </a:buClr>
              </a:pPr>
              <a:r>
                <a:rPr lang="en-US" sz="1600" dirty="0">
                  <a:solidFill>
                    <a:srgbClr val="000000"/>
                  </a:solidFill>
                  <a:latin typeface="Verdana" pitchFamily="34" charset="0"/>
                </a:rPr>
                <a:t>An MSA is a statistical tool used to determine if a measurement system is capable of precise measurement.</a:t>
              </a:r>
            </a:p>
          </p:txBody>
        </p:sp>
        <p:sp>
          <p:nvSpPr>
            <p:cNvPr id="72726" name="Text Box 7"/>
            <p:cNvSpPr txBox="1">
              <a:spLocks noChangeArrowheads="1"/>
            </p:cNvSpPr>
            <p:nvPr/>
          </p:nvSpPr>
          <p:spPr bwMode="auto">
            <a:xfrm>
              <a:off x="3119" y="738"/>
              <a:ext cx="9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9900"/>
                  </a:solidFill>
                  <a:latin typeface="Verdana" pitchFamily="34" charset="0"/>
                </a:rPr>
                <a:t>What is It?</a:t>
              </a:r>
              <a:endParaRPr lang="en-US" sz="1600" dirty="0">
                <a:solidFill>
                  <a:srgbClr val="000000"/>
                </a:solidFill>
                <a:latin typeface="Verdana" pitchFamily="34" charset="0"/>
              </a:endParaRPr>
            </a:p>
          </p:txBody>
        </p:sp>
      </p:grpSp>
      <p:grpSp>
        <p:nvGrpSpPr>
          <p:cNvPr id="3" name="Group 19"/>
          <p:cNvGrpSpPr>
            <a:grpSpLocks/>
          </p:cNvGrpSpPr>
          <p:nvPr/>
        </p:nvGrpSpPr>
        <p:grpSpPr bwMode="auto">
          <a:xfrm>
            <a:off x="4951414" y="2420890"/>
            <a:ext cx="3948112" cy="2460626"/>
            <a:chOff x="3119" y="1662"/>
            <a:chExt cx="2487" cy="1550"/>
          </a:xfrm>
        </p:grpSpPr>
        <p:sp>
          <p:nvSpPr>
            <p:cNvPr id="72722" name="Text Box 4"/>
            <p:cNvSpPr txBox="1">
              <a:spLocks noChangeArrowheads="1"/>
            </p:cNvSpPr>
            <p:nvPr/>
          </p:nvSpPr>
          <p:spPr bwMode="auto">
            <a:xfrm>
              <a:off x="3119" y="1662"/>
              <a:ext cx="164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9900"/>
                  </a:solidFill>
                  <a:latin typeface="Verdana" pitchFamily="34" charset="0"/>
                </a:rPr>
                <a:t>Objective or Purpose</a:t>
              </a:r>
              <a:endParaRPr lang="en-US" sz="1600" dirty="0">
                <a:solidFill>
                  <a:srgbClr val="000000"/>
                </a:solidFill>
                <a:latin typeface="Verdana" pitchFamily="34" charset="0"/>
              </a:endParaRPr>
            </a:p>
          </p:txBody>
        </p:sp>
        <p:sp>
          <p:nvSpPr>
            <p:cNvPr id="72723" name="Text Box 10"/>
            <p:cNvSpPr txBox="1">
              <a:spLocks noChangeArrowheads="1"/>
            </p:cNvSpPr>
            <p:nvPr/>
          </p:nvSpPr>
          <p:spPr bwMode="auto">
            <a:xfrm>
              <a:off x="3139" y="1898"/>
              <a:ext cx="2467"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To determine how much error is in the measurement due to the measurement process itself.</a:t>
              </a:r>
            </a:p>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Quantifies the variability added by the measurement system.</a:t>
              </a:r>
            </a:p>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Applicable to attribute data and variable data.</a:t>
              </a:r>
            </a:p>
          </p:txBody>
        </p:sp>
      </p:grpSp>
      <p:grpSp>
        <p:nvGrpSpPr>
          <p:cNvPr id="4" name="Group 22"/>
          <p:cNvGrpSpPr>
            <a:grpSpLocks/>
          </p:cNvGrpSpPr>
          <p:nvPr/>
        </p:nvGrpSpPr>
        <p:grpSpPr bwMode="auto">
          <a:xfrm>
            <a:off x="-104774" y="3336928"/>
            <a:ext cx="4730750" cy="2097089"/>
            <a:chOff x="-66" y="2225"/>
            <a:chExt cx="2980" cy="1321"/>
          </a:xfrm>
        </p:grpSpPr>
        <p:sp>
          <p:nvSpPr>
            <p:cNvPr id="72719" name="Text Box 9"/>
            <p:cNvSpPr txBox="1">
              <a:spLocks noChangeArrowheads="1"/>
            </p:cNvSpPr>
            <p:nvPr/>
          </p:nvSpPr>
          <p:spPr bwMode="auto">
            <a:xfrm>
              <a:off x="130" y="2225"/>
              <a:ext cx="120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9900"/>
                  </a:solidFill>
                  <a:latin typeface="Verdana" pitchFamily="34" charset="0"/>
                </a:rPr>
                <a:t>When to Use It</a:t>
              </a:r>
              <a:endParaRPr lang="en-US" sz="1600" dirty="0">
                <a:solidFill>
                  <a:srgbClr val="000000"/>
                </a:solidFill>
                <a:latin typeface="Verdana" pitchFamily="34" charset="0"/>
              </a:endParaRPr>
            </a:p>
          </p:txBody>
        </p:sp>
        <p:sp>
          <p:nvSpPr>
            <p:cNvPr id="72720" name="Text Box 11"/>
            <p:cNvSpPr txBox="1">
              <a:spLocks noChangeArrowheads="1"/>
            </p:cNvSpPr>
            <p:nvPr/>
          </p:nvSpPr>
          <p:spPr bwMode="auto">
            <a:xfrm>
              <a:off x="-66" y="2433"/>
              <a:ext cx="2980"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623888" indent="-2174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On systems measuring critical inputs and outputs  prior to collecting data for analysis.</a:t>
              </a:r>
            </a:p>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For any new or modified process in order to ensure the quality of the data. </a:t>
              </a:r>
            </a:p>
          </p:txBody>
        </p:sp>
      </p:grpSp>
      <p:pic>
        <p:nvPicPr>
          <p:cNvPr id="462860"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263" y="1162052"/>
            <a:ext cx="3846512" cy="2174875"/>
          </a:xfrm>
          <a:prstGeom prst="rect">
            <a:avLst/>
          </a:prstGeom>
          <a:noFill/>
          <a:ln w="12700">
            <a:solidFill>
              <a:schemeClr val="tx1"/>
            </a:solidFill>
            <a:miter lim="800000"/>
            <a:headEnd/>
            <a:tailEnd/>
          </a:ln>
          <a:effectLst>
            <a:outerShdw dist="107763" dir="2700000" algn="ctr" rotWithShape="0">
              <a:schemeClr val="accent2">
                <a:alpha val="50000"/>
              </a:schemeClr>
            </a:outerShdw>
          </a:effectLst>
          <a:extLst>
            <a:ext uri="{909E8E84-426E-40DD-AFC4-6F175D3DCCD1}">
              <a14:hiddenFill xmlns:a14="http://schemas.microsoft.com/office/drawing/2010/main">
                <a:solidFill>
                  <a:srgbClr val="FFFFFF"/>
                </a:solidFill>
              </a14:hiddenFill>
            </a:ext>
          </a:extLst>
        </p:spPr>
      </p:pic>
      <p:grpSp>
        <p:nvGrpSpPr>
          <p:cNvPr id="5" name="Group 23"/>
          <p:cNvGrpSpPr>
            <a:grpSpLocks/>
          </p:cNvGrpSpPr>
          <p:nvPr/>
        </p:nvGrpSpPr>
        <p:grpSpPr bwMode="auto">
          <a:xfrm>
            <a:off x="4757738" y="4882157"/>
            <a:ext cx="4076701" cy="1427163"/>
            <a:chOff x="3147" y="2988"/>
            <a:chExt cx="2568" cy="899"/>
          </a:xfrm>
        </p:grpSpPr>
        <p:sp>
          <p:nvSpPr>
            <p:cNvPr id="72716" name="Rectangle 13"/>
            <p:cNvSpPr>
              <a:spLocks noChangeArrowheads="1"/>
            </p:cNvSpPr>
            <p:nvPr/>
          </p:nvSpPr>
          <p:spPr bwMode="auto">
            <a:xfrm>
              <a:off x="3222" y="3228"/>
              <a:ext cx="2493" cy="6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fontAlgn="base" hangingPunct="0">
                <a:lnSpc>
                  <a:spcPct val="110000"/>
                </a:lnSpc>
                <a:spcBef>
                  <a:spcPct val="20000"/>
                </a:spcBef>
                <a:spcAft>
                  <a:spcPct val="0"/>
                </a:spcAft>
                <a:buClr>
                  <a:srgbClr val="3367CD"/>
                </a:buClr>
              </a:pPr>
              <a:r>
                <a:rPr lang="en-US" sz="1400" b="1" dirty="0">
                  <a:solidFill>
                    <a:srgbClr val="FFFFFF"/>
                  </a:solidFill>
                  <a:latin typeface="Verdana" pitchFamily="34" charset="0"/>
                </a:rPr>
                <a:t>Measurement System Analysis is </a:t>
              </a:r>
              <a:br>
                <a:rPr lang="en-US" sz="1400" b="1" dirty="0">
                  <a:solidFill>
                    <a:srgbClr val="FFFFFF"/>
                  </a:solidFill>
                  <a:latin typeface="Verdana" pitchFamily="34" charset="0"/>
                </a:rPr>
              </a:br>
              <a:r>
                <a:rPr lang="en-US" sz="1400" b="1" dirty="0">
                  <a:solidFill>
                    <a:srgbClr val="FFFFFF"/>
                  </a:solidFill>
                  <a:latin typeface="Verdana" pitchFamily="34" charset="0"/>
                </a:rPr>
                <a:t>an analysis of the measurement </a:t>
              </a:r>
              <a:br>
                <a:rPr lang="en-US" sz="1400" b="1" dirty="0">
                  <a:solidFill>
                    <a:srgbClr val="FFFFFF"/>
                  </a:solidFill>
                  <a:latin typeface="Verdana" pitchFamily="34" charset="0"/>
                </a:rPr>
              </a:br>
              <a:r>
                <a:rPr lang="en-US" sz="1400" b="1" dirty="0">
                  <a:solidFill>
                    <a:srgbClr val="FFFFFF"/>
                  </a:solidFill>
                  <a:latin typeface="Verdana" pitchFamily="34" charset="0"/>
                </a:rPr>
                <a:t>process, </a:t>
              </a:r>
              <a:r>
                <a:rPr lang="en-US" sz="1400" b="1" i="1" dirty="0">
                  <a:solidFill>
                    <a:srgbClr val="FFFFFF"/>
                  </a:solidFill>
                  <a:latin typeface="Verdana" pitchFamily="34" charset="0"/>
                </a:rPr>
                <a:t>not</a:t>
              </a:r>
              <a:r>
                <a:rPr lang="en-US" sz="1400" b="1" dirty="0">
                  <a:solidFill>
                    <a:srgbClr val="FFFFFF"/>
                  </a:solidFill>
                  <a:latin typeface="Verdana" pitchFamily="34" charset="0"/>
                </a:rPr>
                <a:t> an analysis of the </a:t>
              </a:r>
            </a:p>
            <a:p>
              <a:pPr eaLnBrk="0" fontAlgn="base" hangingPunct="0">
                <a:lnSpc>
                  <a:spcPct val="110000"/>
                </a:lnSpc>
                <a:spcBef>
                  <a:spcPct val="20000"/>
                </a:spcBef>
                <a:spcAft>
                  <a:spcPct val="0"/>
                </a:spcAft>
                <a:buClr>
                  <a:srgbClr val="3367CD"/>
                </a:buClr>
              </a:pPr>
              <a:r>
                <a:rPr lang="en-US" sz="1400" b="1" dirty="0">
                  <a:solidFill>
                    <a:srgbClr val="FFFFFF"/>
                  </a:solidFill>
                  <a:latin typeface="Verdana" pitchFamily="34" charset="0"/>
                </a:rPr>
                <a:t>people!!</a:t>
              </a:r>
            </a:p>
          </p:txBody>
        </p:sp>
        <p:sp>
          <p:nvSpPr>
            <p:cNvPr id="72717" name="Text Box 14"/>
            <p:cNvSpPr txBox="1">
              <a:spLocks noChangeArrowheads="1"/>
            </p:cNvSpPr>
            <p:nvPr/>
          </p:nvSpPr>
          <p:spPr bwMode="auto">
            <a:xfrm>
              <a:off x="3147" y="2988"/>
              <a:ext cx="1019" cy="229"/>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110000"/>
                </a:lnSpc>
                <a:spcBef>
                  <a:spcPct val="20000"/>
                </a:spcBef>
                <a:spcAft>
                  <a:spcPct val="0"/>
                </a:spcAft>
                <a:buClr>
                  <a:srgbClr val="3367CD"/>
                </a:buClr>
              </a:pPr>
              <a:r>
                <a:rPr lang="en-US" sz="1600" dirty="0">
                  <a:solidFill>
                    <a:srgbClr val="A50021"/>
                  </a:solidFill>
                  <a:latin typeface="Arial Black" pitchFamily="34" charset="0"/>
                </a:rPr>
                <a:t>IMPORTANT!</a:t>
              </a:r>
            </a:p>
          </p:txBody>
        </p:sp>
      </p:grpSp>
      <p:grpSp>
        <p:nvGrpSpPr>
          <p:cNvPr id="6" name="Group 21"/>
          <p:cNvGrpSpPr>
            <a:grpSpLocks/>
          </p:cNvGrpSpPr>
          <p:nvPr/>
        </p:nvGrpSpPr>
        <p:grpSpPr bwMode="auto">
          <a:xfrm>
            <a:off x="304800" y="5300269"/>
            <a:ext cx="4321175" cy="1081088"/>
            <a:chOff x="-60" y="3248"/>
            <a:chExt cx="3181" cy="681"/>
          </a:xfrm>
        </p:grpSpPr>
        <p:sp>
          <p:nvSpPr>
            <p:cNvPr id="72713" name="Rectangle 15"/>
            <p:cNvSpPr>
              <a:spLocks noChangeArrowheads="1"/>
            </p:cNvSpPr>
            <p:nvPr/>
          </p:nvSpPr>
          <p:spPr bwMode="auto">
            <a:xfrm>
              <a:off x="-60" y="3248"/>
              <a:ext cx="189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0" fontAlgn="base" hangingPunct="0">
                <a:lnSpc>
                  <a:spcPct val="110000"/>
                </a:lnSpc>
                <a:spcBef>
                  <a:spcPct val="20000"/>
                </a:spcBef>
                <a:spcAft>
                  <a:spcPct val="0"/>
                </a:spcAft>
                <a:buClr>
                  <a:srgbClr val="000000"/>
                </a:buClr>
              </a:pPr>
              <a:r>
                <a:rPr lang="en-US" sz="1600" b="1" dirty="0">
                  <a:solidFill>
                    <a:srgbClr val="009900"/>
                  </a:solidFill>
                  <a:latin typeface="Verdana" pitchFamily="34" charset="0"/>
                  <a:cs typeface="Arial" pitchFamily="34" charset="0"/>
                </a:rPr>
                <a:t>Who Should be Involved</a:t>
              </a:r>
            </a:p>
          </p:txBody>
        </p:sp>
        <p:sp>
          <p:nvSpPr>
            <p:cNvPr id="72715" name="Rectangle 17"/>
            <p:cNvSpPr>
              <a:spLocks noChangeArrowheads="1"/>
            </p:cNvSpPr>
            <p:nvPr/>
          </p:nvSpPr>
          <p:spPr bwMode="auto">
            <a:xfrm rot="10800000" flipV="1">
              <a:off x="117" y="3454"/>
              <a:ext cx="3004"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fontAlgn="base">
                <a:lnSpc>
                  <a:spcPct val="90000"/>
                </a:lnSpc>
                <a:spcBef>
                  <a:spcPct val="50000"/>
                </a:spcBef>
                <a:spcAft>
                  <a:spcPct val="0"/>
                </a:spcAft>
                <a:buClr>
                  <a:srgbClr val="000000"/>
                </a:buClr>
                <a:buSzPct val="80000"/>
              </a:pPr>
              <a:r>
                <a:rPr lang="en-US" sz="1600" dirty="0">
                  <a:solidFill>
                    <a:srgbClr val="000000"/>
                  </a:solidFill>
                  <a:latin typeface="Verdana" pitchFamily="34" charset="0"/>
                </a:rPr>
                <a:t>Everyone that measures and makes decisions about these measurements </a:t>
              </a:r>
              <a:br>
                <a:rPr lang="en-US" sz="1600" dirty="0">
                  <a:solidFill>
                    <a:srgbClr val="000000"/>
                  </a:solidFill>
                  <a:latin typeface="Verdana" pitchFamily="34" charset="0"/>
                </a:rPr>
              </a:br>
              <a:r>
                <a:rPr lang="en-US" sz="1600" dirty="0">
                  <a:solidFill>
                    <a:srgbClr val="000000"/>
                  </a:solidFill>
                  <a:latin typeface="Verdana" pitchFamily="34" charset="0"/>
                </a:rPr>
                <a:t>should be involved in the MSA. </a:t>
              </a:r>
            </a:p>
          </p:txBody>
        </p:sp>
      </p:grpSp>
    </p:spTree>
    <p:extLst>
      <p:ext uri="{BB962C8B-B14F-4D97-AF65-F5344CB8AC3E}">
        <p14:creationId xmlns:p14="http://schemas.microsoft.com/office/powerpoint/2010/main" val="1020476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a:t>Inspection – what do you really see?</a:t>
            </a:r>
          </a:p>
        </p:txBody>
      </p:sp>
      <p:pic>
        <p:nvPicPr>
          <p:cNvPr id="21508"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43757" y="1600200"/>
            <a:ext cx="8842625" cy="416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102512"/>
      </p:ext>
    </p:extLst>
  </p:cSld>
  <p:clrMapOvr>
    <a:masterClrMapping/>
  </p:clrMapOvr>
  <p:transition spd="med">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4"/>
          <p:cNvSpPr>
            <a:spLocks noChangeArrowheads="1"/>
          </p:cNvSpPr>
          <p:nvPr/>
        </p:nvSpPr>
        <p:spPr bwMode="auto">
          <a:xfrm>
            <a:off x="223016" y="3905927"/>
            <a:ext cx="1716145" cy="919401"/>
          </a:xfrm>
          <a:prstGeom prst="flowChartAlternateProcess">
            <a:avLst/>
          </a:prstGeom>
          <a:gradFill rotWithShape="1">
            <a:gsLst>
              <a:gs pos="0">
                <a:srgbClr val="002163"/>
              </a:gs>
              <a:gs pos="100000">
                <a:srgbClr val="556B97"/>
              </a:gs>
            </a:gsLst>
            <a:lin ang="5400000" scaled="1"/>
          </a:gradFill>
          <a:ln w="22225">
            <a:solidFill>
              <a:schemeClr val="tx1"/>
            </a:solidFill>
            <a:miter lim="800000"/>
            <a:headEnd/>
            <a:tailEnd/>
          </a:ln>
          <a:effectLst>
            <a:outerShdw dist="71842" dir="2700000" algn="ctr" rotWithShape="0">
              <a:schemeClr val="bg2">
                <a:alpha val="50000"/>
              </a:schemeClr>
            </a:outerShdw>
          </a:effectLst>
        </p:spPr>
        <p:txBody>
          <a:bodyPr wrap="none" anchor="ctr">
            <a:spAutoFit/>
          </a:bodyPr>
          <a:lstStyle/>
          <a:p>
            <a:pPr algn="ctr" eaLnBrk="0" hangingPunct="0"/>
            <a:r>
              <a:rPr lang="en-US" sz="2000" b="1">
                <a:solidFill>
                  <a:schemeClr val="bg1"/>
                </a:solidFill>
                <a:latin typeface="Verdana" pitchFamily="34" charset="0"/>
              </a:rPr>
              <a:t>Observed </a:t>
            </a:r>
          </a:p>
          <a:p>
            <a:pPr algn="ctr" eaLnBrk="0" hangingPunct="0"/>
            <a:r>
              <a:rPr lang="en-US" sz="2000" b="1">
                <a:solidFill>
                  <a:schemeClr val="bg1"/>
                </a:solidFill>
                <a:latin typeface="Verdana" pitchFamily="34" charset="0"/>
              </a:rPr>
              <a:t>Variation</a:t>
            </a:r>
          </a:p>
        </p:txBody>
      </p:sp>
      <p:sp>
        <p:nvSpPr>
          <p:cNvPr id="76803" name="AutoShape 5"/>
          <p:cNvSpPr>
            <a:spLocks noChangeArrowheads="1"/>
          </p:cNvSpPr>
          <p:nvPr/>
        </p:nvSpPr>
        <p:spPr bwMode="auto">
          <a:xfrm>
            <a:off x="2084388" y="5361633"/>
            <a:ext cx="1828800" cy="755952"/>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anchor="ctr">
            <a:spAutoFit/>
          </a:bodyPr>
          <a:lstStyle/>
          <a:p>
            <a:pPr algn="ctr" eaLnBrk="0" hangingPunct="0"/>
            <a:r>
              <a:rPr lang="en-US" b="1" dirty="0">
                <a:solidFill>
                  <a:schemeClr val="bg1"/>
                </a:solidFill>
                <a:latin typeface="Verdana" pitchFamily="34" charset="0"/>
              </a:rPr>
              <a:t>Process </a:t>
            </a:r>
          </a:p>
          <a:p>
            <a:pPr algn="ctr" eaLnBrk="0" hangingPunct="0"/>
            <a:r>
              <a:rPr lang="en-US" b="1" dirty="0">
                <a:solidFill>
                  <a:schemeClr val="bg1"/>
                </a:solidFill>
                <a:latin typeface="Verdana" pitchFamily="34" charset="0"/>
              </a:rPr>
              <a:t>Variation</a:t>
            </a:r>
          </a:p>
        </p:txBody>
      </p:sp>
      <p:sp>
        <p:nvSpPr>
          <p:cNvPr id="76804" name="AutoShape 6"/>
          <p:cNvSpPr>
            <a:spLocks noChangeArrowheads="1"/>
          </p:cNvSpPr>
          <p:nvPr/>
        </p:nvSpPr>
        <p:spPr bwMode="auto">
          <a:xfrm>
            <a:off x="2085976" y="2643586"/>
            <a:ext cx="2105024" cy="1021556"/>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eaLnBrk="0" hangingPunct="0"/>
            <a:r>
              <a:rPr lang="en-US" b="1" dirty="0">
                <a:solidFill>
                  <a:schemeClr val="bg1"/>
                </a:solidFill>
                <a:latin typeface="Verdana" pitchFamily="34" charset="0"/>
              </a:rPr>
              <a:t>Measurement </a:t>
            </a:r>
          </a:p>
          <a:p>
            <a:pPr algn="ctr" eaLnBrk="0" hangingPunct="0"/>
            <a:r>
              <a:rPr lang="en-US" b="1" dirty="0">
                <a:solidFill>
                  <a:schemeClr val="bg1"/>
                </a:solidFill>
                <a:latin typeface="Verdana" pitchFamily="34" charset="0"/>
              </a:rPr>
              <a:t>System </a:t>
            </a:r>
          </a:p>
          <a:p>
            <a:pPr algn="ctr" eaLnBrk="0" hangingPunct="0"/>
            <a:r>
              <a:rPr lang="en-US" b="1" dirty="0">
                <a:solidFill>
                  <a:schemeClr val="bg1"/>
                </a:solidFill>
                <a:latin typeface="Verdana" pitchFamily="34" charset="0"/>
              </a:rPr>
              <a:t>Variation</a:t>
            </a:r>
          </a:p>
        </p:txBody>
      </p:sp>
      <p:sp>
        <p:nvSpPr>
          <p:cNvPr id="121863" name="AutoShape 7"/>
          <p:cNvSpPr>
            <a:spLocks noChangeArrowheads="1"/>
          </p:cNvSpPr>
          <p:nvPr/>
        </p:nvSpPr>
        <p:spPr bwMode="auto">
          <a:xfrm>
            <a:off x="1046163" y="2770188"/>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latin typeface="Arial" charset="0"/>
              <a:cs typeface="Arial" charset="0"/>
            </a:endParaRPr>
          </a:p>
        </p:txBody>
      </p:sp>
      <p:sp>
        <p:nvSpPr>
          <p:cNvPr id="121864" name="AutoShape 8"/>
          <p:cNvSpPr>
            <a:spLocks noChangeArrowheads="1"/>
          </p:cNvSpPr>
          <p:nvPr/>
        </p:nvSpPr>
        <p:spPr bwMode="auto">
          <a:xfrm flipV="1">
            <a:off x="1046163" y="49911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latin typeface="Arial" charset="0"/>
              <a:cs typeface="Arial" charset="0"/>
            </a:endParaRPr>
          </a:p>
        </p:txBody>
      </p:sp>
      <p:sp>
        <p:nvSpPr>
          <p:cNvPr id="121866" name="AutoShape 10"/>
          <p:cNvSpPr>
            <a:spLocks noChangeArrowheads="1"/>
          </p:cNvSpPr>
          <p:nvPr/>
        </p:nvSpPr>
        <p:spPr bwMode="auto">
          <a:xfrm>
            <a:off x="6856010" y="2260514"/>
            <a:ext cx="1969308" cy="401812"/>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ctr" eaLnBrk="0" hangingPunct="0"/>
            <a:r>
              <a:rPr lang="en-US" b="1">
                <a:solidFill>
                  <a:schemeClr val="bg1"/>
                </a:solidFill>
                <a:latin typeface="Verdana" pitchFamily="34" charset="0"/>
              </a:rPr>
              <a:t>Reproducibility</a:t>
            </a:r>
            <a:endParaRPr lang="en-US" sz="1600">
              <a:solidFill>
                <a:schemeClr val="bg1"/>
              </a:solidFill>
              <a:latin typeface="Verdana" pitchFamily="34" charset="0"/>
            </a:endParaRPr>
          </a:p>
        </p:txBody>
      </p:sp>
      <p:sp>
        <p:nvSpPr>
          <p:cNvPr id="121868" name="AutoShape 12"/>
          <p:cNvSpPr>
            <a:spLocks noChangeArrowheads="1"/>
          </p:cNvSpPr>
          <p:nvPr/>
        </p:nvSpPr>
        <p:spPr bwMode="auto">
          <a:xfrm>
            <a:off x="4033728" y="1611956"/>
            <a:ext cx="1457547" cy="755952"/>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pPr algn="ctr" eaLnBrk="0" hangingPunct="0">
              <a:defRPr/>
            </a:pPr>
            <a:r>
              <a:rPr lang="en-US" b="1" dirty="0">
                <a:solidFill>
                  <a:schemeClr val="bg1"/>
                </a:solidFill>
                <a:latin typeface="Verdana" pitchFamily="34" charset="0"/>
                <a:cs typeface="Arial" charset="0"/>
              </a:rPr>
              <a:t>Precision</a:t>
            </a:r>
          </a:p>
          <a:p>
            <a:pPr algn="ctr" eaLnBrk="0" hangingPunct="0">
              <a:defRPr/>
            </a:pPr>
            <a:r>
              <a:rPr lang="en-US" sz="1600" dirty="0">
                <a:solidFill>
                  <a:schemeClr val="bg1"/>
                </a:solidFill>
                <a:latin typeface="Verdana" pitchFamily="34" charset="0"/>
                <a:cs typeface="Arial" charset="0"/>
              </a:rPr>
              <a:t>(Variability)</a:t>
            </a:r>
          </a:p>
        </p:txBody>
      </p:sp>
      <p:sp>
        <p:nvSpPr>
          <p:cNvPr id="121869" name="AutoShape 13"/>
          <p:cNvSpPr>
            <a:spLocks noChangeArrowheads="1"/>
          </p:cNvSpPr>
          <p:nvPr/>
        </p:nvSpPr>
        <p:spPr bwMode="auto">
          <a:xfrm>
            <a:off x="6811501" y="3595601"/>
            <a:ext cx="1240763" cy="401812"/>
          </a:xfrm>
          <a:prstGeom prst="flowChartAlternateProcess">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spAutoFit/>
          </a:bodyPr>
          <a:lstStyle/>
          <a:p>
            <a:pPr algn="ctr" eaLnBrk="0" hangingPunct="0"/>
            <a:r>
              <a:rPr lang="en-US" b="1">
                <a:solidFill>
                  <a:schemeClr val="bg1"/>
                </a:solidFill>
                <a:latin typeface="Verdana" pitchFamily="34" charset="0"/>
              </a:rPr>
              <a:t>Linearity</a:t>
            </a:r>
            <a:endParaRPr lang="en-US" sz="1600">
              <a:solidFill>
                <a:schemeClr val="bg1"/>
              </a:solidFill>
              <a:latin typeface="Verdana" pitchFamily="34" charset="0"/>
            </a:endParaRPr>
          </a:p>
        </p:txBody>
      </p:sp>
      <p:sp>
        <p:nvSpPr>
          <p:cNvPr id="121870" name="AutoShape 14"/>
          <p:cNvSpPr>
            <a:spLocks noChangeArrowheads="1"/>
          </p:cNvSpPr>
          <p:nvPr/>
        </p:nvSpPr>
        <p:spPr bwMode="auto">
          <a:xfrm>
            <a:off x="6775638" y="4141703"/>
            <a:ext cx="704473" cy="401812"/>
          </a:xfrm>
          <a:prstGeom prst="flowChartAlternateProcess">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spAutoFit/>
          </a:bodyPr>
          <a:lstStyle/>
          <a:p>
            <a:pPr algn="ctr" eaLnBrk="0" hangingPunct="0"/>
            <a:r>
              <a:rPr lang="en-US" b="1">
                <a:solidFill>
                  <a:schemeClr val="bg1"/>
                </a:solidFill>
                <a:latin typeface="Verdana" pitchFamily="34" charset="0"/>
              </a:rPr>
              <a:t>Bias</a:t>
            </a:r>
            <a:endParaRPr lang="en-US" sz="1600">
              <a:solidFill>
                <a:schemeClr val="bg1"/>
              </a:solidFill>
              <a:latin typeface="Verdana" pitchFamily="34" charset="0"/>
            </a:endParaRPr>
          </a:p>
        </p:txBody>
      </p:sp>
      <p:sp>
        <p:nvSpPr>
          <p:cNvPr id="121871" name="AutoShape 15"/>
          <p:cNvSpPr>
            <a:spLocks noChangeArrowheads="1"/>
          </p:cNvSpPr>
          <p:nvPr/>
        </p:nvSpPr>
        <p:spPr bwMode="auto">
          <a:xfrm>
            <a:off x="6807947" y="4721139"/>
            <a:ext cx="1176432" cy="401812"/>
          </a:xfrm>
          <a:prstGeom prst="flowChartAlternateProcess">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spAutoFit/>
          </a:bodyPr>
          <a:lstStyle/>
          <a:p>
            <a:pPr algn="ctr" eaLnBrk="0" hangingPunct="0"/>
            <a:r>
              <a:rPr lang="en-US" b="1">
                <a:solidFill>
                  <a:schemeClr val="bg1"/>
                </a:solidFill>
                <a:latin typeface="Verdana" pitchFamily="34" charset="0"/>
              </a:rPr>
              <a:t>Stability</a:t>
            </a:r>
            <a:endParaRPr lang="en-US" sz="1600">
              <a:solidFill>
                <a:schemeClr val="bg1"/>
              </a:solidFill>
              <a:latin typeface="Verdana" pitchFamily="34" charset="0"/>
            </a:endParaRPr>
          </a:p>
        </p:txBody>
      </p:sp>
      <p:sp>
        <p:nvSpPr>
          <p:cNvPr id="121872" name="AutoShape 16"/>
          <p:cNvSpPr>
            <a:spLocks/>
          </p:cNvSpPr>
          <p:nvPr/>
        </p:nvSpPr>
        <p:spPr bwMode="auto">
          <a:xfrm>
            <a:off x="6537325" y="3409950"/>
            <a:ext cx="231775" cy="1881188"/>
          </a:xfrm>
          <a:prstGeom prst="leftBrace">
            <a:avLst>
              <a:gd name="adj1" fmla="val 67637"/>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73" name="AutoShape 17"/>
          <p:cNvSpPr>
            <a:spLocks noChangeArrowheads="1"/>
          </p:cNvSpPr>
          <p:nvPr/>
        </p:nvSpPr>
        <p:spPr bwMode="auto">
          <a:xfrm>
            <a:off x="6829436" y="1174664"/>
            <a:ext cx="1438255" cy="401812"/>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spAutoFit/>
          </a:bodyPr>
          <a:lstStyle/>
          <a:p>
            <a:pPr algn="ctr" eaLnBrk="0" hangingPunct="0"/>
            <a:r>
              <a:rPr lang="en-US" b="1">
                <a:solidFill>
                  <a:schemeClr val="bg1"/>
                </a:solidFill>
                <a:latin typeface="Verdana" pitchFamily="34" charset="0"/>
              </a:rPr>
              <a:t>Resolution</a:t>
            </a:r>
            <a:endParaRPr lang="en-US" sz="1600">
              <a:solidFill>
                <a:schemeClr val="bg1"/>
              </a:solidFill>
              <a:latin typeface="Verdana" pitchFamily="34" charset="0"/>
            </a:endParaRPr>
          </a:p>
        </p:txBody>
      </p:sp>
      <p:sp>
        <p:nvSpPr>
          <p:cNvPr id="121874" name="AutoShape 18"/>
          <p:cNvSpPr>
            <a:spLocks noChangeArrowheads="1"/>
          </p:cNvSpPr>
          <p:nvPr/>
        </p:nvSpPr>
        <p:spPr bwMode="auto">
          <a:xfrm>
            <a:off x="6781801" y="1727114"/>
            <a:ext cx="2043113" cy="401812"/>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ctr" eaLnBrk="0" hangingPunct="0"/>
            <a:r>
              <a:rPr lang="en-US" b="1">
                <a:solidFill>
                  <a:schemeClr val="bg1"/>
                </a:solidFill>
                <a:latin typeface="Verdana" pitchFamily="34" charset="0"/>
              </a:rPr>
              <a:t>Repeatability</a:t>
            </a:r>
            <a:endParaRPr lang="en-US" sz="1600">
              <a:solidFill>
                <a:schemeClr val="bg1"/>
              </a:solidFill>
              <a:latin typeface="Verdana" pitchFamily="34" charset="0"/>
            </a:endParaRPr>
          </a:p>
        </p:txBody>
      </p:sp>
      <p:sp>
        <p:nvSpPr>
          <p:cNvPr id="121875" name="AutoShape 19"/>
          <p:cNvSpPr>
            <a:spLocks/>
          </p:cNvSpPr>
          <p:nvPr/>
        </p:nvSpPr>
        <p:spPr bwMode="auto">
          <a:xfrm>
            <a:off x="6537325" y="990600"/>
            <a:ext cx="231775" cy="1881188"/>
          </a:xfrm>
          <a:prstGeom prst="leftBrace">
            <a:avLst>
              <a:gd name="adj1" fmla="val 67637"/>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121876" name="AutoShape 20"/>
          <p:cNvSpPr>
            <a:spLocks noChangeArrowheads="1"/>
          </p:cNvSpPr>
          <p:nvPr/>
        </p:nvSpPr>
        <p:spPr bwMode="auto">
          <a:xfrm rot="-5400000">
            <a:off x="5784057" y="1543846"/>
            <a:ext cx="506413" cy="847725"/>
          </a:xfrm>
          <a:prstGeom prst="downArrow">
            <a:avLst>
              <a:gd name="adj1" fmla="val 50000"/>
              <a:gd name="adj2" fmla="val 41849"/>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latin typeface="Arial" charset="0"/>
              <a:cs typeface="Arial" charset="0"/>
            </a:endParaRPr>
          </a:p>
        </p:txBody>
      </p:sp>
      <p:sp>
        <p:nvSpPr>
          <p:cNvPr id="121877" name="AutoShape 21"/>
          <p:cNvSpPr>
            <a:spLocks noChangeArrowheads="1"/>
          </p:cNvSpPr>
          <p:nvPr/>
        </p:nvSpPr>
        <p:spPr bwMode="auto">
          <a:xfrm>
            <a:off x="3005138" y="1584325"/>
            <a:ext cx="925512" cy="9413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latin typeface="Arial" charset="0"/>
              <a:cs typeface="Arial" charset="0"/>
            </a:endParaRPr>
          </a:p>
        </p:txBody>
      </p:sp>
      <p:sp>
        <p:nvSpPr>
          <p:cNvPr id="121878" name="AutoShape 22"/>
          <p:cNvSpPr>
            <a:spLocks noChangeArrowheads="1"/>
          </p:cNvSpPr>
          <p:nvPr/>
        </p:nvSpPr>
        <p:spPr bwMode="auto">
          <a:xfrm flipV="1">
            <a:off x="3027363" y="3729040"/>
            <a:ext cx="925512" cy="94138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latin typeface="Arial" charset="0"/>
              <a:cs typeface="Arial" charset="0"/>
            </a:endParaRPr>
          </a:p>
        </p:txBody>
      </p:sp>
      <p:sp>
        <p:nvSpPr>
          <p:cNvPr id="121879" name="AutoShape 23"/>
          <p:cNvSpPr>
            <a:spLocks noChangeArrowheads="1"/>
          </p:cNvSpPr>
          <p:nvPr/>
        </p:nvSpPr>
        <p:spPr bwMode="auto">
          <a:xfrm>
            <a:off x="4019551" y="3825917"/>
            <a:ext cx="1498600" cy="1055608"/>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ctr" eaLnBrk="0" hangingPunct="0">
              <a:defRPr/>
            </a:pPr>
            <a:r>
              <a:rPr lang="en-US" b="1">
                <a:solidFill>
                  <a:schemeClr val="bg1"/>
                </a:solidFill>
                <a:latin typeface="Verdana" pitchFamily="34" charset="0"/>
                <a:cs typeface="Arial" charset="0"/>
              </a:rPr>
              <a:t>Accuracy</a:t>
            </a:r>
          </a:p>
          <a:p>
            <a:pPr algn="ctr" eaLnBrk="0" hangingPunct="0">
              <a:defRPr/>
            </a:pPr>
            <a:r>
              <a:rPr lang="en-US" sz="1600">
                <a:solidFill>
                  <a:schemeClr val="bg1"/>
                </a:solidFill>
                <a:latin typeface="Verdana" pitchFamily="34" charset="0"/>
                <a:cs typeface="Arial" charset="0"/>
              </a:rPr>
              <a:t>(Central Location)</a:t>
            </a:r>
          </a:p>
        </p:txBody>
      </p:sp>
      <p:sp>
        <p:nvSpPr>
          <p:cNvPr id="121880" name="AutoShape 24"/>
          <p:cNvSpPr>
            <a:spLocks noChangeArrowheads="1"/>
          </p:cNvSpPr>
          <p:nvPr/>
        </p:nvSpPr>
        <p:spPr bwMode="auto">
          <a:xfrm rot="-5400000">
            <a:off x="5784057" y="3936208"/>
            <a:ext cx="506412" cy="847725"/>
          </a:xfrm>
          <a:prstGeom prst="downArrow">
            <a:avLst>
              <a:gd name="adj1" fmla="val 50000"/>
              <a:gd name="adj2" fmla="val 4185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latin typeface="Arial" charset="0"/>
              <a:cs typeface="Arial" charset="0"/>
            </a:endParaRPr>
          </a:p>
        </p:txBody>
      </p:sp>
      <p:sp>
        <p:nvSpPr>
          <p:cNvPr id="121885" name="AutoShape 29"/>
          <p:cNvSpPr>
            <a:spLocks noChangeArrowheads="1"/>
          </p:cNvSpPr>
          <p:nvPr/>
        </p:nvSpPr>
        <p:spPr bwMode="gray">
          <a:xfrm>
            <a:off x="4368801" y="5638800"/>
            <a:ext cx="4478338" cy="4572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000" b="1" dirty="0">
                <a:latin typeface="Arial" charset="0"/>
                <a:cs typeface="Arial" charset="0"/>
              </a:rPr>
              <a:t>Calibration helps address accuracy</a:t>
            </a:r>
          </a:p>
        </p:txBody>
      </p:sp>
      <p:sp>
        <p:nvSpPr>
          <p:cNvPr id="76825" name="Rectangle 31"/>
          <p:cNvSpPr>
            <a:spLocks noChangeArrowheads="1"/>
          </p:cNvSpPr>
          <p:nvPr/>
        </p:nvSpPr>
        <p:spPr bwMode="white">
          <a:xfrm>
            <a:off x="330200" y="0"/>
            <a:ext cx="8216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lstStyle/>
          <a:p>
            <a:pPr>
              <a:lnSpc>
                <a:spcPct val="95000"/>
              </a:lnSpc>
            </a:pPr>
            <a:r>
              <a:rPr lang="en-US" sz="2400" dirty="0">
                <a:solidFill>
                  <a:schemeClr val="bg1"/>
                </a:solidFill>
                <a:latin typeface="Verdana" pitchFamily="34" charset="0"/>
              </a:rPr>
              <a:t>Measurement System Analysis (MSA)</a:t>
            </a:r>
          </a:p>
        </p:txBody>
      </p:sp>
      <p:sp>
        <p:nvSpPr>
          <p:cNvPr id="4" name="Title 3"/>
          <p:cNvSpPr>
            <a:spLocks noGrp="1"/>
          </p:cNvSpPr>
          <p:nvPr>
            <p:ph type="title"/>
          </p:nvPr>
        </p:nvSpPr>
        <p:spPr/>
        <p:txBody>
          <a:bodyPr/>
          <a:lstStyle/>
          <a:p>
            <a:r>
              <a:rPr lang="en-US" dirty="0"/>
              <a:t>Observed Variation</a:t>
            </a:r>
          </a:p>
        </p:txBody>
      </p:sp>
    </p:spTree>
    <p:extLst>
      <p:ext uri="{BB962C8B-B14F-4D97-AF65-F5344CB8AC3E}">
        <p14:creationId xmlns:p14="http://schemas.microsoft.com/office/powerpoint/2010/main" val="273014846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8"/>
                                        </p:tgtEl>
                                        <p:attrNameLst>
                                          <p:attrName>style.visibility</p:attrName>
                                        </p:attrNameLst>
                                      </p:cBhvr>
                                      <p:to>
                                        <p:strVal val="visible"/>
                                      </p:to>
                                    </p:set>
                                    <p:animEffect transition="in" filter="box(in)">
                                      <p:cBhvr>
                                        <p:cTn id="7" dur="500"/>
                                        <p:tgtEl>
                                          <p:spTgt spid="12186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1879"/>
                                        </p:tgtEl>
                                        <p:attrNameLst>
                                          <p:attrName>style.visibility</p:attrName>
                                        </p:attrNameLst>
                                      </p:cBhvr>
                                      <p:to>
                                        <p:strVal val="visible"/>
                                      </p:to>
                                    </p:set>
                                    <p:animEffect transition="in" filter="box(in)">
                                      <p:cBhvr>
                                        <p:cTn id="10" dur="500"/>
                                        <p:tgtEl>
                                          <p:spTgt spid="1218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21876"/>
                                        </p:tgtEl>
                                        <p:attrNameLst>
                                          <p:attrName>style.visibility</p:attrName>
                                        </p:attrNameLst>
                                      </p:cBhvr>
                                      <p:to>
                                        <p:strVal val="visible"/>
                                      </p:to>
                                    </p:set>
                                    <p:anim calcmode="lin" valueType="num">
                                      <p:cBhvr>
                                        <p:cTn id="15" dur="1000" fill="hold"/>
                                        <p:tgtEl>
                                          <p:spTgt spid="121876"/>
                                        </p:tgtEl>
                                        <p:attrNameLst>
                                          <p:attrName>ppt_x</p:attrName>
                                        </p:attrNameLst>
                                      </p:cBhvr>
                                      <p:tavLst>
                                        <p:tav tm="0">
                                          <p:val>
                                            <p:strVal val="#ppt_x-.2"/>
                                          </p:val>
                                        </p:tav>
                                        <p:tav tm="100000">
                                          <p:val>
                                            <p:strVal val="#ppt_x"/>
                                          </p:val>
                                        </p:tav>
                                      </p:tavLst>
                                    </p:anim>
                                    <p:anim calcmode="lin" valueType="num">
                                      <p:cBhvr>
                                        <p:cTn id="16" dur="1000" fill="hold"/>
                                        <p:tgtEl>
                                          <p:spTgt spid="12187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1876"/>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21875"/>
                                        </p:tgtEl>
                                        <p:attrNameLst>
                                          <p:attrName>style.visibility</p:attrName>
                                        </p:attrNameLst>
                                      </p:cBhvr>
                                      <p:to>
                                        <p:strVal val="visible"/>
                                      </p:to>
                                    </p:set>
                                    <p:anim calcmode="lin" valueType="num">
                                      <p:cBhvr>
                                        <p:cTn id="20" dur="1000" fill="hold"/>
                                        <p:tgtEl>
                                          <p:spTgt spid="121875"/>
                                        </p:tgtEl>
                                        <p:attrNameLst>
                                          <p:attrName>ppt_x</p:attrName>
                                        </p:attrNameLst>
                                      </p:cBhvr>
                                      <p:tavLst>
                                        <p:tav tm="0">
                                          <p:val>
                                            <p:strVal val="#ppt_x-.2"/>
                                          </p:val>
                                        </p:tav>
                                        <p:tav tm="100000">
                                          <p:val>
                                            <p:strVal val="#ppt_x"/>
                                          </p:val>
                                        </p:tav>
                                      </p:tavLst>
                                    </p:anim>
                                    <p:anim calcmode="lin" valueType="num">
                                      <p:cBhvr>
                                        <p:cTn id="21" dur="1000" fill="hold"/>
                                        <p:tgtEl>
                                          <p:spTgt spid="12187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21875"/>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121873"/>
                                        </p:tgtEl>
                                        <p:attrNameLst>
                                          <p:attrName>style.visibility</p:attrName>
                                        </p:attrNameLst>
                                      </p:cBhvr>
                                      <p:to>
                                        <p:strVal val="visible"/>
                                      </p:to>
                                    </p:set>
                                    <p:anim calcmode="lin" valueType="num">
                                      <p:cBhvr>
                                        <p:cTn id="25" dur="1000" fill="hold"/>
                                        <p:tgtEl>
                                          <p:spTgt spid="121873"/>
                                        </p:tgtEl>
                                        <p:attrNameLst>
                                          <p:attrName>ppt_x</p:attrName>
                                        </p:attrNameLst>
                                      </p:cBhvr>
                                      <p:tavLst>
                                        <p:tav tm="0">
                                          <p:val>
                                            <p:strVal val="#ppt_x-.2"/>
                                          </p:val>
                                        </p:tav>
                                        <p:tav tm="100000">
                                          <p:val>
                                            <p:strVal val="#ppt_x"/>
                                          </p:val>
                                        </p:tav>
                                      </p:tavLst>
                                    </p:anim>
                                    <p:anim calcmode="lin" valueType="num">
                                      <p:cBhvr>
                                        <p:cTn id="26" dur="1000" fill="hold"/>
                                        <p:tgtEl>
                                          <p:spTgt spid="12187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21873"/>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121874"/>
                                        </p:tgtEl>
                                        <p:attrNameLst>
                                          <p:attrName>style.visibility</p:attrName>
                                        </p:attrNameLst>
                                      </p:cBhvr>
                                      <p:to>
                                        <p:strVal val="visible"/>
                                      </p:to>
                                    </p:set>
                                    <p:anim calcmode="lin" valueType="num">
                                      <p:cBhvr>
                                        <p:cTn id="30" dur="1000" fill="hold"/>
                                        <p:tgtEl>
                                          <p:spTgt spid="121874"/>
                                        </p:tgtEl>
                                        <p:attrNameLst>
                                          <p:attrName>ppt_x</p:attrName>
                                        </p:attrNameLst>
                                      </p:cBhvr>
                                      <p:tavLst>
                                        <p:tav tm="0">
                                          <p:val>
                                            <p:strVal val="#ppt_x-.2"/>
                                          </p:val>
                                        </p:tav>
                                        <p:tav tm="100000">
                                          <p:val>
                                            <p:strVal val="#ppt_x"/>
                                          </p:val>
                                        </p:tav>
                                      </p:tavLst>
                                    </p:anim>
                                    <p:anim calcmode="lin" valueType="num">
                                      <p:cBhvr>
                                        <p:cTn id="31" dur="1000" fill="hold"/>
                                        <p:tgtEl>
                                          <p:spTgt spid="121874"/>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1874"/>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121866"/>
                                        </p:tgtEl>
                                        <p:attrNameLst>
                                          <p:attrName>style.visibility</p:attrName>
                                        </p:attrNameLst>
                                      </p:cBhvr>
                                      <p:to>
                                        <p:strVal val="visible"/>
                                      </p:to>
                                    </p:set>
                                    <p:anim calcmode="lin" valueType="num">
                                      <p:cBhvr>
                                        <p:cTn id="35" dur="1000" fill="hold"/>
                                        <p:tgtEl>
                                          <p:spTgt spid="121866"/>
                                        </p:tgtEl>
                                        <p:attrNameLst>
                                          <p:attrName>ppt_x</p:attrName>
                                        </p:attrNameLst>
                                      </p:cBhvr>
                                      <p:tavLst>
                                        <p:tav tm="0">
                                          <p:val>
                                            <p:strVal val="#ppt_x-.2"/>
                                          </p:val>
                                        </p:tav>
                                        <p:tav tm="100000">
                                          <p:val>
                                            <p:strVal val="#ppt_x"/>
                                          </p:val>
                                        </p:tav>
                                      </p:tavLst>
                                    </p:anim>
                                    <p:anim calcmode="lin" valueType="num">
                                      <p:cBhvr>
                                        <p:cTn id="36" dur="1000" fill="hold"/>
                                        <p:tgtEl>
                                          <p:spTgt spid="12186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18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1880"/>
                                        </p:tgtEl>
                                        <p:attrNameLst>
                                          <p:attrName>style.visibility</p:attrName>
                                        </p:attrNameLst>
                                      </p:cBhvr>
                                      <p:to>
                                        <p:strVal val="visible"/>
                                      </p:to>
                                    </p:set>
                                    <p:anim calcmode="lin" valueType="num">
                                      <p:cBhvr>
                                        <p:cTn id="42" dur="1000" fill="hold"/>
                                        <p:tgtEl>
                                          <p:spTgt spid="121880"/>
                                        </p:tgtEl>
                                        <p:attrNameLst>
                                          <p:attrName>ppt_x</p:attrName>
                                        </p:attrNameLst>
                                      </p:cBhvr>
                                      <p:tavLst>
                                        <p:tav tm="0">
                                          <p:val>
                                            <p:strVal val="#ppt_x-.2"/>
                                          </p:val>
                                        </p:tav>
                                        <p:tav tm="100000">
                                          <p:val>
                                            <p:strVal val="#ppt_x"/>
                                          </p:val>
                                        </p:tav>
                                      </p:tavLst>
                                    </p:anim>
                                    <p:anim calcmode="lin" valueType="num">
                                      <p:cBhvr>
                                        <p:cTn id="43" dur="1000" fill="hold"/>
                                        <p:tgtEl>
                                          <p:spTgt spid="12188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1880"/>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21872"/>
                                        </p:tgtEl>
                                        <p:attrNameLst>
                                          <p:attrName>style.visibility</p:attrName>
                                        </p:attrNameLst>
                                      </p:cBhvr>
                                      <p:to>
                                        <p:strVal val="visible"/>
                                      </p:to>
                                    </p:set>
                                    <p:anim calcmode="lin" valueType="num">
                                      <p:cBhvr>
                                        <p:cTn id="47" dur="1000" fill="hold"/>
                                        <p:tgtEl>
                                          <p:spTgt spid="121872"/>
                                        </p:tgtEl>
                                        <p:attrNameLst>
                                          <p:attrName>ppt_x</p:attrName>
                                        </p:attrNameLst>
                                      </p:cBhvr>
                                      <p:tavLst>
                                        <p:tav tm="0">
                                          <p:val>
                                            <p:strVal val="#ppt_x-.2"/>
                                          </p:val>
                                        </p:tav>
                                        <p:tav tm="100000">
                                          <p:val>
                                            <p:strVal val="#ppt_x"/>
                                          </p:val>
                                        </p:tav>
                                      </p:tavLst>
                                    </p:anim>
                                    <p:anim calcmode="lin" valueType="num">
                                      <p:cBhvr>
                                        <p:cTn id="48" dur="1000" fill="hold"/>
                                        <p:tgtEl>
                                          <p:spTgt spid="12187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21872"/>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121869"/>
                                        </p:tgtEl>
                                        <p:attrNameLst>
                                          <p:attrName>style.visibility</p:attrName>
                                        </p:attrNameLst>
                                      </p:cBhvr>
                                      <p:to>
                                        <p:strVal val="visible"/>
                                      </p:to>
                                    </p:set>
                                    <p:anim calcmode="lin" valueType="num">
                                      <p:cBhvr>
                                        <p:cTn id="52" dur="1000" fill="hold"/>
                                        <p:tgtEl>
                                          <p:spTgt spid="121869"/>
                                        </p:tgtEl>
                                        <p:attrNameLst>
                                          <p:attrName>ppt_x</p:attrName>
                                        </p:attrNameLst>
                                      </p:cBhvr>
                                      <p:tavLst>
                                        <p:tav tm="0">
                                          <p:val>
                                            <p:strVal val="#ppt_x-.2"/>
                                          </p:val>
                                        </p:tav>
                                        <p:tav tm="100000">
                                          <p:val>
                                            <p:strVal val="#ppt_x"/>
                                          </p:val>
                                        </p:tav>
                                      </p:tavLst>
                                    </p:anim>
                                    <p:anim calcmode="lin" valueType="num">
                                      <p:cBhvr>
                                        <p:cTn id="53" dur="1000" fill="hold"/>
                                        <p:tgtEl>
                                          <p:spTgt spid="12186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21869"/>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121870"/>
                                        </p:tgtEl>
                                        <p:attrNameLst>
                                          <p:attrName>style.visibility</p:attrName>
                                        </p:attrNameLst>
                                      </p:cBhvr>
                                      <p:to>
                                        <p:strVal val="visible"/>
                                      </p:to>
                                    </p:set>
                                    <p:anim calcmode="lin" valueType="num">
                                      <p:cBhvr>
                                        <p:cTn id="57" dur="1000" fill="hold"/>
                                        <p:tgtEl>
                                          <p:spTgt spid="121870"/>
                                        </p:tgtEl>
                                        <p:attrNameLst>
                                          <p:attrName>ppt_x</p:attrName>
                                        </p:attrNameLst>
                                      </p:cBhvr>
                                      <p:tavLst>
                                        <p:tav tm="0">
                                          <p:val>
                                            <p:strVal val="#ppt_x-.2"/>
                                          </p:val>
                                        </p:tav>
                                        <p:tav tm="100000">
                                          <p:val>
                                            <p:strVal val="#ppt_x"/>
                                          </p:val>
                                        </p:tav>
                                      </p:tavLst>
                                    </p:anim>
                                    <p:anim calcmode="lin" valueType="num">
                                      <p:cBhvr>
                                        <p:cTn id="58" dur="1000" fill="hold"/>
                                        <p:tgtEl>
                                          <p:spTgt spid="121870"/>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21870"/>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121871"/>
                                        </p:tgtEl>
                                        <p:attrNameLst>
                                          <p:attrName>style.visibility</p:attrName>
                                        </p:attrNameLst>
                                      </p:cBhvr>
                                      <p:to>
                                        <p:strVal val="visible"/>
                                      </p:to>
                                    </p:set>
                                    <p:anim calcmode="lin" valueType="num">
                                      <p:cBhvr>
                                        <p:cTn id="62" dur="1000" fill="hold"/>
                                        <p:tgtEl>
                                          <p:spTgt spid="121871"/>
                                        </p:tgtEl>
                                        <p:attrNameLst>
                                          <p:attrName>ppt_x</p:attrName>
                                        </p:attrNameLst>
                                      </p:cBhvr>
                                      <p:tavLst>
                                        <p:tav tm="0">
                                          <p:val>
                                            <p:strVal val="#ppt_x-.2"/>
                                          </p:val>
                                        </p:tav>
                                        <p:tav tm="100000">
                                          <p:val>
                                            <p:strVal val="#ppt_x"/>
                                          </p:val>
                                        </p:tav>
                                      </p:tavLst>
                                    </p:anim>
                                    <p:anim calcmode="lin" valueType="num">
                                      <p:cBhvr>
                                        <p:cTn id="63" dur="1000" fill="hold"/>
                                        <p:tgtEl>
                                          <p:spTgt spid="121871"/>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2187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1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6" grpId="0" animBg="1"/>
      <p:bldP spid="121868" grpId="0" animBg="1"/>
      <p:bldP spid="121869" grpId="0" animBg="1"/>
      <p:bldP spid="121870" grpId="0" animBg="1"/>
      <p:bldP spid="121871" grpId="0" animBg="1"/>
      <p:bldP spid="121872" grpId="0" animBg="1"/>
      <p:bldP spid="121873" grpId="0" animBg="1"/>
      <p:bldP spid="121874" grpId="0" animBg="1"/>
      <p:bldP spid="121875" grpId="0" animBg="1"/>
      <p:bldP spid="121876" grpId="0" animBg="1"/>
      <p:bldP spid="121879" grpId="0" animBg="1"/>
      <p:bldP spid="121880" grpId="0" animBg="1"/>
      <p:bldP spid="12188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white">
          <a:xfrm>
            <a:off x="330200" y="0"/>
            <a:ext cx="8216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nchor="ctr"/>
          <a:lstStyle/>
          <a:p>
            <a:pPr>
              <a:lnSpc>
                <a:spcPct val="95000"/>
              </a:lnSpc>
            </a:pPr>
            <a:r>
              <a:rPr lang="en-US" sz="2400">
                <a:solidFill>
                  <a:schemeClr val="bg1"/>
                </a:solidFill>
                <a:latin typeface="Verdana" pitchFamily="34" charset="0"/>
              </a:rPr>
              <a:t>Measurement System Analysis (MSA)</a:t>
            </a:r>
          </a:p>
        </p:txBody>
      </p:sp>
      <p:sp>
        <p:nvSpPr>
          <p:cNvPr id="78851" name="Text Box 5"/>
          <p:cNvSpPr txBox="1">
            <a:spLocks noChangeArrowheads="1"/>
          </p:cNvSpPr>
          <p:nvPr/>
        </p:nvSpPr>
        <p:spPr bwMode="auto">
          <a:xfrm>
            <a:off x="582613" y="1700214"/>
            <a:ext cx="4425950" cy="3157788"/>
          </a:xfrm>
          <a:prstGeom prst="rect">
            <a:avLst/>
          </a:prstGeom>
          <a:solidFill>
            <a:srgbClr val="002163">
              <a:alpha val="20000"/>
            </a:srgbClr>
          </a:solidFill>
          <a:ln w="19050">
            <a:solidFill>
              <a:srgbClr val="002163"/>
            </a:solidFill>
            <a:miter lim="800000"/>
            <a:headEnd/>
            <a:tailEnd/>
          </a:ln>
        </p:spPr>
        <p:txBody>
          <a:bodyPr>
            <a:spAutoFit/>
          </a:bodyPr>
          <a:lstStyle>
            <a:lvl1pPr marL="290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b="1" u="sng" dirty="0">
              <a:solidFill>
                <a:srgbClr val="002163"/>
              </a:solidFill>
              <a:latin typeface="Verdana" pitchFamily="34" charset="0"/>
            </a:endParaRPr>
          </a:p>
          <a:p>
            <a:r>
              <a:rPr lang="en-US" sz="2000" b="1" u="sng" dirty="0">
                <a:solidFill>
                  <a:srgbClr val="002163"/>
                </a:solidFill>
                <a:latin typeface="Verdana" pitchFamily="34" charset="0"/>
              </a:rPr>
              <a:t>Error in Resolution</a:t>
            </a:r>
            <a:br>
              <a:rPr lang="en-US" dirty="0">
                <a:solidFill>
                  <a:srgbClr val="000000"/>
                </a:solidFill>
                <a:latin typeface="Verdana" pitchFamily="34" charset="0"/>
              </a:rPr>
            </a:br>
            <a:r>
              <a:rPr lang="en-US" b="1" dirty="0">
                <a:solidFill>
                  <a:srgbClr val="000000"/>
                </a:solidFill>
                <a:latin typeface="Verdana" pitchFamily="34" charset="0"/>
              </a:rPr>
              <a:t>T</a:t>
            </a:r>
            <a:r>
              <a:rPr lang="en-US" b="1" dirty="0">
                <a:latin typeface="Verdana" pitchFamily="34" charset="0"/>
              </a:rPr>
              <a:t>he inability to detect small changes.</a:t>
            </a:r>
            <a:endParaRPr lang="en-US" b="1" dirty="0">
              <a:solidFill>
                <a:srgbClr val="000000"/>
              </a:solidFill>
              <a:latin typeface="Verdana" pitchFamily="34" charset="0"/>
            </a:endParaRPr>
          </a:p>
          <a:p>
            <a:endParaRPr lang="en-US" b="1" u="sng" dirty="0">
              <a:solidFill>
                <a:srgbClr val="002163"/>
              </a:solidFill>
              <a:latin typeface="Verdana" pitchFamily="34" charset="0"/>
            </a:endParaRPr>
          </a:p>
          <a:p>
            <a:r>
              <a:rPr lang="en-US" sz="2000" b="1" u="sng" dirty="0">
                <a:solidFill>
                  <a:srgbClr val="002163"/>
                </a:solidFill>
                <a:latin typeface="Verdana" pitchFamily="34" charset="0"/>
              </a:rPr>
              <a:t>Possible Cause</a:t>
            </a:r>
            <a:r>
              <a:rPr lang="en-US" dirty="0">
                <a:latin typeface="Verdana" pitchFamily="34" charset="0"/>
              </a:rPr>
              <a:t> </a:t>
            </a:r>
            <a:br>
              <a:rPr lang="en-US" dirty="0">
                <a:latin typeface="Verdana" pitchFamily="34" charset="0"/>
              </a:rPr>
            </a:br>
            <a:r>
              <a:rPr lang="en-US" b="1" dirty="0">
                <a:latin typeface="Verdana" pitchFamily="34" charset="0"/>
              </a:rPr>
              <a:t>Wrong measurement device selected - divisions on scale not fine enough to detect changes.</a:t>
            </a:r>
          </a:p>
          <a:p>
            <a:endParaRPr lang="en-US" b="1" dirty="0">
              <a:latin typeface="Verdana" pitchFamily="34" charset="0"/>
            </a:endParaRPr>
          </a:p>
        </p:txBody>
      </p:sp>
      <p:sp>
        <p:nvSpPr>
          <p:cNvPr id="78852" name="AutoShape 7"/>
          <p:cNvSpPr>
            <a:spLocks noChangeArrowheads="1"/>
          </p:cNvSpPr>
          <p:nvPr/>
        </p:nvSpPr>
        <p:spPr bwMode="auto">
          <a:xfrm>
            <a:off x="363538" y="1422400"/>
            <a:ext cx="2068512" cy="457200"/>
          </a:xfrm>
          <a:prstGeom prst="roundRect">
            <a:avLst>
              <a:gd name="adj" fmla="val 16667"/>
            </a:avLst>
          </a:prstGeom>
          <a:solidFill>
            <a:srgbClr val="002163"/>
          </a:solidFill>
          <a:ln>
            <a:noFill/>
          </a:ln>
          <a:extLst>
            <a:ext uri="{91240B29-F687-4F45-9708-019B960494DF}">
              <a14:hiddenLine xmlns:a14="http://schemas.microsoft.com/office/drawing/2010/main" w="28575" cap="rnd">
                <a:solidFill>
                  <a:srgbClr val="000000"/>
                </a:solidFill>
                <a:round/>
                <a:headEnd type="none" w="sm" len="sm"/>
                <a:tailEnd type="none" w="sm" len="sm"/>
              </a14:hiddenLine>
            </a:ext>
          </a:extLst>
        </p:spPr>
        <p:txBody>
          <a:bodyPr wrap="none" lIns="0" tIns="0" rIns="0" bIns="0" anchor="ctr" anchorCtr="1"/>
          <a:lstStyle/>
          <a:p>
            <a:pPr eaLnBrk="0" hangingPunct="0"/>
            <a:r>
              <a:rPr lang="en-US" sz="2200">
                <a:solidFill>
                  <a:schemeClr val="bg1"/>
                </a:solidFill>
                <a:latin typeface="Verdana" pitchFamily="34" charset="0"/>
              </a:rPr>
              <a:t>Resolution</a:t>
            </a:r>
          </a:p>
        </p:txBody>
      </p:sp>
      <p:pic>
        <p:nvPicPr>
          <p:cNvPr id="123912" name="Picture 8" descr="r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8" y="198120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9" descr="measureme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312420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69173"/>
      </p:ext>
    </p:extLst>
  </p:cSld>
  <p:clrMapOvr>
    <a:masterClrMapping/>
  </p:clrMapOvr>
  <p:transition spd="med">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noFill/>
        </p:spPr>
        <p:txBody>
          <a:bodyPr/>
          <a:lstStyle/>
          <a:p>
            <a:pPr eaLnBrk="1" hangingPunct="1"/>
            <a:r>
              <a:rPr lang="en-US" dirty="0"/>
              <a:t>Measurement System Analysis (MSA)</a:t>
            </a:r>
          </a:p>
        </p:txBody>
      </p:sp>
      <p:sp>
        <p:nvSpPr>
          <p:cNvPr id="79875" name="Text Box 5"/>
          <p:cNvSpPr txBox="1">
            <a:spLocks noChangeArrowheads="1"/>
          </p:cNvSpPr>
          <p:nvPr/>
        </p:nvSpPr>
        <p:spPr bwMode="auto">
          <a:xfrm>
            <a:off x="582614" y="1624013"/>
            <a:ext cx="4598987" cy="4290405"/>
          </a:xfrm>
          <a:prstGeom prst="rect">
            <a:avLst/>
          </a:prstGeom>
          <a:solidFill>
            <a:schemeClr val="hlink">
              <a:alpha val="20000"/>
            </a:schemeClr>
          </a:solidFill>
          <a:ln w="19050">
            <a:solidFill>
              <a:schemeClr val="hlink"/>
            </a:solidFill>
            <a:miter lim="800000"/>
            <a:headEnd/>
            <a:tailEnd/>
          </a:ln>
        </p:spPr>
        <p:txBody>
          <a:bodyPr>
            <a:spAutoFit/>
          </a:bodyPr>
          <a:lstStyle>
            <a:lvl1pPr marL="290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b="1" u="sng">
              <a:solidFill>
                <a:srgbClr val="002163"/>
              </a:solidFill>
              <a:latin typeface="Verdana" pitchFamily="34" charset="0"/>
            </a:endParaRPr>
          </a:p>
          <a:p>
            <a:r>
              <a:rPr lang="en-US" sz="2000" b="1" u="sng">
                <a:latin typeface="Verdana" pitchFamily="34" charset="0"/>
              </a:rPr>
              <a:t>Error in Repeatability</a:t>
            </a:r>
            <a:br>
              <a:rPr lang="en-US">
                <a:solidFill>
                  <a:srgbClr val="000000"/>
                </a:solidFill>
                <a:latin typeface="Verdana" pitchFamily="34" charset="0"/>
              </a:rPr>
            </a:br>
            <a:r>
              <a:rPr lang="en-US" b="1">
                <a:latin typeface="Verdana" pitchFamily="34" charset="0"/>
              </a:rPr>
              <a:t>The inability to get the same answer from repeated measurements made of the same item under absolutely identical conditions.</a:t>
            </a:r>
          </a:p>
          <a:p>
            <a:endParaRPr lang="en-US" b="1" u="sng">
              <a:solidFill>
                <a:srgbClr val="002163"/>
              </a:solidFill>
              <a:latin typeface="Verdana" pitchFamily="34" charset="0"/>
            </a:endParaRPr>
          </a:p>
          <a:p>
            <a:r>
              <a:rPr lang="en-US" sz="2000" b="1" u="sng">
                <a:latin typeface="Verdana" pitchFamily="34" charset="0"/>
              </a:rPr>
              <a:t>Possible Cause</a:t>
            </a:r>
            <a:r>
              <a:rPr lang="en-US">
                <a:latin typeface="Verdana" pitchFamily="34" charset="0"/>
              </a:rPr>
              <a:t> </a:t>
            </a:r>
            <a:br>
              <a:rPr lang="en-US">
                <a:latin typeface="Verdana" pitchFamily="34" charset="0"/>
              </a:rPr>
            </a:br>
            <a:r>
              <a:rPr lang="en-US" b="1">
                <a:latin typeface="Verdana" pitchFamily="34" charset="0"/>
              </a:rPr>
              <a:t>Lack of standard operating procedures (SOP), lack of training, measuring system variablilty.</a:t>
            </a:r>
          </a:p>
          <a:p>
            <a:endParaRPr lang="en-US" b="1">
              <a:latin typeface="Verdana" pitchFamily="34" charset="0"/>
            </a:endParaRPr>
          </a:p>
          <a:p>
            <a:endParaRPr lang="en-US" b="1">
              <a:latin typeface="Verdana" pitchFamily="34" charset="0"/>
            </a:endParaRPr>
          </a:p>
        </p:txBody>
      </p:sp>
      <p:sp>
        <p:nvSpPr>
          <p:cNvPr id="79876" name="AutoShape 7"/>
          <p:cNvSpPr>
            <a:spLocks noChangeArrowheads="1"/>
          </p:cNvSpPr>
          <p:nvPr/>
        </p:nvSpPr>
        <p:spPr bwMode="auto">
          <a:xfrm>
            <a:off x="363538" y="1346200"/>
            <a:ext cx="2068512" cy="457200"/>
          </a:xfrm>
          <a:prstGeom prst="roundRect">
            <a:avLst>
              <a:gd name="adj" fmla="val 16667"/>
            </a:avLst>
          </a:prstGeom>
          <a:solidFill>
            <a:srgbClr val="003399"/>
          </a:solidFill>
          <a:ln>
            <a:noFill/>
          </a:ln>
        </p:spPr>
        <p:txBody>
          <a:bodyPr wrap="none" lIns="0" tIns="0" rIns="0" bIns="0" anchor="ctr" anchorCtr="1"/>
          <a:lstStyle/>
          <a:p>
            <a:pPr eaLnBrk="0" hangingPunct="0"/>
            <a:r>
              <a:rPr lang="en-US" sz="2200">
                <a:solidFill>
                  <a:schemeClr val="bg1"/>
                </a:solidFill>
                <a:latin typeface="Verdana" pitchFamily="34" charset="0"/>
              </a:rPr>
              <a:t>Repeatability</a:t>
            </a:r>
          </a:p>
        </p:txBody>
      </p:sp>
      <p:pic>
        <p:nvPicPr>
          <p:cNvPr id="117768" name="Picture 8" descr="rul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90500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com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3" y="3119438"/>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Text Box 11"/>
          <p:cNvSpPr txBox="1">
            <a:spLocks noChangeArrowheads="1"/>
          </p:cNvSpPr>
          <p:nvPr/>
        </p:nvSpPr>
        <p:spPr bwMode="auto">
          <a:xfrm>
            <a:off x="5638800" y="5257802"/>
            <a:ext cx="3124200" cy="430887"/>
          </a:xfrm>
          <a:prstGeom prst="rect">
            <a:avLst/>
          </a:prstGeom>
          <a:noFill/>
          <a:ln w="9525">
            <a:noFill/>
            <a:miter lim="800000"/>
            <a:headEnd/>
            <a:tailEnd/>
          </a:ln>
          <a:effectLst/>
        </p:spPr>
        <p:txBody>
          <a:bodyPr>
            <a:spAutoFit/>
          </a:bodyPr>
          <a:lstStyle/>
          <a:p>
            <a:pPr>
              <a:spcBef>
                <a:spcPct val="50000"/>
              </a:spcBef>
              <a:defRPr/>
            </a:pPr>
            <a:r>
              <a:rPr lang="en-US" sz="2000" b="1">
                <a:solidFill>
                  <a:srgbClr val="333399"/>
                </a:solidFill>
                <a:effectLst>
                  <a:outerShdw blurRad="38100" dist="38100" dir="2700000" algn="tl">
                    <a:srgbClr val="C0C0C0"/>
                  </a:outerShdw>
                </a:effectLst>
                <a:latin typeface="Verdana" pitchFamily="34" charset="0"/>
                <a:cs typeface="Arial" charset="0"/>
              </a:rPr>
              <a:t>Equipment Variation</a:t>
            </a:r>
          </a:p>
        </p:txBody>
      </p:sp>
    </p:spTree>
    <p:extLst>
      <p:ext uri="{BB962C8B-B14F-4D97-AF65-F5344CB8AC3E}">
        <p14:creationId xmlns:p14="http://schemas.microsoft.com/office/powerpoint/2010/main" val="3588098989"/>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381000" y="525463"/>
            <a:ext cx="7924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6pPr>
            <a:lvl7pPr marL="29718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7pPr>
            <a:lvl8pPr marL="34290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8pPr>
            <a:lvl9pPr marL="3886200" indent="-228600" eaLnBrk="0" fontAlgn="base" hangingPunct="0">
              <a:lnSpc>
                <a:spcPct val="110000"/>
              </a:lnSpc>
              <a:spcBef>
                <a:spcPct val="20000"/>
              </a:spcBef>
              <a:spcAft>
                <a:spcPct val="0"/>
              </a:spcAft>
              <a:buClr>
                <a:srgbClr val="3367CD"/>
              </a:buClr>
              <a:defRPr sz="1600">
                <a:solidFill>
                  <a:schemeClr val="bg1"/>
                </a:solidFill>
                <a:latin typeface="Arial" pitchFamily="34" charset="0"/>
                <a:ea typeface="ＭＳ Ｐゴシック" pitchFamily="34" charset="-128"/>
              </a:defRPr>
            </a:lvl9pPr>
          </a:lstStyle>
          <a:p>
            <a:pPr>
              <a:lnSpc>
                <a:spcPct val="90000"/>
              </a:lnSpc>
              <a:spcBef>
                <a:spcPct val="0"/>
              </a:spcBef>
            </a:pPr>
            <a:r>
              <a:rPr lang="en-US" sz="3200" dirty="0">
                <a:solidFill>
                  <a:srgbClr val="1B65A6"/>
                </a:solidFill>
              </a:rPr>
              <a:t>4. Product and Process Validation</a:t>
            </a:r>
          </a:p>
        </p:txBody>
      </p:sp>
      <p:sp>
        <p:nvSpPr>
          <p:cNvPr id="23555" name="Rectangle 3"/>
          <p:cNvSpPr>
            <a:spLocks noChangeArrowheads="1"/>
          </p:cNvSpPr>
          <p:nvPr/>
        </p:nvSpPr>
        <p:spPr bwMode="auto">
          <a:xfrm>
            <a:off x="5943600" y="1622425"/>
            <a:ext cx="320675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Measurement Systems Evaluation</a:t>
            </a:r>
          </a:p>
          <a:p>
            <a:pPr marL="231775" indent="-231775" eaLnBrk="0" hangingPunct="0">
              <a:buClr>
                <a:srgbClr val="0067C6"/>
              </a:buClr>
              <a:buFontTx/>
              <a:buChar char="•"/>
            </a:pPr>
            <a:r>
              <a:rPr lang="en-US" dirty="0">
                <a:solidFill>
                  <a:srgbClr val="292929"/>
                </a:solidFill>
              </a:rPr>
              <a:t>Significant Production Run</a:t>
            </a:r>
          </a:p>
          <a:p>
            <a:pPr marL="231775" indent="-231775" eaLnBrk="0" hangingPunct="0">
              <a:buClr>
                <a:srgbClr val="0067C6"/>
              </a:buClr>
              <a:buFontTx/>
              <a:buChar char="•"/>
            </a:pPr>
            <a:r>
              <a:rPr lang="en-US" dirty="0">
                <a:solidFill>
                  <a:srgbClr val="292929"/>
                </a:solidFill>
              </a:rPr>
              <a:t>Preliminary Process Capability Study</a:t>
            </a:r>
          </a:p>
          <a:p>
            <a:pPr marL="231775" indent="-231775" eaLnBrk="0" hangingPunct="0">
              <a:buClr>
                <a:srgbClr val="0067C6"/>
              </a:buClr>
              <a:buFontTx/>
              <a:buChar char="•"/>
            </a:pPr>
            <a:r>
              <a:rPr lang="en-US" dirty="0">
                <a:solidFill>
                  <a:srgbClr val="292929"/>
                </a:solidFill>
              </a:rPr>
              <a:t>Production Part Approval</a:t>
            </a:r>
          </a:p>
          <a:p>
            <a:pPr marL="231775" indent="-231775" eaLnBrk="0" hangingPunct="0">
              <a:buClr>
                <a:srgbClr val="0067C6"/>
              </a:buClr>
              <a:buFontTx/>
              <a:buChar char="•"/>
            </a:pPr>
            <a:r>
              <a:rPr lang="en-US" dirty="0">
                <a:solidFill>
                  <a:srgbClr val="292929"/>
                </a:solidFill>
              </a:rPr>
              <a:t>Production Validation Testing</a:t>
            </a:r>
          </a:p>
          <a:p>
            <a:pPr marL="231775" indent="-231775" eaLnBrk="0" hangingPunct="0">
              <a:buClr>
                <a:srgbClr val="0067C6"/>
              </a:buClr>
              <a:buFontTx/>
              <a:buChar char="•"/>
            </a:pPr>
            <a:r>
              <a:rPr lang="en-US" dirty="0">
                <a:solidFill>
                  <a:srgbClr val="292929"/>
                </a:solidFill>
              </a:rPr>
              <a:t>Packaging Evaluation</a:t>
            </a:r>
          </a:p>
          <a:p>
            <a:pPr marL="231775" indent="-231775" eaLnBrk="0" hangingPunct="0">
              <a:buClr>
                <a:srgbClr val="0067C6"/>
              </a:buClr>
              <a:buFontTx/>
              <a:buChar char="•"/>
            </a:pPr>
            <a:r>
              <a:rPr lang="en-US" dirty="0">
                <a:solidFill>
                  <a:srgbClr val="292929"/>
                </a:solidFill>
              </a:rPr>
              <a:t>Production Control Plan</a:t>
            </a:r>
          </a:p>
          <a:p>
            <a:pPr marL="231775" indent="-231775" eaLnBrk="0" hangingPunct="0">
              <a:buClr>
                <a:srgbClr val="0067C6"/>
              </a:buClr>
              <a:buFontTx/>
              <a:buChar char="•"/>
            </a:pPr>
            <a:r>
              <a:rPr lang="en-US" dirty="0">
                <a:solidFill>
                  <a:srgbClr val="292929"/>
                </a:solidFill>
              </a:rPr>
              <a:t>Quality Planning Sign-Off - formal </a:t>
            </a:r>
          </a:p>
          <a:p>
            <a:pPr marL="231775" indent="-231775" eaLnBrk="0" hangingPunct="0">
              <a:buClr>
                <a:srgbClr val="0067C6"/>
              </a:buClr>
              <a:buFontTx/>
              <a:buChar char="•"/>
            </a:pPr>
            <a:r>
              <a:rPr lang="en-US" dirty="0">
                <a:solidFill>
                  <a:srgbClr val="292929"/>
                </a:solidFill>
              </a:rPr>
              <a:t>Management Support</a:t>
            </a:r>
          </a:p>
        </p:txBody>
      </p:sp>
      <p:sp>
        <p:nvSpPr>
          <p:cNvPr id="23556" name="Rectangle 2"/>
          <p:cNvSpPr>
            <a:spLocks noChangeArrowheads="1"/>
          </p:cNvSpPr>
          <p:nvPr/>
        </p:nvSpPr>
        <p:spPr bwMode="auto">
          <a:xfrm>
            <a:off x="2674938" y="1179513"/>
            <a:ext cx="12112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67C6"/>
              </a:buClr>
            </a:pPr>
            <a:r>
              <a:rPr lang="en-US" sz="2000" b="1">
                <a:solidFill>
                  <a:srgbClr val="292929"/>
                </a:solidFill>
              </a:rPr>
              <a:t>INPUTS:</a:t>
            </a:r>
          </a:p>
        </p:txBody>
      </p:sp>
      <p:grpSp>
        <p:nvGrpSpPr>
          <p:cNvPr id="23557" name="Group 1"/>
          <p:cNvGrpSpPr>
            <a:grpSpLocks/>
          </p:cNvGrpSpPr>
          <p:nvPr/>
        </p:nvGrpSpPr>
        <p:grpSpPr bwMode="auto">
          <a:xfrm>
            <a:off x="228600" y="1219200"/>
            <a:ext cx="2047875" cy="2708275"/>
            <a:chOff x="228600" y="1219200"/>
            <a:chExt cx="2047165" cy="2708275"/>
          </a:xfrm>
        </p:grpSpPr>
        <p:pic>
          <p:nvPicPr>
            <p:cNvPr id="23570" name="Picture 12"/>
            <p:cNvPicPr>
              <a:picLocks noChangeAspect="1"/>
            </p:cNvPicPr>
            <p:nvPr/>
          </p:nvPicPr>
          <p:blipFill>
            <a:blip r:embed="rId3" cstate="email">
              <a:extLst>
                <a:ext uri="{28A0092B-C50C-407E-A947-70E740481C1C}">
                  <a14:useLocalDpi xmlns:a14="http://schemas.microsoft.com/office/drawing/2010/main" val="0"/>
                </a:ext>
              </a:extLst>
            </a:blip>
            <a:srcRect l="45541" r="5576"/>
            <a:stretch>
              <a:fillRect/>
            </a:stretch>
          </p:blipFill>
          <p:spPr bwMode="auto">
            <a:xfrm>
              <a:off x="228600" y="1243273"/>
              <a:ext cx="2047165" cy="25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990336" y="1219200"/>
              <a:ext cx="380868" cy="2708275"/>
            </a:xfrm>
            <a:prstGeom prst="rect">
              <a:avLst/>
            </a:prstGeom>
            <a:solidFill>
              <a:schemeClr val="tx2">
                <a:lumMod val="40000"/>
                <a:lumOff val="60000"/>
                <a:alpha val="63000"/>
              </a:schemeClr>
            </a:solidFill>
            <a:ln>
              <a:noFill/>
            </a:ln>
            <a:effectLst/>
          </p:spPr>
          <p:txBody>
            <a:bodyPr/>
            <a:lstStyle/>
            <a:p>
              <a:pPr>
                <a:defRPr/>
              </a:pPr>
              <a:endParaRPr lang="en-US">
                <a:latin typeface="Arial" charset="0"/>
              </a:endParaRPr>
            </a:p>
          </p:txBody>
        </p:sp>
      </p:grpSp>
      <p:sp>
        <p:nvSpPr>
          <p:cNvPr id="23558" name="Rectangle 13"/>
          <p:cNvSpPr>
            <a:spLocks noChangeArrowheads="1"/>
          </p:cNvSpPr>
          <p:nvPr/>
        </p:nvSpPr>
        <p:spPr bwMode="auto">
          <a:xfrm>
            <a:off x="6373813" y="1143000"/>
            <a:ext cx="1779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rgbClr val="0067C6"/>
              </a:buClr>
            </a:pPr>
            <a:r>
              <a:rPr lang="en-US" sz="2000" b="1">
                <a:solidFill>
                  <a:srgbClr val="292929"/>
                </a:solidFill>
              </a:rPr>
              <a:t>OUTPUTS:</a:t>
            </a:r>
          </a:p>
        </p:txBody>
      </p:sp>
      <p:sp>
        <p:nvSpPr>
          <p:cNvPr id="14344" name="Rectangle 3"/>
          <p:cNvSpPr>
            <a:spLocks noChangeArrowheads="1"/>
          </p:cNvSpPr>
          <p:nvPr/>
        </p:nvSpPr>
        <p:spPr bwMode="auto">
          <a:xfrm>
            <a:off x="101600" y="3948113"/>
            <a:ext cx="2363788" cy="2300287"/>
          </a:xfrm>
          <a:prstGeom prst="rect">
            <a:avLst/>
          </a:prstGeom>
          <a:ln/>
        </p:spPr>
        <p:style>
          <a:lnRef idx="1">
            <a:schemeClr val="accent1"/>
          </a:lnRef>
          <a:fillRef idx="3">
            <a:schemeClr val="accent1"/>
          </a:fillRef>
          <a:effectRef idx="2">
            <a:schemeClr val="accent1"/>
          </a:effectRef>
          <a:fontRef idx="minor">
            <a:schemeClr val="lt1"/>
          </a:fontRef>
        </p:style>
        <p:txBody>
          <a:bodyPr lIns="95782" tIns="47891" rIns="95782" bIns="47891"/>
          <a:lstStyle/>
          <a:p>
            <a:pPr algn="ctr" eaLnBrk="0" hangingPunct="0">
              <a:buClr>
                <a:srgbClr val="0067C6"/>
              </a:buClr>
              <a:defRPr/>
            </a:pPr>
            <a:r>
              <a:rPr lang="en-US" sz="1400" b="1" dirty="0">
                <a:solidFill>
                  <a:schemeClr val="bg1"/>
                </a:solidFill>
                <a:latin typeface="+mn-lt"/>
                <a:ea typeface="+mn-ea"/>
              </a:rPr>
              <a:t>Validate manufacturing process through production trial run.</a:t>
            </a:r>
          </a:p>
          <a:p>
            <a:pPr algn="ctr" eaLnBrk="0" hangingPunct="0">
              <a:buClr>
                <a:srgbClr val="0067C6"/>
              </a:buClr>
              <a:defRPr/>
            </a:pPr>
            <a:r>
              <a:rPr lang="en-US" sz="1400" b="1" dirty="0">
                <a:solidFill>
                  <a:schemeClr val="bg1"/>
                </a:solidFill>
                <a:latin typeface="+mn-lt"/>
                <a:ea typeface="+mn-ea"/>
              </a:rPr>
              <a:t>Validate that the control plan and process flow chart are effective and that the product meets customer expectation.  </a:t>
            </a:r>
          </a:p>
          <a:p>
            <a:pPr algn="ctr" eaLnBrk="0" hangingPunct="0">
              <a:buClr>
                <a:srgbClr val="0067C6"/>
              </a:buClr>
              <a:defRPr/>
            </a:pPr>
            <a:endParaRPr lang="en-US" sz="1400" b="1" dirty="0">
              <a:latin typeface="+mn-lt"/>
              <a:ea typeface="+mn-ea"/>
            </a:endParaRPr>
          </a:p>
        </p:txBody>
      </p:sp>
      <p:sp>
        <p:nvSpPr>
          <p:cNvPr id="23560" name="Rectangle 3"/>
          <p:cNvSpPr>
            <a:spLocks noChangeArrowheads="1"/>
          </p:cNvSpPr>
          <p:nvPr/>
        </p:nvSpPr>
        <p:spPr bwMode="auto">
          <a:xfrm>
            <a:off x="2435225" y="1524000"/>
            <a:ext cx="33559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0" hangingPunct="0">
              <a:buClr>
                <a:srgbClr val="0067C6"/>
              </a:buClr>
              <a:buFontTx/>
              <a:buChar char="•"/>
            </a:pPr>
            <a:r>
              <a:rPr lang="en-US" dirty="0">
                <a:solidFill>
                  <a:srgbClr val="292929"/>
                </a:solidFill>
              </a:rPr>
              <a:t>Packaging Standards</a:t>
            </a:r>
          </a:p>
          <a:p>
            <a:pPr marL="231775" indent="-231775" eaLnBrk="0" hangingPunct="0">
              <a:buClr>
                <a:srgbClr val="0067C6"/>
              </a:buClr>
              <a:buFontTx/>
              <a:buChar char="•"/>
            </a:pPr>
            <a:r>
              <a:rPr lang="en-US" dirty="0">
                <a:solidFill>
                  <a:srgbClr val="292929"/>
                </a:solidFill>
              </a:rPr>
              <a:t>Product/Process Quality System Review</a:t>
            </a:r>
          </a:p>
          <a:p>
            <a:pPr marL="231775" indent="-231775" eaLnBrk="0" hangingPunct="0">
              <a:buClr>
                <a:srgbClr val="0067C6"/>
              </a:buClr>
              <a:buFontTx/>
              <a:buChar char="•"/>
            </a:pPr>
            <a:r>
              <a:rPr lang="en-US" dirty="0">
                <a:solidFill>
                  <a:srgbClr val="292929"/>
                </a:solidFill>
              </a:rPr>
              <a:t>Process Flow Chart</a:t>
            </a:r>
          </a:p>
          <a:p>
            <a:pPr marL="231775" indent="-231775" eaLnBrk="0" hangingPunct="0">
              <a:buClr>
                <a:srgbClr val="0067C6"/>
              </a:buClr>
              <a:buFontTx/>
              <a:buChar char="•"/>
            </a:pPr>
            <a:r>
              <a:rPr lang="en-US" dirty="0">
                <a:solidFill>
                  <a:srgbClr val="292929"/>
                </a:solidFill>
              </a:rPr>
              <a:t>Floor Plan Layout</a:t>
            </a:r>
          </a:p>
          <a:p>
            <a:pPr marL="231775" indent="-231775" eaLnBrk="0" hangingPunct="0">
              <a:buClr>
                <a:srgbClr val="0067C6"/>
              </a:buClr>
              <a:buFontTx/>
              <a:buChar char="•"/>
            </a:pPr>
            <a:r>
              <a:rPr lang="en-US" dirty="0">
                <a:solidFill>
                  <a:srgbClr val="292929"/>
                </a:solidFill>
              </a:rPr>
              <a:t>Characteristics Matrix</a:t>
            </a:r>
          </a:p>
          <a:p>
            <a:pPr marL="231775" indent="-231775" eaLnBrk="0" hangingPunct="0">
              <a:buClr>
                <a:srgbClr val="0067C6"/>
              </a:buClr>
              <a:buFontTx/>
              <a:buChar char="•"/>
            </a:pPr>
            <a:r>
              <a:rPr lang="en-US" dirty="0">
                <a:solidFill>
                  <a:srgbClr val="292929"/>
                </a:solidFill>
              </a:rPr>
              <a:t>Process Failure Mode and Effects Analysis (PFMEA)</a:t>
            </a:r>
          </a:p>
          <a:p>
            <a:pPr marL="231775" indent="-231775" eaLnBrk="0" hangingPunct="0">
              <a:buClr>
                <a:srgbClr val="0067C6"/>
              </a:buClr>
              <a:buFontTx/>
              <a:buChar char="•"/>
            </a:pPr>
            <a:r>
              <a:rPr lang="en-US" dirty="0">
                <a:solidFill>
                  <a:srgbClr val="292929"/>
                </a:solidFill>
              </a:rPr>
              <a:t>Pre-Launch Control Plan</a:t>
            </a:r>
          </a:p>
          <a:p>
            <a:pPr marL="231775" indent="-231775" eaLnBrk="0" hangingPunct="0">
              <a:buClr>
                <a:srgbClr val="0067C6"/>
              </a:buClr>
              <a:buFontTx/>
              <a:buChar char="•"/>
            </a:pPr>
            <a:r>
              <a:rPr lang="en-US" dirty="0">
                <a:solidFill>
                  <a:srgbClr val="292929"/>
                </a:solidFill>
              </a:rPr>
              <a:t>Process Instructions</a:t>
            </a:r>
          </a:p>
          <a:p>
            <a:pPr marL="231775" indent="-231775" eaLnBrk="0" hangingPunct="0">
              <a:buClr>
                <a:srgbClr val="0067C6"/>
              </a:buClr>
              <a:buFontTx/>
              <a:buChar char="•"/>
            </a:pPr>
            <a:r>
              <a:rPr lang="en-US" dirty="0">
                <a:solidFill>
                  <a:srgbClr val="292929"/>
                </a:solidFill>
              </a:rPr>
              <a:t>Measurement Systems Analysis Plan</a:t>
            </a:r>
          </a:p>
          <a:p>
            <a:pPr marL="231775" indent="-231775" eaLnBrk="0" hangingPunct="0">
              <a:buClr>
                <a:srgbClr val="0067C6"/>
              </a:buClr>
              <a:buFontTx/>
              <a:buChar char="•"/>
            </a:pPr>
            <a:r>
              <a:rPr lang="en-US" dirty="0">
                <a:solidFill>
                  <a:srgbClr val="292929"/>
                </a:solidFill>
              </a:rPr>
              <a:t>Preliminary Process Capability Study Plan</a:t>
            </a:r>
          </a:p>
          <a:p>
            <a:pPr marL="231775" indent="-231775" eaLnBrk="0" hangingPunct="0">
              <a:buClr>
                <a:srgbClr val="0067C6"/>
              </a:buClr>
              <a:buFontTx/>
              <a:buChar char="•"/>
            </a:pPr>
            <a:r>
              <a:rPr lang="en-US" dirty="0">
                <a:solidFill>
                  <a:srgbClr val="292929"/>
                </a:solidFill>
              </a:rPr>
              <a:t>Packaging Specifications</a:t>
            </a:r>
          </a:p>
          <a:p>
            <a:pPr marL="231775" indent="-231775" eaLnBrk="0" hangingPunct="0">
              <a:buClr>
                <a:srgbClr val="0067C6"/>
              </a:buClr>
              <a:buFontTx/>
              <a:buChar char="•"/>
            </a:pPr>
            <a:r>
              <a:rPr lang="en-US" dirty="0">
                <a:solidFill>
                  <a:srgbClr val="292929"/>
                </a:solidFill>
              </a:rPr>
              <a:t>Management Support</a:t>
            </a:r>
          </a:p>
        </p:txBody>
      </p:sp>
      <p:sp>
        <p:nvSpPr>
          <p:cNvPr id="13" name="Right Arrow 12"/>
          <p:cNvSpPr/>
          <p:nvPr/>
        </p:nvSpPr>
        <p:spPr bwMode="auto">
          <a:xfrm>
            <a:off x="5059363" y="5334000"/>
            <a:ext cx="1463675" cy="725488"/>
          </a:xfrm>
          <a:prstGeom prst="rightArrow">
            <a:avLst>
              <a:gd name="adj1" fmla="val 47594"/>
              <a:gd name="adj2" fmla="val 53618"/>
            </a:avLst>
          </a:prstGeom>
          <a:solidFill>
            <a:schemeClr val="tx2">
              <a:lumMod val="40000"/>
              <a:lumOff val="60000"/>
            </a:schemeClr>
          </a:solidFill>
          <a:ln w="9525" cap="flat" cmpd="sng" algn="ctr">
            <a:solidFill>
              <a:schemeClr val="bg1"/>
            </a:solidFill>
            <a:prstDash val="solid"/>
            <a:round/>
            <a:headEnd type="none" w="med" len="med"/>
            <a:tailEnd type="none" w="med" len="med"/>
          </a:ln>
          <a:effectLst/>
        </p:spPr>
        <p:txBody>
          <a:bodyPr/>
          <a:lstStyle/>
          <a:p>
            <a:pPr>
              <a:defRPr/>
            </a:pPr>
            <a:endParaRPr lang="en-US">
              <a:latin typeface="Arial" charset="0"/>
            </a:endParaRPr>
          </a:p>
        </p:txBody>
      </p:sp>
    </p:spTree>
    <p:extLst>
      <p:ext uri="{BB962C8B-B14F-4D97-AF65-F5344CB8AC3E}">
        <p14:creationId xmlns:p14="http://schemas.microsoft.com/office/powerpoint/2010/main" val="2764277585"/>
      </p:ext>
    </p:extLst>
  </p:cSld>
  <p:clrMapOvr>
    <a:masterClrMapping/>
  </p:clrMapOvr>
  <p:transition spd="med">
    <p:wipe di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p:spPr>
        <p:txBody>
          <a:bodyPr/>
          <a:lstStyle/>
          <a:p>
            <a:pPr eaLnBrk="1" hangingPunct="1"/>
            <a:r>
              <a:rPr lang="en-US"/>
              <a:t>Measurement System Analysis (MSA)</a:t>
            </a:r>
          </a:p>
        </p:txBody>
      </p:sp>
      <p:sp>
        <p:nvSpPr>
          <p:cNvPr id="80899" name="Text Box 7"/>
          <p:cNvSpPr txBox="1">
            <a:spLocks noChangeArrowheads="1"/>
          </p:cNvSpPr>
          <p:nvPr/>
        </p:nvSpPr>
        <p:spPr bwMode="auto">
          <a:xfrm>
            <a:off x="582614" y="1624014"/>
            <a:ext cx="4440237" cy="3508653"/>
          </a:xfrm>
          <a:prstGeom prst="rect">
            <a:avLst/>
          </a:prstGeom>
          <a:solidFill>
            <a:srgbClr val="A50021">
              <a:alpha val="18039"/>
            </a:srgbClr>
          </a:solidFill>
          <a:ln w="19050">
            <a:solidFill>
              <a:srgbClr val="A50021"/>
            </a:solidFill>
            <a:miter lim="800000"/>
            <a:headEnd/>
            <a:tailEnd/>
          </a:ln>
        </p:spPr>
        <p:txBody>
          <a:bodyPr>
            <a:spAutoFit/>
          </a:bodyPr>
          <a:lstStyle>
            <a:lvl1pPr marL="290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b="1" u="sng" dirty="0">
              <a:solidFill>
                <a:srgbClr val="002163"/>
              </a:solidFill>
              <a:latin typeface="Verdana" pitchFamily="34" charset="0"/>
            </a:endParaRPr>
          </a:p>
          <a:p>
            <a:r>
              <a:rPr lang="en-US" sz="2000" b="1" u="sng" dirty="0">
                <a:latin typeface="Verdana" pitchFamily="34" charset="0"/>
              </a:rPr>
              <a:t>Error in Reproducibility</a:t>
            </a:r>
            <a:br>
              <a:rPr lang="en-US" dirty="0">
                <a:solidFill>
                  <a:srgbClr val="000000"/>
                </a:solidFill>
                <a:latin typeface="Verdana" pitchFamily="34" charset="0"/>
              </a:rPr>
            </a:br>
            <a:r>
              <a:rPr lang="en-US" b="1" dirty="0">
                <a:latin typeface="Verdana" pitchFamily="34" charset="0"/>
              </a:rPr>
              <a:t>The inability to get the same answer from repeated measurements made under various conditions from different inspectors.</a:t>
            </a:r>
            <a:endParaRPr lang="en-US" b="1" u="sng" dirty="0">
              <a:solidFill>
                <a:srgbClr val="002163"/>
              </a:solidFill>
              <a:latin typeface="Verdana" pitchFamily="34" charset="0"/>
            </a:endParaRPr>
          </a:p>
          <a:p>
            <a:endParaRPr lang="en-US" sz="2000" b="1" u="sng" dirty="0">
              <a:latin typeface="Verdana" pitchFamily="34" charset="0"/>
            </a:endParaRPr>
          </a:p>
          <a:p>
            <a:r>
              <a:rPr lang="en-US" sz="2000" b="1" u="sng" dirty="0">
                <a:latin typeface="Verdana" pitchFamily="34" charset="0"/>
              </a:rPr>
              <a:t>Possible Cause</a:t>
            </a:r>
            <a:r>
              <a:rPr lang="en-US" dirty="0">
                <a:latin typeface="Verdana" pitchFamily="34" charset="0"/>
              </a:rPr>
              <a:t> </a:t>
            </a:r>
            <a:br>
              <a:rPr lang="en-US" dirty="0">
                <a:latin typeface="Verdana" pitchFamily="34" charset="0"/>
              </a:rPr>
            </a:br>
            <a:r>
              <a:rPr lang="en-US" b="1" dirty="0">
                <a:latin typeface="Verdana" pitchFamily="34" charset="0"/>
              </a:rPr>
              <a:t>Lack of SOP, lack of training.</a:t>
            </a:r>
          </a:p>
          <a:p>
            <a:endParaRPr lang="en-US" b="1" dirty="0">
              <a:latin typeface="Verdana" pitchFamily="34" charset="0"/>
            </a:endParaRPr>
          </a:p>
        </p:txBody>
      </p:sp>
      <p:sp>
        <p:nvSpPr>
          <p:cNvPr id="80900" name="AutoShape 9"/>
          <p:cNvSpPr>
            <a:spLocks noChangeArrowheads="1"/>
          </p:cNvSpPr>
          <p:nvPr/>
        </p:nvSpPr>
        <p:spPr bwMode="auto">
          <a:xfrm>
            <a:off x="363539" y="1346200"/>
            <a:ext cx="2185987" cy="457200"/>
          </a:xfrm>
          <a:prstGeom prst="roundRect">
            <a:avLst>
              <a:gd name="adj" fmla="val 16667"/>
            </a:avLst>
          </a:prstGeom>
          <a:solidFill>
            <a:srgbClr val="A50021"/>
          </a:solidFill>
          <a:ln>
            <a:noFill/>
          </a:ln>
          <a:extLst>
            <a:ext uri="{91240B29-F687-4F45-9708-019B960494DF}">
              <a14:hiddenLine xmlns:a14="http://schemas.microsoft.com/office/drawing/2010/main" w="28575" cap="rnd">
                <a:solidFill>
                  <a:srgbClr val="000000"/>
                </a:solidFill>
                <a:round/>
                <a:headEnd type="none" w="sm" len="sm"/>
                <a:tailEnd type="none" w="sm" len="sm"/>
              </a14:hiddenLine>
            </a:ext>
          </a:extLst>
        </p:spPr>
        <p:txBody>
          <a:bodyPr wrap="none" lIns="0" tIns="0" rIns="0" bIns="0" anchor="ctr" anchorCtr="1"/>
          <a:lstStyle/>
          <a:p>
            <a:pPr eaLnBrk="0" hangingPunct="0"/>
            <a:r>
              <a:rPr lang="en-US" sz="2200">
                <a:solidFill>
                  <a:schemeClr val="bg1"/>
                </a:solidFill>
                <a:latin typeface="Verdana" pitchFamily="34" charset="0"/>
              </a:rPr>
              <a:t>Reproducibility</a:t>
            </a:r>
          </a:p>
        </p:txBody>
      </p:sp>
      <p:pic>
        <p:nvPicPr>
          <p:cNvPr id="118794" name="Picture 10" descr="rul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89" y="1901825"/>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5" name="Picture 11" descr="compa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2873375"/>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7" name="Text Box 13"/>
          <p:cNvSpPr txBox="1">
            <a:spLocks noChangeArrowheads="1"/>
          </p:cNvSpPr>
          <p:nvPr/>
        </p:nvSpPr>
        <p:spPr bwMode="auto">
          <a:xfrm>
            <a:off x="5562600" y="5257802"/>
            <a:ext cx="2971800" cy="430887"/>
          </a:xfrm>
          <a:prstGeom prst="rect">
            <a:avLst/>
          </a:prstGeom>
          <a:noFill/>
          <a:ln w="9525">
            <a:noFill/>
            <a:miter lim="800000"/>
            <a:headEnd/>
            <a:tailEnd/>
          </a:ln>
          <a:effectLst/>
        </p:spPr>
        <p:txBody>
          <a:bodyPr>
            <a:spAutoFit/>
          </a:bodyPr>
          <a:lstStyle/>
          <a:p>
            <a:pPr>
              <a:spcBef>
                <a:spcPct val="50000"/>
              </a:spcBef>
              <a:defRPr/>
            </a:pPr>
            <a:r>
              <a:rPr lang="en-US" sz="2000" b="1">
                <a:solidFill>
                  <a:srgbClr val="333399"/>
                </a:solidFill>
                <a:effectLst>
                  <a:outerShdw blurRad="38100" dist="38100" dir="2700000" algn="tl">
                    <a:srgbClr val="C0C0C0"/>
                  </a:outerShdw>
                </a:effectLst>
                <a:latin typeface="Verdana" pitchFamily="34" charset="0"/>
                <a:cs typeface="Arial" charset="0"/>
              </a:rPr>
              <a:t>Appraiser Variation</a:t>
            </a:r>
          </a:p>
        </p:txBody>
      </p:sp>
    </p:spTree>
    <p:extLst>
      <p:ext uri="{BB962C8B-B14F-4D97-AF65-F5344CB8AC3E}">
        <p14:creationId xmlns:p14="http://schemas.microsoft.com/office/powerpoint/2010/main" val="1550997080"/>
      </p:ext>
    </p:extLst>
  </p:cSld>
  <p:clrMapOvr>
    <a:masterClrMapping/>
  </p:clrMapOvr>
  <p:transition spd="med">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Variable MSA – Gage R&amp;R Study</a:t>
            </a:r>
          </a:p>
        </p:txBody>
      </p:sp>
      <p:sp>
        <p:nvSpPr>
          <p:cNvPr id="275459" name="Rectangle 3"/>
          <p:cNvSpPr>
            <a:spLocks noGrp="1" noChangeArrowheads="1"/>
          </p:cNvSpPr>
          <p:nvPr>
            <p:ph type="body" idx="1"/>
          </p:nvPr>
        </p:nvSpPr>
        <p:spPr/>
        <p:txBody>
          <a:bodyPr/>
          <a:lstStyle/>
          <a:p>
            <a:pPr eaLnBrk="1" hangingPunct="1">
              <a:buClr>
                <a:srgbClr val="A50021"/>
              </a:buClr>
              <a:buFontTx/>
              <a:buChar char="•"/>
              <a:defRPr/>
            </a:pPr>
            <a:r>
              <a:rPr lang="en-US" b="1" dirty="0"/>
              <a:t>Gage R&amp;R is the combined estimate of measurement system </a:t>
            </a:r>
            <a:r>
              <a:rPr lang="en-US" b="1" dirty="0">
                <a:solidFill>
                  <a:srgbClr val="A50021"/>
                </a:solidFill>
                <a:effectLst>
                  <a:outerShdw blurRad="38100" dist="38100" dir="2700000" algn="tl">
                    <a:srgbClr val="C0C0C0"/>
                  </a:outerShdw>
                </a:effectLst>
              </a:rPr>
              <a:t>Repeatability</a:t>
            </a:r>
            <a:r>
              <a:rPr lang="en-US" b="1" dirty="0"/>
              <a:t> and </a:t>
            </a:r>
            <a:r>
              <a:rPr lang="en-US" b="1" dirty="0">
                <a:solidFill>
                  <a:srgbClr val="A50021"/>
                </a:solidFill>
                <a:effectLst>
                  <a:outerShdw blurRad="38100" dist="38100" dir="2700000" algn="tl">
                    <a:srgbClr val="C0C0C0"/>
                  </a:outerShdw>
                </a:effectLst>
              </a:rPr>
              <a:t>Reproducibility</a:t>
            </a:r>
          </a:p>
          <a:p>
            <a:pPr eaLnBrk="1" hangingPunct="1">
              <a:buClr>
                <a:srgbClr val="A50021"/>
              </a:buClr>
              <a:buFontTx/>
              <a:buChar char="•"/>
              <a:defRPr/>
            </a:pPr>
            <a:r>
              <a:rPr lang="en-US" b="1" dirty="0">
                <a:solidFill>
                  <a:schemeClr val="tx1"/>
                </a:solidFill>
              </a:rPr>
              <a:t>Typically, a 3-person study is performed</a:t>
            </a:r>
          </a:p>
          <a:p>
            <a:pPr lvl="1" eaLnBrk="1" hangingPunct="1">
              <a:buClr>
                <a:srgbClr val="A50021"/>
              </a:buClr>
              <a:buFont typeface="Wingdings" pitchFamily="2" charset="2"/>
              <a:buChar char="Ø"/>
              <a:defRPr/>
            </a:pPr>
            <a:r>
              <a:rPr lang="en-US" sz="1800" b="1" dirty="0">
                <a:solidFill>
                  <a:schemeClr val="tx1"/>
                </a:solidFill>
              </a:rPr>
              <a:t>Each person randomly measures 10 marked parts per trial</a:t>
            </a:r>
          </a:p>
          <a:p>
            <a:pPr lvl="1" eaLnBrk="1" hangingPunct="1">
              <a:buClr>
                <a:srgbClr val="A50021"/>
              </a:buClr>
              <a:buFont typeface="Wingdings" pitchFamily="2" charset="2"/>
              <a:buChar char="Ø"/>
              <a:defRPr/>
            </a:pPr>
            <a:r>
              <a:rPr lang="en-US" sz="1800" b="1" dirty="0">
                <a:solidFill>
                  <a:schemeClr val="tx1"/>
                </a:solidFill>
              </a:rPr>
              <a:t>Each person can perform up to 3 trials</a:t>
            </a:r>
          </a:p>
          <a:p>
            <a:pPr eaLnBrk="1" hangingPunct="1">
              <a:buClr>
                <a:srgbClr val="A50021"/>
              </a:buClr>
              <a:buFontTx/>
              <a:buChar char="•"/>
              <a:defRPr/>
            </a:pPr>
            <a:r>
              <a:rPr lang="en-US" b="1" dirty="0">
                <a:solidFill>
                  <a:schemeClr val="tx1"/>
                </a:solidFill>
              </a:rPr>
              <a:t>There are 3 key indicators</a:t>
            </a:r>
          </a:p>
          <a:p>
            <a:pPr lvl="1" eaLnBrk="1" hangingPunct="1">
              <a:buClr>
                <a:srgbClr val="A50021"/>
              </a:buClr>
              <a:buFont typeface="Wingdings" pitchFamily="2" charset="2"/>
              <a:buChar char="Ø"/>
              <a:defRPr/>
            </a:pPr>
            <a:r>
              <a:rPr lang="en-US" sz="1800" b="1" dirty="0">
                <a:solidFill>
                  <a:srgbClr val="A50021"/>
                </a:solidFill>
                <a:effectLst>
                  <a:outerShdw blurRad="38100" dist="38100" dir="2700000" algn="tl">
                    <a:srgbClr val="C0C0C0"/>
                  </a:outerShdw>
                </a:effectLst>
              </a:rPr>
              <a:t>% P/T</a:t>
            </a:r>
            <a:r>
              <a:rPr lang="en-US" sz="1800" b="1" dirty="0">
                <a:solidFill>
                  <a:schemeClr val="tx1"/>
                </a:solidFill>
              </a:rPr>
              <a:t> or measurement variation compared to tolerance</a:t>
            </a:r>
          </a:p>
          <a:p>
            <a:pPr lvl="1" eaLnBrk="1" hangingPunct="1">
              <a:buClr>
                <a:srgbClr val="A50021"/>
              </a:buClr>
              <a:buFont typeface="Wingdings" pitchFamily="2" charset="2"/>
              <a:buChar char="Ø"/>
              <a:defRPr/>
            </a:pPr>
            <a:r>
              <a:rPr lang="en-US" sz="1800" b="1" dirty="0">
                <a:solidFill>
                  <a:srgbClr val="A50021"/>
                </a:solidFill>
                <a:effectLst>
                  <a:outerShdw blurRad="38100" dist="38100" dir="2700000" algn="tl">
                    <a:srgbClr val="C0C0C0"/>
                  </a:outerShdw>
                </a:effectLst>
              </a:rPr>
              <a:t>% R&amp;R</a:t>
            </a:r>
            <a:r>
              <a:rPr lang="en-US" sz="1800" b="1" dirty="0">
                <a:solidFill>
                  <a:schemeClr val="tx1"/>
                </a:solidFill>
              </a:rPr>
              <a:t> or measurement variation compared to process variation</a:t>
            </a:r>
          </a:p>
          <a:p>
            <a:pPr lvl="1" eaLnBrk="1" hangingPunct="1">
              <a:buClr>
                <a:srgbClr val="A50021"/>
              </a:buClr>
              <a:buFont typeface="Wingdings" pitchFamily="2" charset="2"/>
              <a:buChar char="Ø"/>
              <a:defRPr/>
            </a:pPr>
            <a:r>
              <a:rPr lang="en-US" sz="1800" b="1" dirty="0">
                <a:solidFill>
                  <a:srgbClr val="A50021"/>
                </a:solidFill>
                <a:effectLst>
                  <a:outerShdw blurRad="38100" dist="38100" dir="2700000" algn="tl">
                    <a:srgbClr val="C0C0C0"/>
                  </a:outerShdw>
                </a:effectLst>
              </a:rPr>
              <a:t>Number of distinct categories (</a:t>
            </a:r>
            <a:r>
              <a:rPr lang="en-US" sz="1800" b="1" dirty="0" err="1">
                <a:solidFill>
                  <a:srgbClr val="A50021"/>
                </a:solidFill>
                <a:effectLst>
                  <a:outerShdw blurRad="38100" dist="38100" dir="2700000" algn="tl">
                    <a:srgbClr val="C0C0C0"/>
                  </a:outerShdw>
                </a:effectLst>
              </a:rPr>
              <a:t>ndc</a:t>
            </a:r>
            <a:r>
              <a:rPr lang="en-US" sz="1800" b="1" dirty="0">
                <a:solidFill>
                  <a:srgbClr val="A50021"/>
                </a:solidFill>
                <a:effectLst>
                  <a:outerShdw blurRad="38100" dist="38100" dir="2700000" algn="tl">
                    <a:srgbClr val="C0C0C0"/>
                  </a:outerShdw>
                </a:effectLst>
              </a:rPr>
              <a:t>) </a:t>
            </a:r>
            <a:r>
              <a:rPr lang="en-US" sz="1800" dirty="0">
                <a:solidFill>
                  <a:schemeClr val="tx1"/>
                </a:solidFill>
                <a:effectLst>
                  <a:outerShdw blurRad="38100" dist="38100" dir="2700000" algn="tl">
                    <a:srgbClr val="C0C0C0"/>
                  </a:outerShdw>
                </a:effectLst>
              </a:rPr>
              <a:t>or measure of resolution</a:t>
            </a:r>
            <a:endParaRPr lang="en-US" sz="1800" dirty="0">
              <a:solidFill>
                <a:srgbClr val="A50021"/>
              </a:solidFill>
              <a:effectLst>
                <a:outerShdw blurRad="38100" dist="38100" dir="2700000" algn="tl">
                  <a:srgbClr val="C0C0C0"/>
                </a:outerShdw>
              </a:effectLst>
            </a:endParaRPr>
          </a:p>
          <a:p>
            <a:pPr eaLnBrk="1" hangingPunct="1">
              <a:buClr>
                <a:srgbClr val="A50021"/>
              </a:buClr>
              <a:buFontTx/>
              <a:buChar char="•"/>
              <a:defRPr/>
            </a:pPr>
            <a:endParaRPr lang="en-US" sz="1800" b="1" dirty="0">
              <a:solidFill>
                <a:srgbClr val="A50021"/>
              </a:solidFill>
              <a:effectLst>
                <a:outerShdw blurRad="38100" dist="38100" dir="2700000" algn="tl">
                  <a:srgbClr val="C0C0C0"/>
                </a:outerShdw>
              </a:effectLst>
            </a:endParaRPr>
          </a:p>
        </p:txBody>
      </p:sp>
    </p:spTree>
    <p:extLst>
      <p:ext uri="{BB962C8B-B14F-4D97-AF65-F5344CB8AC3E}">
        <p14:creationId xmlns:p14="http://schemas.microsoft.com/office/powerpoint/2010/main" val="9918979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5459">
                                            <p:txEl>
                                              <p:pRg st="1" end="1"/>
                                            </p:txEl>
                                          </p:spTgt>
                                        </p:tgtEl>
                                        <p:attrNameLst>
                                          <p:attrName>style.visibility</p:attrName>
                                        </p:attrNameLst>
                                      </p:cBhvr>
                                      <p:to>
                                        <p:strVal val="visible"/>
                                      </p:to>
                                    </p:set>
                                    <p:animEffect transition="in" filter="checkerboard(across)">
                                      <p:cBhvr>
                                        <p:cTn id="7" dur="500"/>
                                        <p:tgtEl>
                                          <p:spTgt spid="275459">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75459">
                                            <p:txEl>
                                              <p:pRg st="2" end="2"/>
                                            </p:txEl>
                                          </p:spTgt>
                                        </p:tgtEl>
                                        <p:attrNameLst>
                                          <p:attrName>style.visibility</p:attrName>
                                        </p:attrNameLst>
                                      </p:cBhvr>
                                      <p:to>
                                        <p:strVal val="visible"/>
                                      </p:to>
                                    </p:set>
                                    <p:animEffect transition="in" filter="checkerboard(across)">
                                      <p:cBhvr>
                                        <p:cTn id="10" dur="500"/>
                                        <p:tgtEl>
                                          <p:spTgt spid="275459">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75459">
                                            <p:txEl>
                                              <p:pRg st="3" end="3"/>
                                            </p:txEl>
                                          </p:spTgt>
                                        </p:tgtEl>
                                        <p:attrNameLst>
                                          <p:attrName>style.visibility</p:attrName>
                                        </p:attrNameLst>
                                      </p:cBhvr>
                                      <p:to>
                                        <p:strVal val="visible"/>
                                      </p:to>
                                    </p:set>
                                    <p:animEffect transition="in" filter="checkerboard(across)">
                                      <p:cBhvr>
                                        <p:cTn id="13" dur="500"/>
                                        <p:tgtEl>
                                          <p:spTgt spid="27545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275459">
                                            <p:txEl>
                                              <p:pRg st="4" end="4"/>
                                            </p:txEl>
                                          </p:spTgt>
                                        </p:tgtEl>
                                        <p:attrNameLst>
                                          <p:attrName>style.visibility</p:attrName>
                                        </p:attrNameLst>
                                      </p:cBhvr>
                                      <p:to>
                                        <p:strVal val="visible"/>
                                      </p:to>
                                    </p:set>
                                    <p:animEffect transition="in" filter="strips(downRight)">
                                      <p:cBhvr>
                                        <p:cTn id="18" dur="500"/>
                                        <p:tgtEl>
                                          <p:spTgt spid="275459">
                                            <p:txEl>
                                              <p:pRg st="4" end="4"/>
                                            </p:txEl>
                                          </p:spTgt>
                                        </p:tgtEl>
                                      </p:cBhvr>
                                    </p:animEffect>
                                  </p:childTnLst>
                                </p:cTn>
                              </p:par>
                            </p:childTnLst>
                          </p:cTn>
                        </p:par>
                        <p:par>
                          <p:cTn id="19" fill="hold" nodeType="afterGroup">
                            <p:stCondLst>
                              <p:cond delay="500"/>
                            </p:stCondLst>
                            <p:childTnLst>
                              <p:par>
                                <p:cTn id="20" presetID="18" presetClass="entr" presetSubtype="6" fill="hold" nodeType="afterEffect">
                                  <p:stCondLst>
                                    <p:cond delay="0"/>
                                  </p:stCondLst>
                                  <p:childTnLst>
                                    <p:set>
                                      <p:cBhvr>
                                        <p:cTn id="21" dur="1" fill="hold">
                                          <p:stCondLst>
                                            <p:cond delay="0"/>
                                          </p:stCondLst>
                                        </p:cTn>
                                        <p:tgtEl>
                                          <p:spTgt spid="275459">
                                            <p:txEl>
                                              <p:pRg st="5" end="5"/>
                                            </p:txEl>
                                          </p:spTgt>
                                        </p:tgtEl>
                                        <p:attrNameLst>
                                          <p:attrName>style.visibility</p:attrName>
                                        </p:attrNameLst>
                                      </p:cBhvr>
                                      <p:to>
                                        <p:strVal val="visible"/>
                                      </p:to>
                                    </p:set>
                                    <p:animEffect transition="in" filter="strips(downRight)">
                                      <p:cBhvr>
                                        <p:cTn id="22" dur="500"/>
                                        <p:tgtEl>
                                          <p:spTgt spid="275459">
                                            <p:txEl>
                                              <p:pRg st="5" end="5"/>
                                            </p:txEl>
                                          </p:spTgt>
                                        </p:tgtEl>
                                      </p:cBhvr>
                                    </p:animEffect>
                                  </p:childTnLst>
                                </p:cTn>
                              </p:par>
                            </p:childTnLst>
                          </p:cTn>
                        </p:par>
                        <p:par>
                          <p:cTn id="23" fill="hold" nodeType="afterGroup">
                            <p:stCondLst>
                              <p:cond delay="1000"/>
                            </p:stCondLst>
                            <p:childTnLst>
                              <p:par>
                                <p:cTn id="24" presetID="18" presetClass="entr" presetSubtype="6" fill="hold" nodeType="afterEffect">
                                  <p:stCondLst>
                                    <p:cond delay="0"/>
                                  </p:stCondLst>
                                  <p:childTnLst>
                                    <p:set>
                                      <p:cBhvr>
                                        <p:cTn id="25" dur="1" fill="hold">
                                          <p:stCondLst>
                                            <p:cond delay="0"/>
                                          </p:stCondLst>
                                        </p:cTn>
                                        <p:tgtEl>
                                          <p:spTgt spid="275459">
                                            <p:txEl>
                                              <p:pRg st="6" end="6"/>
                                            </p:txEl>
                                          </p:spTgt>
                                        </p:tgtEl>
                                        <p:attrNameLst>
                                          <p:attrName>style.visibility</p:attrName>
                                        </p:attrNameLst>
                                      </p:cBhvr>
                                      <p:to>
                                        <p:strVal val="visible"/>
                                      </p:to>
                                    </p:set>
                                    <p:animEffect transition="in" filter="strips(downRight)">
                                      <p:cBhvr>
                                        <p:cTn id="26" dur="500"/>
                                        <p:tgtEl>
                                          <p:spTgt spid="275459">
                                            <p:txEl>
                                              <p:pRg st="6" end="6"/>
                                            </p:txEl>
                                          </p:spTgt>
                                        </p:tgtEl>
                                      </p:cBhvr>
                                    </p:animEffect>
                                  </p:childTnLst>
                                </p:cTn>
                              </p:par>
                            </p:childTnLst>
                          </p:cTn>
                        </p:par>
                        <p:par>
                          <p:cTn id="27" fill="hold">
                            <p:stCondLst>
                              <p:cond delay="1500"/>
                            </p:stCondLst>
                            <p:childTnLst>
                              <p:par>
                                <p:cTn id="28" presetID="18" presetClass="entr" presetSubtype="6" fill="hold" nodeType="afterEffect">
                                  <p:stCondLst>
                                    <p:cond delay="0"/>
                                  </p:stCondLst>
                                  <p:childTnLst>
                                    <p:set>
                                      <p:cBhvr>
                                        <p:cTn id="29" dur="1" fill="hold">
                                          <p:stCondLst>
                                            <p:cond delay="0"/>
                                          </p:stCondLst>
                                        </p:cTn>
                                        <p:tgtEl>
                                          <p:spTgt spid="275459">
                                            <p:txEl>
                                              <p:pRg st="7" end="7"/>
                                            </p:txEl>
                                          </p:spTgt>
                                        </p:tgtEl>
                                        <p:attrNameLst>
                                          <p:attrName>style.visibility</p:attrName>
                                        </p:attrNameLst>
                                      </p:cBhvr>
                                      <p:to>
                                        <p:strVal val="visible"/>
                                      </p:to>
                                    </p:set>
                                    <p:animEffect transition="in" filter="strips(downRight)">
                                      <p:cBhvr>
                                        <p:cTn id="30" dur="500"/>
                                        <p:tgtEl>
                                          <p:spTgt spid="275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9171" y="1255986"/>
            <a:ext cx="7670448" cy="53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6" name="Rectangle 2"/>
          <p:cNvSpPr>
            <a:spLocks noGrp="1" noChangeArrowheads="1"/>
          </p:cNvSpPr>
          <p:nvPr>
            <p:ph type="title"/>
          </p:nvPr>
        </p:nvSpPr>
        <p:spPr>
          <a:noFill/>
        </p:spPr>
        <p:txBody>
          <a:bodyPr/>
          <a:lstStyle/>
          <a:p>
            <a:pPr eaLnBrk="1" hangingPunct="1"/>
            <a:r>
              <a:rPr lang="en-US" dirty="0"/>
              <a:t>Variable MSA – AIAG GR&amp;R VAR(</a:t>
            </a:r>
            <a:r>
              <a:rPr lang="en-US" dirty="0" err="1"/>
              <a:t>Tol</a:t>
            </a:r>
            <a:r>
              <a:rPr lang="en-US" dirty="0"/>
              <a:t>)</a:t>
            </a:r>
          </a:p>
        </p:txBody>
      </p:sp>
      <p:grpSp>
        <p:nvGrpSpPr>
          <p:cNvPr id="2" name="Group 4"/>
          <p:cNvGrpSpPr>
            <a:grpSpLocks/>
          </p:cNvGrpSpPr>
          <p:nvPr/>
        </p:nvGrpSpPr>
        <p:grpSpPr bwMode="auto">
          <a:xfrm>
            <a:off x="228600" y="2502900"/>
            <a:ext cx="3962400" cy="692150"/>
            <a:chOff x="597" y="3672"/>
            <a:chExt cx="4338" cy="436"/>
          </a:xfrm>
          <a:solidFill>
            <a:srgbClr val="003399"/>
          </a:solidFill>
        </p:grpSpPr>
        <p:sp>
          <p:nvSpPr>
            <p:cNvPr id="545797" name="AutoShape 5"/>
            <p:cNvSpPr>
              <a:spLocks noChangeArrowheads="1"/>
            </p:cNvSpPr>
            <p:nvPr/>
          </p:nvSpPr>
          <p:spPr bwMode="gray">
            <a:xfrm>
              <a:off x="597" y="3672"/>
              <a:ext cx="4338" cy="436"/>
            </a:xfrm>
            <a:prstGeom prst="roundRect">
              <a:avLst>
                <a:gd name="adj" fmla="val 16667"/>
              </a:avLst>
            </a:prstGeom>
            <a:grpFill/>
            <a:ln w="9525">
              <a:noFill/>
              <a:round/>
              <a:headEnd/>
              <a:tailEnd/>
            </a:ln>
            <a:effectLst>
              <a:outerShdw dist="81320" dir="2319588"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82957" name="Rectangle 6"/>
            <p:cNvSpPr>
              <a:spLocks noChangeArrowheads="1"/>
            </p:cNvSpPr>
            <p:nvPr/>
          </p:nvSpPr>
          <p:spPr bwMode="gray">
            <a:xfrm>
              <a:off x="624" y="3779"/>
              <a:ext cx="4243"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50000"/>
                </a:spcBef>
                <a:buClr>
                  <a:srgbClr val="1F3F5F"/>
                </a:buClr>
              </a:pPr>
              <a:r>
                <a:rPr lang="en-US" b="1" dirty="0">
                  <a:solidFill>
                    <a:schemeClr val="bg1"/>
                  </a:solidFill>
                  <a:latin typeface="Verdana" pitchFamily="34" charset="0"/>
                </a:rPr>
                <a:t>Included in PPAP Workbook</a:t>
              </a:r>
            </a:p>
          </p:txBody>
        </p:sp>
      </p:grpSp>
      <p:sp>
        <p:nvSpPr>
          <p:cNvPr id="545799" name="Rectangle 7"/>
          <p:cNvSpPr>
            <a:spLocks noChangeArrowheads="1"/>
          </p:cNvSpPr>
          <p:nvPr/>
        </p:nvSpPr>
        <p:spPr bwMode="auto">
          <a:xfrm>
            <a:off x="6857999" y="4038600"/>
            <a:ext cx="1433489" cy="1981200"/>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5801" name="Line 9"/>
          <p:cNvSpPr>
            <a:spLocks noChangeShapeType="1"/>
          </p:cNvSpPr>
          <p:nvPr/>
        </p:nvSpPr>
        <p:spPr bwMode="auto">
          <a:xfrm>
            <a:off x="4114799" y="4131794"/>
            <a:ext cx="2743199" cy="745005"/>
          </a:xfrm>
          <a:prstGeom prst="line">
            <a:avLst/>
          </a:prstGeom>
          <a:noFill/>
          <a:ln w="101600">
            <a:solidFill>
              <a:srgbClr val="00216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45803" name="AutoShape 11"/>
          <p:cNvSpPr>
            <a:spLocks noChangeArrowheads="1"/>
          </p:cNvSpPr>
          <p:nvPr/>
        </p:nvSpPr>
        <p:spPr bwMode="auto">
          <a:xfrm>
            <a:off x="1066800" y="3810793"/>
            <a:ext cx="3048000" cy="649288"/>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square" anchor="ctr">
            <a:noAutofit/>
          </a:bodyPr>
          <a:lstStyle/>
          <a:p>
            <a:pPr algn="ctr" eaLnBrk="0" hangingPunct="0">
              <a:defRPr/>
            </a:pPr>
            <a:r>
              <a:rPr lang="en-US" sz="1600" b="1" dirty="0">
                <a:solidFill>
                  <a:schemeClr val="bg1"/>
                </a:solidFill>
                <a:latin typeface="Verdana" pitchFamily="34" charset="0"/>
              </a:rPr>
              <a:t>Automatically calculates %GRR, %PV, </a:t>
            </a:r>
            <a:r>
              <a:rPr lang="en-US" sz="1600" b="1" dirty="0" err="1">
                <a:solidFill>
                  <a:schemeClr val="bg1"/>
                </a:solidFill>
                <a:latin typeface="Verdana" pitchFamily="34" charset="0"/>
              </a:rPr>
              <a:t>ndc</a:t>
            </a:r>
            <a:endParaRPr lang="en-US" sz="1600" b="1" dirty="0">
              <a:solidFill>
                <a:schemeClr val="bg1"/>
              </a:solidFill>
              <a:latin typeface="Verdana" pitchFamily="34" charset="0"/>
              <a:cs typeface="Arial" charset="0"/>
            </a:endParaRPr>
          </a:p>
        </p:txBody>
      </p:sp>
    </p:spTree>
    <p:extLst>
      <p:ext uri="{BB962C8B-B14F-4D97-AF65-F5344CB8AC3E}">
        <p14:creationId xmlns:p14="http://schemas.microsoft.com/office/powerpoint/2010/main" val="419019914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8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8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9" grpId="0" animBg="1"/>
      <p:bldP spid="545801" grpId="0" animBg="1"/>
      <p:bldP spid="54580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body" idx="1"/>
          </p:nvPr>
        </p:nvSpPr>
        <p:spPr>
          <a:xfrm>
            <a:off x="457200" y="2181227"/>
            <a:ext cx="8429625" cy="4143375"/>
          </a:xfrm>
          <a:noFill/>
        </p:spPr>
        <p:txBody>
          <a:bodyPr lIns="90488" tIns="44450" rIns="90488" bIns="44450"/>
          <a:lstStyle/>
          <a:p>
            <a:pPr marL="457200" indent="-457200" eaLnBrk="1" hangingPunct="1">
              <a:lnSpc>
                <a:spcPct val="150000"/>
              </a:lnSpc>
              <a:buClr>
                <a:srgbClr val="A50021"/>
              </a:buClr>
              <a:buFont typeface="Monotype Sorts" pitchFamily="2" charset="2"/>
              <a:buAutoNum type="arabicPeriod"/>
            </a:pPr>
            <a:r>
              <a:rPr lang="en-US" sz="1400" b="1" dirty="0"/>
              <a:t>Select </a:t>
            </a:r>
            <a:r>
              <a:rPr lang="en-US" sz="1400" b="1" dirty="0">
                <a:solidFill>
                  <a:schemeClr val="tx1"/>
                </a:solidFill>
              </a:rPr>
              <a:t>10 </a:t>
            </a:r>
            <a:r>
              <a:rPr lang="en-US" sz="1400" b="1" dirty="0"/>
              <a:t>items that represent the full range of long-term process variation</a:t>
            </a:r>
            <a:endParaRPr lang="en-US" altLang="zh-CN" sz="1400" b="1" dirty="0">
              <a:ea typeface="宋体" pitchFamily="2" charset="-122"/>
            </a:endParaRPr>
          </a:p>
          <a:p>
            <a:pPr marL="457200" indent="-457200" eaLnBrk="1" hangingPunct="1">
              <a:lnSpc>
                <a:spcPct val="150000"/>
              </a:lnSpc>
              <a:buClr>
                <a:srgbClr val="A50021"/>
              </a:buClr>
              <a:buFont typeface="Monotype Sorts" pitchFamily="2" charset="2"/>
              <a:buAutoNum type="arabicPeriod"/>
            </a:pPr>
            <a:r>
              <a:rPr lang="en-US" sz="1400" b="1" dirty="0"/>
              <a:t>Identify the appraisers – they should be operator who normally use the gage</a:t>
            </a:r>
            <a:endParaRPr lang="en-US" altLang="zh-CN" sz="1400" b="1" dirty="0">
              <a:ea typeface="宋体" pitchFamily="2" charset="-122"/>
            </a:endParaRPr>
          </a:p>
          <a:p>
            <a:pPr marL="457200" indent="-457200" eaLnBrk="1" hangingPunct="1">
              <a:lnSpc>
                <a:spcPct val="150000"/>
              </a:lnSpc>
              <a:buClr>
                <a:srgbClr val="A50021"/>
              </a:buClr>
              <a:buFont typeface="Monotype Sorts" pitchFamily="2" charset="2"/>
              <a:buAutoNum type="arabicPeriod"/>
            </a:pPr>
            <a:r>
              <a:rPr lang="en-US" sz="1400" b="1" dirty="0"/>
              <a:t>If appropriate, calibrate the gage or verify that the last calibration date is valid</a:t>
            </a:r>
          </a:p>
          <a:p>
            <a:pPr marL="457200" indent="-457200">
              <a:lnSpc>
                <a:spcPct val="150000"/>
              </a:lnSpc>
              <a:buClr>
                <a:srgbClr val="A50021"/>
              </a:buClr>
              <a:buFont typeface="Monotype Sorts" pitchFamily="2" charset="2"/>
              <a:buAutoNum type="arabicPeriod"/>
            </a:pPr>
            <a:r>
              <a:rPr lang="en-US" sz="1400" b="1" dirty="0"/>
              <a:t>Open the GR&amp;R VAR(</a:t>
            </a:r>
            <a:r>
              <a:rPr lang="en-US" sz="1400" b="1" dirty="0" err="1"/>
              <a:t>Tol</a:t>
            </a:r>
            <a:r>
              <a:rPr lang="en-US" sz="1400" b="1" dirty="0"/>
              <a:t>) worksheet in the AIAG Core Tools file to record data, or use </a:t>
            </a:r>
            <a:r>
              <a:rPr lang="en-US" sz="1400" b="1" dirty="0" err="1"/>
              <a:t>MiniTab</a:t>
            </a:r>
            <a:endParaRPr lang="en-US" sz="1400" b="1" dirty="0"/>
          </a:p>
          <a:p>
            <a:pPr marL="457200" indent="-457200" eaLnBrk="1" hangingPunct="1">
              <a:lnSpc>
                <a:spcPct val="150000"/>
              </a:lnSpc>
              <a:buClr>
                <a:srgbClr val="A50021"/>
              </a:buClr>
              <a:buFont typeface="Monotype Sorts" pitchFamily="2" charset="2"/>
              <a:buAutoNum type="arabicPeriod"/>
            </a:pPr>
            <a:r>
              <a:rPr lang="en-US" sz="1400" b="1" dirty="0"/>
              <a:t>Have </a:t>
            </a:r>
            <a:r>
              <a:rPr lang="en-US" sz="1400" b="1" u="sng" dirty="0"/>
              <a:t>each</a:t>
            </a:r>
            <a:r>
              <a:rPr lang="en-US" sz="1400" b="1" dirty="0"/>
              <a:t> appraiser assess </a:t>
            </a:r>
            <a:r>
              <a:rPr lang="en-US" sz="1400" b="1" u="sng" dirty="0"/>
              <a:t>each</a:t>
            </a:r>
            <a:r>
              <a:rPr lang="en-US" sz="1400" b="1" dirty="0"/>
              <a:t> part 3 times preferably in random order (Minitab can generate a random run order)</a:t>
            </a:r>
          </a:p>
          <a:p>
            <a:pPr marL="457200" indent="-457200">
              <a:lnSpc>
                <a:spcPct val="150000"/>
              </a:lnSpc>
              <a:buClr>
                <a:srgbClr val="A50021"/>
              </a:buClr>
              <a:buFont typeface="Monotype Sorts" pitchFamily="2" charset="2"/>
              <a:buAutoNum type="arabicPeriod"/>
            </a:pPr>
            <a:r>
              <a:rPr lang="en-US" sz="1400" b="1" dirty="0"/>
              <a:t>Input data into the GR&amp;R VAR(</a:t>
            </a:r>
            <a:r>
              <a:rPr lang="en-US" sz="1400" b="1" dirty="0" err="1"/>
              <a:t>Tol</a:t>
            </a:r>
            <a:r>
              <a:rPr lang="en-US" sz="1400" b="1" dirty="0"/>
              <a:t>) worksheet  or </a:t>
            </a:r>
            <a:r>
              <a:rPr lang="en-US" sz="1400" b="1" dirty="0" err="1"/>
              <a:t>MiniTab</a:t>
            </a:r>
            <a:endParaRPr lang="en-US" sz="1400" b="1" dirty="0"/>
          </a:p>
          <a:p>
            <a:pPr marL="457200" indent="-457200" eaLnBrk="1" hangingPunct="1">
              <a:lnSpc>
                <a:spcPct val="150000"/>
              </a:lnSpc>
              <a:buClr>
                <a:srgbClr val="A50021"/>
              </a:buClr>
              <a:buFont typeface="Monotype Sorts" pitchFamily="2" charset="2"/>
              <a:buAutoNum type="arabicPeriod"/>
            </a:pPr>
            <a:r>
              <a:rPr lang="en-US" sz="1400" b="1" dirty="0"/>
              <a:t>Enter the number of operators, trials, samples and specification limits</a:t>
            </a:r>
          </a:p>
          <a:p>
            <a:pPr marL="457200" indent="-457200" eaLnBrk="1" hangingPunct="1">
              <a:lnSpc>
                <a:spcPct val="150000"/>
              </a:lnSpc>
              <a:buClr>
                <a:srgbClr val="A50021"/>
              </a:buClr>
              <a:buFont typeface="Monotype Sorts" pitchFamily="2" charset="2"/>
              <a:buAutoNum type="arabicPeriod"/>
            </a:pPr>
            <a:r>
              <a:rPr lang="en-US" sz="1400" b="1" dirty="0"/>
              <a:t>Analyze data and review GR&amp;R and PV values</a:t>
            </a:r>
          </a:p>
          <a:p>
            <a:pPr marL="457200" indent="-457200" eaLnBrk="1" hangingPunct="1">
              <a:lnSpc>
                <a:spcPct val="150000"/>
              </a:lnSpc>
              <a:buClr>
                <a:srgbClr val="A50021"/>
              </a:buClr>
              <a:buFont typeface="Monotype Sorts" pitchFamily="2" charset="2"/>
              <a:buAutoNum type="arabicPeriod"/>
            </a:pPr>
            <a:r>
              <a:rPr lang="en-US" sz="1400" b="1" dirty="0"/>
              <a:t>Take actions for improvement if necessary.</a:t>
            </a:r>
            <a:endParaRPr lang="en-US" altLang="zh-CN" sz="1400" b="1" dirty="0">
              <a:ea typeface="宋体" pitchFamily="2" charset="-122"/>
            </a:endParaRPr>
          </a:p>
          <a:p>
            <a:pPr marL="457200" indent="-457200" algn="ctr" eaLnBrk="1" hangingPunct="1">
              <a:lnSpc>
                <a:spcPct val="75000"/>
              </a:lnSpc>
              <a:buClr>
                <a:srgbClr val="A50021"/>
              </a:buClr>
              <a:buFont typeface="Verdana" pitchFamily="34" charset="0"/>
              <a:buAutoNum type="arabicPeriod"/>
            </a:pPr>
            <a:endParaRPr lang="en-US" altLang="zh-CN" sz="1400" b="1" dirty="0">
              <a:ea typeface="宋体" pitchFamily="2" charset="-122"/>
            </a:endParaRPr>
          </a:p>
        </p:txBody>
      </p:sp>
      <p:sp>
        <p:nvSpPr>
          <p:cNvPr id="83971" name="Rectangle 3"/>
          <p:cNvSpPr>
            <a:spLocks noGrp="1" noChangeArrowheads="1"/>
          </p:cNvSpPr>
          <p:nvPr>
            <p:ph type="title"/>
          </p:nvPr>
        </p:nvSpPr>
        <p:spPr/>
        <p:txBody>
          <a:bodyPr/>
          <a:lstStyle/>
          <a:p>
            <a:pPr eaLnBrk="1" hangingPunct="1"/>
            <a:r>
              <a:rPr lang="en-US" altLang="zh-CN" dirty="0">
                <a:ea typeface="宋体" pitchFamily="2" charset="-122"/>
              </a:rPr>
              <a:t>Variable MSA – Gage R&amp;R Steps</a:t>
            </a:r>
            <a:endParaRPr lang="en-US" dirty="0">
              <a:ea typeface="宋体" pitchFamily="2" charset="-122"/>
            </a:endParaRPr>
          </a:p>
        </p:txBody>
      </p:sp>
      <p:grpSp>
        <p:nvGrpSpPr>
          <p:cNvPr id="2" name="Group 4"/>
          <p:cNvGrpSpPr>
            <a:grpSpLocks/>
          </p:cNvGrpSpPr>
          <p:nvPr/>
        </p:nvGrpSpPr>
        <p:grpSpPr bwMode="auto">
          <a:xfrm>
            <a:off x="184151" y="1068390"/>
            <a:ext cx="996950" cy="731837"/>
            <a:chOff x="143" y="1216"/>
            <a:chExt cx="628" cy="461"/>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543749" name="AutoShape 5"/>
            <p:cNvSpPr>
              <a:spLocks noChangeArrowheads="1"/>
            </p:cNvSpPr>
            <p:nvPr/>
          </p:nvSpPr>
          <p:spPr bwMode="gray">
            <a:xfrm>
              <a:off x="143" y="1216"/>
              <a:ext cx="628" cy="461"/>
            </a:xfrm>
            <a:prstGeom prst="chevron">
              <a:avLst>
                <a:gd name="adj" fmla="val 26980"/>
              </a:avLst>
            </a:prstGeom>
            <a:gradFill rotWithShape="1">
              <a:gsLst>
                <a:gs pos="0">
                  <a:schemeClr val="accent1"/>
                </a:gs>
                <a:gs pos="100000">
                  <a:schemeClr val="accent1">
                    <a:gamma/>
                    <a:tint val="39216"/>
                    <a:invGamma/>
                  </a:schemeClr>
                </a:gs>
              </a:gsLst>
              <a:lin ang="0" scaled="1"/>
            </a:gradFill>
            <a:ln w="9525" algn="ctr">
              <a:noFill/>
              <a:miter lim="800000"/>
              <a:headEnd/>
              <a:tailEnd/>
            </a:ln>
            <a:effectLst/>
            <a:sp3d>
              <a:bevelT w="139700" h="139700"/>
            </a:sp3d>
          </p:spPr>
          <p:txBody>
            <a:bodyPr wrap="none" anchor="ctr">
              <a:flatTx/>
            </a:bodyPr>
            <a:lstStyle/>
            <a:p>
              <a:pPr algn="ctr" eaLnBrk="0" hangingPunct="0">
                <a:defRPr/>
              </a:pPr>
              <a:endParaRPr lang="en-US" sz="1400" b="1">
                <a:latin typeface="Verdana" pitchFamily="34" charset="0"/>
                <a:cs typeface="Arial" charset="0"/>
              </a:endParaRPr>
            </a:p>
          </p:txBody>
        </p:sp>
        <p:sp>
          <p:nvSpPr>
            <p:cNvPr id="84001" name="Text Box 6"/>
            <p:cNvSpPr txBox="1">
              <a:spLocks noChangeArrowheads="1"/>
            </p:cNvSpPr>
            <p:nvPr/>
          </p:nvSpPr>
          <p:spPr bwMode="auto">
            <a:xfrm>
              <a:off x="237" y="1357"/>
              <a:ext cx="521" cy="194"/>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1</a:t>
              </a:r>
            </a:p>
          </p:txBody>
        </p:sp>
      </p:grpSp>
      <p:grpSp>
        <p:nvGrpSpPr>
          <p:cNvPr id="3" name="Group 7"/>
          <p:cNvGrpSpPr>
            <a:grpSpLocks/>
          </p:cNvGrpSpPr>
          <p:nvPr/>
        </p:nvGrpSpPr>
        <p:grpSpPr bwMode="auto">
          <a:xfrm>
            <a:off x="1909763" y="1082677"/>
            <a:ext cx="996950" cy="731839"/>
            <a:chOff x="1301" y="1152"/>
            <a:chExt cx="715"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543752" name="AutoShape 8"/>
            <p:cNvSpPr>
              <a:spLocks noChangeArrowheads="1"/>
            </p:cNvSpPr>
            <p:nvPr/>
          </p:nvSpPr>
          <p:spPr bwMode="gray">
            <a:xfrm>
              <a:off x="1301" y="1152"/>
              <a:ext cx="715" cy="525"/>
            </a:xfrm>
            <a:prstGeom prst="chevron">
              <a:avLst>
                <a:gd name="adj" fmla="val 26973"/>
              </a:avLst>
            </a:prstGeom>
            <a:gradFill rotWithShape="1">
              <a:gsLst>
                <a:gs pos="0">
                  <a:schemeClr val="hlink"/>
                </a:gs>
                <a:gs pos="100000">
                  <a:schemeClr val="hlink">
                    <a:gamma/>
                    <a:tint val="69804"/>
                    <a:invGamma/>
                  </a:schemeClr>
                </a:gs>
              </a:gsLst>
              <a:lin ang="5400000" scaled="1"/>
            </a:gradFill>
            <a:ln w="9525" algn="ctr">
              <a:noFill/>
              <a:miter lim="800000"/>
              <a:headEnd/>
              <a:tailEnd/>
            </a:ln>
            <a:effectLst/>
            <a:sp3d>
              <a:bevelT w="139700" h="139700"/>
            </a:sp3d>
          </p:spPr>
          <p:txBody>
            <a:bodyPr wrap="none" anchor="ctr">
              <a:flatTx/>
            </a:bodyPr>
            <a:lstStyle/>
            <a:p>
              <a:pPr algn="ctr" eaLnBrk="0" hangingPunct="0">
                <a:defRPr/>
              </a:pPr>
              <a:endParaRPr lang="en-US" sz="1400" b="1">
                <a:latin typeface="Verdana" pitchFamily="34" charset="0"/>
                <a:cs typeface="Arial" charset="0"/>
              </a:endParaRPr>
            </a:p>
          </p:txBody>
        </p:sp>
        <p:sp>
          <p:nvSpPr>
            <p:cNvPr id="83999" name="Text Box 9"/>
            <p:cNvSpPr txBox="1">
              <a:spLocks noChangeArrowheads="1"/>
            </p:cNvSpPr>
            <p:nvPr/>
          </p:nvSpPr>
          <p:spPr bwMode="auto">
            <a:xfrm>
              <a:off x="1384" y="1314"/>
              <a:ext cx="593" cy="220"/>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3</a:t>
              </a:r>
            </a:p>
          </p:txBody>
        </p:sp>
      </p:grpSp>
      <p:grpSp>
        <p:nvGrpSpPr>
          <p:cNvPr id="4" name="Group 10"/>
          <p:cNvGrpSpPr>
            <a:grpSpLocks/>
          </p:cNvGrpSpPr>
          <p:nvPr/>
        </p:nvGrpSpPr>
        <p:grpSpPr bwMode="auto">
          <a:xfrm>
            <a:off x="2773365" y="1081090"/>
            <a:ext cx="1010657" cy="731837"/>
            <a:chOff x="1925" y="1152"/>
            <a:chExt cx="725"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543755" name="AutoShape 11"/>
            <p:cNvSpPr>
              <a:spLocks noChangeArrowheads="1"/>
            </p:cNvSpPr>
            <p:nvPr/>
          </p:nvSpPr>
          <p:spPr bwMode="gray">
            <a:xfrm>
              <a:off x="1925" y="1152"/>
              <a:ext cx="715" cy="525"/>
            </a:xfrm>
            <a:prstGeom prst="chevron">
              <a:avLst>
                <a:gd name="adj" fmla="val 26973"/>
              </a:avLst>
            </a:prstGeom>
            <a:gradFill rotWithShape="1">
              <a:gsLst>
                <a:gs pos="0">
                  <a:schemeClr val="folHlink"/>
                </a:gs>
                <a:gs pos="100000">
                  <a:schemeClr val="folHlink">
                    <a:gamma/>
                    <a:tint val="69804"/>
                    <a:invGamma/>
                  </a:schemeClr>
                </a:gs>
              </a:gsLst>
              <a:lin ang="5400000" scaled="1"/>
            </a:gradFill>
            <a:ln w="9525" algn="ctr">
              <a:noFill/>
              <a:miter lim="800000"/>
              <a:headEnd/>
              <a:tailEnd/>
            </a:ln>
            <a:effectLst/>
            <a:sp3d>
              <a:bevelT w="139700" h="139700"/>
            </a:sp3d>
          </p:spPr>
          <p:txBody>
            <a:bodyPr wrap="none" anchor="ctr">
              <a:flatTx/>
            </a:bodyPr>
            <a:lstStyle/>
            <a:p>
              <a:pPr algn="ctr" eaLnBrk="0" hangingPunct="0">
                <a:defRPr/>
              </a:pPr>
              <a:endParaRPr lang="en-US" sz="1400" b="1">
                <a:latin typeface="Verdana" pitchFamily="34" charset="0"/>
                <a:cs typeface="Arial" charset="0"/>
              </a:endParaRPr>
            </a:p>
          </p:txBody>
        </p:sp>
        <p:sp>
          <p:nvSpPr>
            <p:cNvPr id="83997" name="Text Box 12"/>
            <p:cNvSpPr txBox="1">
              <a:spLocks noChangeArrowheads="1"/>
            </p:cNvSpPr>
            <p:nvPr/>
          </p:nvSpPr>
          <p:spPr bwMode="auto">
            <a:xfrm>
              <a:off x="2056" y="1314"/>
              <a:ext cx="594" cy="236"/>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Verdana" pitchFamily="34" charset="0"/>
                </a:rPr>
                <a:t>Step 4</a:t>
              </a:r>
            </a:p>
          </p:txBody>
        </p:sp>
      </p:grpSp>
      <p:grpSp>
        <p:nvGrpSpPr>
          <p:cNvPr id="5" name="Group 13"/>
          <p:cNvGrpSpPr>
            <a:grpSpLocks/>
          </p:cNvGrpSpPr>
          <p:nvPr/>
        </p:nvGrpSpPr>
        <p:grpSpPr bwMode="auto">
          <a:xfrm>
            <a:off x="3644901" y="1084265"/>
            <a:ext cx="1007676" cy="731837"/>
            <a:chOff x="2549" y="1152"/>
            <a:chExt cx="723"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83994" name="AutoShape 14"/>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noFill/>
              <a:miter lim="800000"/>
              <a:headEnd/>
              <a:tailEnd/>
            </a:ln>
            <a:effectLst/>
            <a:sp3d>
              <a:bevelT w="139700" h="139700"/>
            </a:sp3d>
          </p:spPr>
          <p:txBody>
            <a:bodyPr wrap="none" anchor="ctr">
              <a:flatTx/>
            </a:bodyPr>
            <a:lstStyle/>
            <a:p>
              <a:pPr algn="ctr" eaLnBrk="0" hangingPunct="0"/>
              <a:endParaRPr lang="en-US" sz="1400" b="1">
                <a:latin typeface="Verdana" pitchFamily="34" charset="0"/>
              </a:endParaRPr>
            </a:p>
          </p:txBody>
        </p:sp>
        <p:sp>
          <p:nvSpPr>
            <p:cNvPr id="83995" name="Text Box 15"/>
            <p:cNvSpPr txBox="1">
              <a:spLocks noChangeArrowheads="1"/>
            </p:cNvSpPr>
            <p:nvPr/>
          </p:nvSpPr>
          <p:spPr bwMode="auto">
            <a:xfrm>
              <a:off x="2678" y="1314"/>
              <a:ext cx="594" cy="236"/>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Verdana" pitchFamily="34" charset="0"/>
                </a:rPr>
                <a:t>Step 5</a:t>
              </a:r>
            </a:p>
          </p:txBody>
        </p:sp>
      </p:grpSp>
      <p:grpSp>
        <p:nvGrpSpPr>
          <p:cNvPr id="6" name="Group 16"/>
          <p:cNvGrpSpPr>
            <a:grpSpLocks/>
          </p:cNvGrpSpPr>
          <p:nvPr/>
        </p:nvGrpSpPr>
        <p:grpSpPr bwMode="auto">
          <a:xfrm>
            <a:off x="4516440" y="1082675"/>
            <a:ext cx="1010657" cy="731838"/>
            <a:chOff x="3173" y="1152"/>
            <a:chExt cx="725"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83992" name="AutoShape 17"/>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noFill/>
              <a:miter lim="800000"/>
              <a:headEnd/>
              <a:tailEnd/>
            </a:ln>
            <a:effectLst/>
            <a:sp3d>
              <a:bevelT w="139700" h="139700"/>
            </a:sp3d>
          </p:spPr>
          <p:txBody>
            <a:bodyPr wrap="none" anchor="ctr">
              <a:flatTx/>
            </a:bodyPr>
            <a:lstStyle/>
            <a:p>
              <a:pPr algn="ctr" eaLnBrk="0" hangingPunct="0"/>
              <a:endParaRPr lang="en-US" sz="1400" b="1">
                <a:latin typeface="Verdana" pitchFamily="34" charset="0"/>
              </a:endParaRPr>
            </a:p>
          </p:txBody>
        </p:sp>
        <p:sp>
          <p:nvSpPr>
            <p:cNvPr id="83993" name="Text Box 18"/>
            <p:cNvSpPr txBox="1">
              <a:spLocks noChangeArrowheads="1"/>
            </p:cNvSpPr>
            <p:nvPr/>
          </p:nvSpPr>
          <p:spPr bwMode="auto">
            <a:xfrm>
              <a:off x="3304" y="1314"/>
              <a:ext cx="594" cy="236"/>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6</a:t>
              </a:r>
            </a:p>
          </p:txBody>
        </p:sp>
      </p:grpSp>
      <p:grpSp>
        <p:nvGrpSpPr>
          <p:cNvPr id="7" name="Group 19"/>
          <p:cNvGrpSpPr>
            <a:grpSpLocks/>
          </p:cNvGrpSpPr>
          <p:nvPr/>
        </p:nvGrpSpPr>
        <p:grpSpPr bwMode="auto">
          <a:xfrm>
            <a:off x="5387977" y="1082675"/>
            <a:ext cx="1007676" cy="731838"/>
            <a:chOff x="3797" y="1152"/>
            <a:chExt cx="723"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543764" name="AutoShape 20"/>
            <p:cNvSpPr>
              <a:spLocks noChangeArrowheads="1"/>
            </p:cNvSpPr>
            <p:nvPr/>
          </p:nvSpPr>
          <p:spPr bwMode="gray">
            <a:xfrm>
              <a:off x="3797" y="1152"/>
              <a:ext cx="715" cy="525"/>
            </a:xfrm>
            <a:prstGeom prst="chevron">
              <a:avLst>
                <a:gd name="adj" fmla="val 26973"/>
              </a:avLst>
            </a:prstGeom>
            <a:ln>
              <a:noFill/>
              <a:headEnd/>
              <a:tailEnd/>
            </a:ln>
            <a:effectLst/>
            <a:sp3d>
              <a:bevelT w="139700" h="139700"/>
            </a:sp3d>
          </p:spPr>
          <p:style>
            <a:lnRef idx="1">
              <a:schemeClr val="accent5"/>
            </a:lnRef>
            <a:fillRef idx="3">
              <a:schemeClr val="accent5"/>
            </a:fillRef>
            <a:effectRef idx="2">
              <a:schemeClr val="accent5"/>
            </a:effectRef>
            <a:fontRef idx="minor">
              <a:schemeClr val="lt1"/>
            </a:fontRef>
          </p:style>
          <p:txBody>
            <a:bodyPr wrap="none" anchor="ctr">
              <a:flatTx/>
            </a:bodyPr>
            <a:lstStyle/>
            <a:p>
              <a:pPr algn="ctr" eaLnBrk="0" hangingPunct="0">
                <a:defRPr/>
              </a:pPr>
              <a:endParaRPr lang="en-US" sz="1400" b="1">
                <a:latin typeface="Verdana" pitchFamily="34" charset="0"/>
                <a:cs typeface="Arial" charset="0"/>
              </a:endParaRPr>
            </a:p>
          </p:txBody>
        </p:sp>
        <p:sp>
          <p:nvSpPr>
            <p:cNvPr id="83991" name="Text Box 21"/>
            <p:cNvSpPr txBox="1">
              <a:spLocks noChangeArrowheads="1"/>
            </p:cNvSpPr>
            <p:nvPr/>
          </p:nvSpPr>
          <p:spPr bwMode="auto">
            <a:xfrm>
              <a:off x="3926" y="1314"/>
              <a:ext cx="594" cy="236"/>
            </a:xfrm>
            <a:prstGeom prst="rect">
              <a:avLst/>
            </a:prstGeom>
            <a:noFill/>
            <a:ln>
              <a:noFill/>
            </a:ln>
            <a:effectLst/>
            <a:sp3d>
              <a:bevelT w="139700" h="139700"/>
            </a:sp3d>
          </p:spPr>
          <p:style>
            <a:lnRef idx="1">
              <a:schemeClr val="accent5"/>
            </a:lnRef>
            <a:fillRef idx="3">
              <a:schemeClr val="accent5"/>
            </a:fillRef>
            <a:effectRef idx="2">
              <a:schemeClr val="accent5"/>
            </a:effectRef>
            <a:fontRef idx="minor">
              <a:schemeClr val="lt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Verdana" pitchFamily="34" charset="0"/>
                </a:rPr>
                <a:t>Step 7</a:t>
              </a:r>
            </a:p>
          </p:txBody>
        </p:sp>
      </p:grpSp>
      <p:grpSp>
        <p:nvGrpSpPr>
          <p:cNvPr id="8" name="Group 22"/>
          <p:cNvGrpSpPr>
            <a:grpSpLocks/>
          </p:cNvGrpSpPr>
          <p:nvPr/>
        </p:nvGrpSpPr>
        <p:grpSpPr bwMode="auto">
          <a:xfrm>
            <a:off x="6259517" y="1082675"/>
            <a:ext cx="1017203" cy="731838"/>
            <a:chOff x="4416" y="1152"/>
            <a:chExt cx="729"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83988" name="AutoShape 23"/>
            <p:cNvSpPr>
              <a:spLocks noChangeArrowheads="1"/>
            </p:cNvSpPr>
            <p:nvPr/>
          </p:nvSpPr>
          <p:spPr bwMode="gray">
            <a:xfrm>
              <a:off x="4416" y="1152"/>
              <a:ext cx="715" cy="525"/>
            </a:xfrm>
            <a:prstGeom prst="chevron">
              <a:avLst>
                <a:gd name="adj" fmla="val 26973"/>
              </a:avLst>
            </a:prstGeom>
            <a:gradFill rotWithShape="1">
              <a:gsLst>
                <a:gs pos="0">
                  <a:srgbClr val="005B52"/>
                </a:gs>
                <a:gs pos="100000">
                  <a:srgbClr val="8EB6B2"/>
                </a:gs>
              </a:gsLst>
              <a:lin ang="5400000" scaled="1"/>
            </a:gradFill>
            <a:ln w="9525">
              <a:noFill/>
              <a:miter lim="800000"/>
              <a:headEnd/>
              <a:tailEnd/>
            </a:ln>
            <a:effectLst/>
            <a:sp3d>
              <a:bevelT w="139700" h="139700"/>
            </a:sp3d>
          </p:spPr>
          <p:txBody>
            <a:bodyPr wrap="none" anchor="ctr">
              <a:flatTx/>
            </a:bodyPr>
            <a:lstStyle/>
            <a:p>
              <a:pPr algn="ctr" eaLnBrk="0" hangingPunct="0"/>
              <a:endParaRPr lang="en-US" sz="1400" b="1">
                <a:latin typeface="Verdana" pitchFamily="34" charset="0"/>
              </a:endParaRPr>
            </a:p>
          </p:txBody>
        </p:sp>
        <p:sp>
          <p:nvSpPr>
            <p:cNvPr id="83989" name="Text Box 24"/>
            <p:cNvSpPr txBox="1">
              <a:spLocks noChangeArrowheads="1"/>
            </p:cNvSpPr>
            <p:nvPr/>
          </p:nvSpPr>
          <p:spPr bwMode="auto">
            <a:xfrm>
              <a:off x="4552" y="1314"/>
              <a:ext cx="593" cy="236"/>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8</a:t>
              </a:r>
            </a:p>
          </p:txBody>
        </p:sp>
      </p:grpSp>
      <p:grpSp>
        <p:nvGrpSpPr>
          <p:cNvPr id="9" name="Group 25"/>
          <p:cNvGrpSpPr>
            <a:grpSpLocks/>
          </p:cNvGrpSpPr>
          <p:nvPr/>
        </p:nvGrpSpPr>
        <p:grpSpPr bwMode="auto">
          <a:xfrm>
            <a:off x="7138984" y="1082675"/>
            <a:ext cx="1012643" cy="731838"/>
            <a:chOff x="5045" y="1152"/>
            <a:chExt cx="720" cy="525"/>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83986" name="AutoShape 26"/>
            <p:cNvSpPr>
              <a:spLocks noChangeArrowheads="1"/>
            </p:cNvSpPr>
            <p:nvPr/>
          </p:nvSpPr>
          <p:spPr bwMode="gray">
            <a:xfrm>
              <a:off x="5045" y="1152"/>
              <a:ext cx="715" cy="525"/>
            </a:xfrm>
            <a:prstGeom prst="chevron">
              <a:avLst>
                <a:gd name="adj" fmla="val 26973"/>
              </a:avLst>
            </a:prstGeom>
            <a:gradFill rotWithShape="1">
              <a:gsLst>
                <a:gs pos="0">
                  <a:srgbClr val="FF9900"/>
                </a:gs>
                <a:gs pos="100000">
                  <a:srgbClr val="FFB84D"/>
                </a:gs>
              </a:gsLst>
              <a:lin ang="5400000" scaled="1"/>
            </a:gradFill>
            <a:ln w="9525">
              <a:noFill/>
              <a:miter lim="800000"/>
              <a:headEnd/>
              <a:tailEnd/>
            </a:ln>
            <a:effectLst/>
            <a:sp3d>
              <a:bevelT w="139700" h="139700"/>
            </a:sp3d>
          </p:spPr>
          <p:txBody>
            <a:bodyPr wrap="none" anchor="ctr">
              <a:flatTx/>
            </a:bodyPr>
            <a:lstStyle/>
            <a:p>
              <a:pPr algn="ctr" eaLnBrk="0" hangingPunct="0"/>
              <a:endParaRPr lang="en-US" sz="1400" b="1">
                <a:latin typeface="Verdana" pitchFamily="34" charset="0"/>
              </a:endParaRPr>
            </a:p>
          </p:txBody>
        </p:sp>
        <p:sp>
          <p:nvSpPr>
            <p:cNvPr id="83987" name="Text Box 27"/>
            <p:cNvSpPr txBox="1">
              <a:spLocks noChangeArrowheads="1"/>
            </p:cNvSpPr>
            <p:nvPr/>
          </p:nvSpPr>
          <p:spPr bwMode="auto">
            <a:xfrm>
              <a:off x="5177" y="1314"/>
              <a:ext cx="588" cy="236"/>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Verdana" pitchFamily="34" charset="0"/>
                </a:rPr>
                <a:t>Step 9</a:t>
              </a:r>
            </a:p>
          </p:txBody>
        </p:sp>
      </p:grpSp>
      <p:grpSp>
        <p:nvGrpSpPr>
          <p:cNvPr id="11" name="Group 31"/>
          <p:cNvGrpSpPr>
            <a:grpSpLocks/>
          </p:cNvGrpSpPr>
          <p:nvPr/>
        </p:nvGrpSpPr>
        <p:grpSpPr bwMode="auto">
          <a:xfrm>
            <a:off x="1047751" y="1076325"/>
            <a:ext cx="996950" cy="731838"/>
            <a:chOff x="0" y="1851"/>
            <a:chExt cx="628" cy="461"/>
          </a:xfrm>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p:grpSpPr>
        <p:sp>
          <p:nvSpPr>
            <p:cNvPr id="83982" name="AutoShape 32"/>
            <p:cNvSpPr>
              <a:spLocks noChangeArrowheads="1"/>
            </p:cNvSpPr>
            <p:nvPr/>
          </p:nvSpPr>
          <p:spPr bwMode="gray">
            <a:xfrm>
              <a:off x="0" y="1851"/>
              <a:ext cx="628" cy="461"/>
            </a:xfrm>
            <a:prstGeom prst="chevron">
              <a:avLst>
                <a:gd name="adj" fmla="val 26980"/>
              </a:avLst>
            </a:prstGeom>
            <a:gradFill rotWithShape="1">
              <a:gsLst>
                <a:gs pos="0">
                  <a:srgbClr val="009999"/>
                </a:gs>
                <a:gs pos="100000">
                  <a:srgbClr val="45B5B5"/>
                </a:gs>
              </a:gsLst>
              <a:lin ang="5400000" scaled="1"/>
            </a:gradFill>
            <a:ln w="9525">
              <a:noFill/>
              <a:miter lim="800000"/>
              <a:headEnd/>
              <a:tailEnd/>
            </a:ln>
            <a:effectLst/>
            <a:sp3d>
              <a:bevelT w="139700" h="139700"/>
            </a:sp3d>
          </p:spPr>
          <p:txBody>
            <a:bodyPr wrap="none" anchor="ctr">
              <a:flatTx/>
            </a:bodyPr>
            <a:lstStyle/>
            <a:p>
              <a:pPr algn="ctr" eaLnBrk="0" hangingPunct="0"/>
              <a:endParaRPr lang="en-US" sz="1400" b="1">
                <a:latin typeface="Verdana" pitchFamily="34" charset="0"/>
              </a:endParaRPr>
            </a:p>
          </p:txBody>
        </p:sp>
        <p:sp>
          <p:nvSpPr>
            <p:cNvPr id="83983" name="Text Box 33"/>
            <p:cNvSpPr txBox="1">
              <a:spLocks noChangeArrowheads="1"/>
            </p:cNvSpPr>
            <p:nvPr/>
          </p:nvSpPr>
          <p:spPr bwMode="auto">
            <a:xfrm>
              <a:off x="88" y="1993"/>
              <a:ext cx="521" cy="207"/>
            </a:xfrm>
            <a:prstGeom prst="rect">
              <a:avLst/>
            </a:prstGeom>
            <a:noFill/>
            <a:ln>
              <a:noFill/>
            </a:ln>
            <a:effectLst/>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Verdana" pitchFamily="34" charset="0"/>
                </a:rPr>
                <a:t>Step 2</a:t>
              </a:r>
            </a:p>
          </p:txBody>
        </p:sp>
      </p:grpSp>
    </p:spTree>
    <p:extLst>
      <p:ext uri="{BB962C8B-B14F-4D97-AF65-F5344CB8AC3E}">
        <p14:creationId xmlns:p14="http://schemas.microsoft.com/office/powerpoint/2010/main" val="331735714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a:xfrm>
            <a:off x="423864" y="2050058"/>
            <a:ext cx="8499475" cy="4259262"/>
          </a:xfrm>
        </p:spPr>
        <p:txBody>
          <a:bodyPr/>
          <a:lstStyle/>
          <a:p>
            <a:pPr eaLnBrk="1" hangingPunct="1">
              <a:buClr>
                <a:srgbClr val="A50021"/>
              </a:buClr>
              <a:buSzPct val="120000"/>
              <a:buFont typeface="Wingdings" pitchFamily="2" charset="2"/>
              <a:buChar char="ü"/>
            </a:pPr>
            <a:r>
              <a:rPr lang="en-US" sz="1800" b="1" dirty="0"/>
              <a:t>Important: An MSA is an analysis of the process, not an analysis of the people. If an MSA fails, the process failed.</a:t>
            </a:r>
          </a:p>
          <a:p>
            <a:pPr eaLnBrk="1" hangingPunct="1">
              <a:buClr>
                <a:srgbClr val="A50021"/>
              </a:buClr>
              <a:buSzPct val="120000"/>
              <a:buFont typeface="Wingdings" pitchFamily="2" charset="2"/>
              <a:buChar char="ü"/>
            </a:pPr>
            <a:r>
              <a:rPr lang="en-US" sz="1800" b="1" dirty="0"/>
              <a:t>A Variable MSA provides more analysis capability than an Attribute MSA. For this and other reasons, always use variable data if possible. </a:t>
            </a:r>
          </a:p>
          <a:p>
            <a:pPr eaLnBrk="1" hangingPunct="1">
              <a:buClr>
                <a:srgbClr val="A50021"/>
              </a:buClr>
              <a:buSzPct val="120000"/>
              <a:buFont typeface="Wingdings" pitchFamily="2" charset="2"/>
              <a:buChar char="ü"/>
            </a:pPr>
            <a:r>
              <a:rPr lang="en-US" sz="1800" b="1" dirty="0"/>
              <a:t>The involvement of people is the key to success.</a:t>
            </a:r>
          </a:p>
          <a:p>
            <a:pPr lvl="1" eaLnBrk="1" hangingPunct="1">
              <a:buSzPct val="120000"/>
              <a:buFont typeface="Wingdings" pitchFamily="2" charset="2"/>
              <a:buChar char="ü"/>
            </a:pPr>
            <a:r>
              <a:rPr lang="en-US" sz="1400" b="1" dirty="0"/>
              <a:t>Involve the people that actually work the process</a:t>
            </a:r>
          </a:p>
          <a:p>
            <a:pPr lvl="1" eaLnBrk="1" hangingPunct="1">
              <a:buSzPct val="120000"/>
              <a:buFont typeface="Wingdings" pitchFamily="2" charset="2"/>
              <a:buChar char="ü"/>
            </a:pPr>
            <a:r>
              <a:rPr lang="en-US" sz="1400" b="1" dirty="0"/>
              <a:t>Involve the supervision</a:t>
            </a:r>
          </a:p>
          <a:p>
            <a:pPr lvl="1" eaLnBrk="1" hangingPunct="1">
              <a:buSzPct val="120000"/>
              <a:buFont typeface="Wingdings" pitchFamily="2" charset="2"/>
              <a:buChar char="ü"/>
            </a:pPr>
            <a:r>
              <a:rPr lang="en-US" sz="1400" b="1" dirty="0"/>
              <a:t>Involve the suppliers and customers of the process</a:t>
            </a:r>
          </a:p>
          <a:p>
            <a:pPr eaLnBrk="1" hangingPunct="1">
              <a:buClr>
                <a:srgbClr val="A50021"/>
              </a:buClr>
              <a:buSzPct val="120000"/>
              <a:buFont typeface="Wingdings" pitchFamily="2" charset="2"/>
              <a:buChar char="ü"/>
            </a:pPr>
            <a:r>
              <a:rPr lang="en-US" sz="1800" b="1" dirty="0"/>
              <a:t>An MSA primarily addresses precision with limited accuracy information.</a:t>
            </a:r>
          </a:p>
        </p:txBody>
      </p:sp>
      <p:sp>
        <p:nvSpPr>
          <p:cNvPr id="98307" name="Rectangle 3"/>
          <p:cNvSpPr>
            <a:spLocks noChangeArrowheads="1"/>
          </p:cNvSpPr>
          <p:nvPr/>
        </p:nvSpPr>
        <p:spPr bwMode="auto">
          <a:xfrm>
            <a:off x="381000" y="1323108"/>
            <a:ext cx="7931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pPr>
            <a:r>
              <a:rPr lang="en-US" sz="2400" b="1" dirty="0">
                <a:solidFill>
                  <a:srgbClr val="A50021"/>
                </a:solidFill>
              </a:rPr>
              <a:t>Tips and Lessons Learned</a:t>
            </a:r>
            <a:endParaRPr lang="en-US" sz="2400" dirty="0">
              <a:solidFill>
                <a:schemeClr val="tx1"/>
              </a:solidFill>
              <a:latin typeface="Verdana" pitchFamily="34" charset="0"/>
            </a:endParaRPr>
          </a:p>
        </p:txBody>
      </p:sp>
      <p:pic>
        <p:nvPicPr>
          <p:cNvPr id="251908" name="Picture 4" descr="lessonLearn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3764" y="4983165"/>
            <a:ext cx="121443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838200" y="0"/>
            <a:ext cx="7924800" cy="1098550"/>
          </a:xfrm>
          <a:noFill/>
        </p:spPr>
        <p:txBody>
          <a:bodyPr/>
          <a:lstStyle/>
          <a:p>
            <a:pPr eaLnBrk="1" hangingPunct="1"/>
            <a:r>
              <a:rPr lang="en-US" dirty="0"/>
              <a:t>Measurements Systems Analysis MSA </a:t>
            </a:r>
          </a:p>
        </p:txBody>
      </p:sp>
    </p:spTree>
    <p:extLst>
      <p:ext uri="{BB962C8B-B14F-4D97-AF65-F5344CB8AC3E}">
        <p14:creationId xmlns:p14="http://schemas.microsoft.com/office/powerpoint/2010/main" val="1715196519"/>
      </p:ext>
    </p:extLst>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pPr>
              <a:buFont typeface="Wingdings" panose="05000000000000000000" pitchFamily="2" charset="2"/>
              <a:buChar char="ü"/>
            </a:pPr>
            <a:r>
              <a:rPr lang="en-US" dirty="0"/>
              <a:t>If the gage/inspection measures a special characteristic or other important feature, then conduct a Gage R&amp;R</a:t>
            </a:r>
          </a:p>
          <a:p>
            <a:pPr>
              <a:buFont typeface="Wingdings" panose="05000000000000000000" pitchFamily="2" charset="2"/>
              <a:buChar char="ü"/>
            </a:pPr>
            <a:r>
              <a:rPr lang="en-US" dirty="0"/>
              <a:t>Make sure the study is recent - less than 1 year</a:t>
            </a:r>
          </a:p>
          <a:p>
            <a:pPr>
              <a:buFont typeface="Wingdings" panose="05000000000000000000" pitchFamily="2" charset="2"/>
              <a:buChar char="ü"/>
            </a:pPr>
            <a:r>
              <a:rPr lang="en-US" dirty="0"/>
              <a:t>Compare the control plan gages against the Gage R&amp;Rs</a:t>
            </a:r>
          </a:p>
          <a:p>
            <a:pPr>
              <a:buFont typeface="Wingdings" panose="05000000000000000000" pitchFamily="2" charset="2"/>
              <a:buChar char="ü"/>
            </a:pPr>
            <a:r>
              <a:rPr lang="en-US" dirty="0"/>
              <a:t>% R&amp;R and %P/T should be less than 10%</a:t>
            </a:r>
          </a:p>
          <a:p>
            <a:pPr lvl="1">
              <a:buFont typeface="Wingdings" panose="05000000000000000000" pitchFamily="2" charset="2"/>
              <a:buChar char="ü"/>
            </a:pPr>
            <a:r>
              <a:rPr lang="en-US" dirty="0"/>
              <a:t>Values greater than 10% should be reviewed with FELL</a:t>
            </a:r>
          </a:p>
          <a:p>
            <a:pPr>
              <a:buFont typeface="Wingdings" panose="05000000000000000000" pitchFamily="2" charset="2"/>
              <a:buChar char="ü"/>
            </a:pPr>
            <a:r>
              <a:rPr lang="en-US" dirty="0"/>
              <a:t>Number of distinct categories should be &gt;5</a:t>
            </a:r>
          </a:p>
          <a:p>
            <a:pPr>
              <a:buFont typeface="Wingdings" panose="05000000000000000000" pitchFamily="2" charset="2"/>
              <a:buChar char="ü"/>
            </a:pPr>
            <a:r>
              <a:rPr lang="en-US" dirty="0"/>
              <a:t>If you question that gage, then</a:t>
            </a:r>
          </a:p>
          <a:p>
            <a:pPr lvl="1">
              <a:buFont typeface="Arial" panose="020B0604020202020204" pitchFamily="34" charset="0"/>
              <a:buChar char="•"/>
            </a:pPr>
            <a:r>
              <a:rPr lang="en-US" dirty="0"/>
              <a:t>Question the technique and part sampling</a:t>
            </a:r>
          </a:p>
          <a:p>
            <a:pPr lvl="1">
              <a:buFont typeface="Arial" panose="020B0604020202020204" pitchFamily="34" charset="0"/>
              <a:buChar char="•"/>
            </a:pPr>
            <a:r>
              <a:rPr lang="en-US" dirty="0"/>
              <a:t>Ask for additional studies</a:t>
            </a:r>
          </a:p>
          <a:p>
            <a:endParaRPr lang="en-US" dirty="0"/>
          </a:p>
        </p:txBody>
      </p:sp>
      <p:pic>
        <p:nvPicPr>
          <p:cNvPr id="99331" name="Picture 3"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62800" y="4724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a:t>MSA: Reviewer’s Checklist</a:t>
            </a:r>
          </a:p>
        </p:txBody>
      </p:sp>
      <p:sp>
        <p:nvSpPr>
          <p:cNvPr id="99333" name="Rectangle 5"/>
          <p:cNvSpPr>
            <a:spLocks noChangeArrowheads="1"/>
          </p:cNvSpPr>
          <p:nvPr/>
        </p:nvSpPr>
        <p:spPr bwMode="auto">
          <a:xfrm>
            <a:off x="381000" y="1143002"/>
            <a:ext cx="7931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pPr>
            <a:endParaRPr lang="en-US" sz="2000" b="1" dirty="0">
              <a:solidFill>
                <a:srgbClr val="A50021"/>
              </a:solidFill>
              <a:latin typeface="Verdana" pitchFamily="34" charset="0"/>
            </a:endParaRPr>
          </a:p>
        </p:txBody>
      </p:sp>
    </p:spTree>
    <p:extLst>
      <p:ext uri="{BB962C8B-B14F-4D97-AF65-F5344CB8AC3E}">
        <p14:creationId xmlns:p14="http://schemas.microsoft.com/office/powerpoint/2010/main" val="4223943688"/>
      </p:ext>
    </p:extLst>
  </p:cSld>
  <p:clrMapOvr>
    <a:masterClrMapping/>
  </p:clrMapOvr>
  <p:transition spd="med">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dirty="0"/>
              <a:t>MSA Summary</a:t>
            </a:r>
          </a:p>
        </p:txBody>
      </p:sp>
      <p:sp>
        <p:nvSpPr>
          <p:cNvPr id="3" name="Content Placeholder 2"/>
          <p:cNvSpPr>
            <a:spLocks noGrp="1"/>
          </p:cNvSpPr>
          <p:nvPr>
            <p:ph idx="1"/>
          </p:nvPr>
        </p:nvSpPr>
        <p:spPr/>
        <p:txBody>
          <a:bodyPr>
            <a:normAutofit fontScale="85000" lnSpcReduction="20000"/>
          </a:bodyPr>
          <a:lstStyle/>
          <a:p>
            <a:r>
              <a:rPr lang="en-US" dirty="0"/>
              <a:t>Measurement systems must be analyzed BEFORE embarking on process improvement activities</a:t>
            </a:r>
          </a:p>
          <a:p>
            <a:r>
              <a:rPr lang="en-US" dirty="0"/>
              <a:t>MSA helps understand how much observed variation is from the measurement system</a:t>
            </a:r>
          </a:p>
          <a:p>
            <a:r>
              <a:rPr lang="en-US" dirty="0"/>
              <a:t>MSA will tell you about the repeatability, reproducibility and discrimination</a:t>
            </a:r>
          </a:p>
          <a:p>
            <a:r>
              <a:rPr lang="en-US" dirty="0"/>
              <a:t>Sample selection is very important – sample during normal production to capture total range of process variation</a:t>
            </a:r>
          </a:p>
          <a:p>
            <a:r>
              <a:rPr lang="en-US" dirty="0"/>
              <a:t>MSA assessors should be operators that would normally use the measurement system</a:t>
            </a:r>
          </a:p>
          <a:p>
            <a:r>
              <a:rPr lang="en-US" dirty="0"/>
              <a:t>MSA should be done on a regular basis</a:t>
            </a:r>
          </a:p>
          <a:p>
            <a:endParaRPr lang="en-US" dirty="0"/>
          </a:p>
        </p:txBody>
      </p:sp>
    </p:spTree>
    <p:extLst>
      <p:ext uri="{BB962C8B-B14F-4D97-AF65-F5344CB8AC3E}">
        <p14:creationId xmlns:p14="http://schemas.microsoft.com/office/powerpoint/2010/main" val="15848867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dirty="0"/>
              <a:t>PPAP Element #9: Dimensional Results</a:t>
            </a:r>
          </a:p>
        </p:txBody>
      </p:sp>
      <p:grpSp>
        <p:nvGrpSpPr>
          <p:cNvPr id="101380" name="Group 4"/>
          <p:cNvGrpSpPr>
            <a:grpSpLocks/>
          </p:cNvGrpSpPr>
          <p:nvPr/>
        </p:nvGrpSpPr>
        <p:grpSpPr bwMode="auto">
          <a:xfrm>
            <a:off x="381000" y="4021137"/>
            <a:ext cx="4100513" cy="1541463"/>
            <a:chOff x="3119" y="802"/>
            <a:chExt cx="2487" cy="971"/>
          </a:xfrm>
        </p:grpSpPr>
        <p:sp>
          <p:nvSpPr>
            <p:cNvPr id="101390" name="Text Box 5"/>
            <p:cNvSpPr txBox="1">
              <a:spLocks noChangeArrowheads="1"/>
            </p:cNvSpPr>
            <p:nvPr/>
          </p:nvSpPr>
          <p:spPr bwMode="auto">
            <a:xfrm>
              <a:off x="3139" y="1032"/>
              <a:ext cx="246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800080"/>
                </a:buClr>
              </a:pPr>
              <a:r>
                <a:rPr lang="en-US" sz="1600" dirty="0">
                  <a:solidFill>
                    <a:srgbClr val="000000"/>
                  </a:solidFill>
                  <a:latin typeface="Verdana" pitchFamily="34" charset="0"/>
                </a:rPr>
                <a:t>Evidence that dimensional verifications have been completed and results indicate compliance with specified requirements</a:t>
              </a:r>
            </a:p>
          </p:txBody>
        </p:sp>
        <p:sp>
          <p:nvSpPr>
            <p:cNvPr id="101392" name="Text Box 7"/>
            <p:cNvSpPr txBox="1">
              <a:spLocks noChangeArrowheads="1"/>
            </p:cNvSpPr>
            <p:nvPr/>
          </p:nvSpPr>
          <p:spPr bwMode="auto">
            <a:xfrm>
              <a:off x="3119" y="802"/>
              <a:ext cx="100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What is It?</a:t>
              </a:r>
              <a:endParaRPr lang="en-US" sz="1600" dirty="0">
                <a:solidFill>
                  <a:srgbClr val="000000"/>
                </a:solidFill>
                <a:latin typeface="Verdana" pitchFamily="34" charset="0"/>
              </a:endParaRPr>
            </a:p>
          </p:txBody>
        </p:sp>
      </p:grpSp>
      <p:grpSp>
        <p:nvGrpSpPr>
          <p:cNvPr id="3" name="Group 8"/>
          <p:cNvGrpSpPr>
            <a:grpSpLocks/>
          </p:cNvGrpSpPr>
          <p:nvPr/>
        </p:nvGrpSpPr>
        <p:grpSpPr bwMode="auto">
          <a:xfrm>
            <a:off x="5029200" y="3838571"/>
            <a:ext cx="3948113" cy="1279525"/>
            <a:chOff x="3119" y="1848"/>
            <a:chExt cx="2487" cy="806"/>
          </a:xfrm>
        </p:grpSpPr>
        <p:sp>
          <p:nvSpPr>
            <p:cNvPr id="101388" name="Text Box 10"/>
            <p:cNvSpPr txBox="1">
              <a:spLocks noChangeArrowheads="1"/>
            </p:cNvSpPr>
            <p:nvPr/>
          </p:nvSpPr>
          <p:spPr bwMode="auto">
            <a:xfrm>
              <a:off x="3119" y="1848"/>
              <a:ext cx="164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Objective or Purpose</a:t>
              </a:r>
              <a:endParaRPr lang="en-US" sz="1600" dirty="0">
                <a:solidFill>
                  <a:srgbClr val="000000"/>
                </a:solidFill>
                <a:latin typeface="Verdana" pitchFamily="34" charset="0"/>
              </a:endParaRPr>
            </a:p>
          </p:txBody>
        </p:sp>
        <p:sp>
          <p:nvSpPr>
            <p:cNvPr id="101389" name="Text Box 11"/>
            <p:cNvSpPr txBox="1">
              <a:spLocks noChangeArrowheads="1"/>
            </p:cNvSpPr>
            <p:nvPr/>
          </p:nvSpPr>
          <p:spPr bwMode="auto">
            <a:xfrm>
              <a:off x="3139" y="2084"/>
              <a:ext cx="2467"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To show conformance to the customer part print on dimensions and all other noted requirements</a:t>
              </a:r>
            </a:p>
          </p:txBody>
        </p:sp>
      </p:grpSp>
      <p:grpSp>
        <p:nvGrpSpPr>
          <p:cNvPr id="4" name="Group 12"/>
          <p:cNvGrpSpPr>
            <a:grpSpLocks/>
          </p:cNvGrpSpPr>
          <p:nvPr/>
        </p:nvGrpSpPr>
        <p:grpSpPr bwMode="auto">
          <a:xfrm>
            <a:off x="4953000" y="5133974"/>
            <a:ext cx="3963988" cy="1571626"/>
            <a:chOff x="3119" y="3255"/>
            <a:chExt cx="2497" cy="990"/>
          </a:xfrm>
        </p:grpSpPr>
        <p:sp>
          <p:nvSpPr>
            <p:cNvPr id="101385" name="Text Box 14"/>
            <p:cNvSpPr txBox="1">
              <a:spLocks noChangeArrowheads="1"/>
            </p:cNvSpPr>
            <p:nvPr/>
          </p:nvSpPr>
          <p:spPr bwMode="auto">
            <a:xfrm>
              <a:off x="3119" y="3255"/>
              <a:ext cx="120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0000"/>
                </a:buClr>
              </a:pPr>
              <a:r>
                <a:rPr lang="en-US" sz="1600" b="1" dirty="0">
                  <a:solidFill>
                    <a:srgbClr val="000000"/>
                  </a:solidFill>
                  <a:latin typeface="Verdana" pitchFamily="34" charset="0"/>
                </a:rPr>
                <a:t>When to Use It</a:t>
              </a:r>
              <a:endParaRPr lang="en-US" sz="1600" dirty="0">
                <a:solidFill>
                  <a:srgbClr val="000000"/>
                </a:solidFill>
                <a:latin typeface="Verdana" pitchFamily="34" charset="0"/>
              </a:endParaRPr>
            </a:p>
          </p:txBody>
        </p:sp>
        <p:sp>
          <p:nvSpPr>
            <p:cNvPr id="101386" name="Text Box 15"/>
            <p:cNvSpPr txBox="1">
              <a:spLocks noChangeArrowheads="1"/>
            </p:cNvSpPr>
            <p:nvPr/>
          </p:nvSpPr>
          <p:spPr bwMode="auto">
            <a:xfrm>
              <a:off x="3149" y="3504"/>
              <a:ext cx="246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110000"/>
                </a:lnSpc>
                <a:spcBef>
                  <a:spcPct val="20000"/>
                </a:spcBef>
                <a:spcAft>
                  <a:spcPct val="0"/>
                </a:spcAft>
                <a:buClr>
                  <a:srgbClr val="009900"/>
                </a:buClr>
                <a:buFontTx/>
                <a:buChar char="•"/>
              </a:pPr>
              <a:r>
                <a:rPr lang="en-US" sz="1600" dirty="0">
                  <a:solidFill>
                    <a:srgbClr val="000000"/>
                  </a:solidFill>
                  <a:latin typeface="Verdana" pitchFamily="34" charset="0"/>
                </a:rPr>
                <a:t>For each unique manufacturing process (e.g., cells or production lines and all molds, patterns, or dies</a:t>
              </a:r>
            </a:p>
          </p:txBody>
        </p:sp>
      </p:gr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200150"/>
            <a:ext cx="86963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673279"/>
      </p:ext>
    </p:extLst>
  </p:cSld>
  <p:clrMapOvr>
    <a:masterClrMapping/>
  </p:clrMapOvr>
  <p:transition spd="med">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p:spPr>
        <p:txBody>
          <a:bodyPr/>
          <a:lstStyle/>
          <a:p>
            <a:pPr eaLnBrk="1" hangingPunct="1"/>
            <a:r>
              <a:rPr lang="en-US" dirty="0"/>
              <a:t>Dimensional Results </a:t>
            </a:r>
          </a:p>
        </p:txBody>
      </p:sp>
      <p:pic>
        <p:nvPicPr>
          <p:cNvPr id="106499" name="Picture 3" descr="MCj043982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905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839788" y="1371600"/>
            <a:ext cx="7923212" cy="5029201"/>
          </a:xfrm>
        </p:spPr>
        <p:txBody>
          <a:bodyPr>
            <a:normAutofit fontScale="77500" lnSpcReduction="20000"/>
          </a:bodyPr>
          <a:lstStyle/>
          <a:p>
            <a:r>
              <a:rPr lang="en-US" dirty="0"/>
              <a:t>Reviewer’s Checklist</a:t>
            </a:r>
          </a:p>
          <a:p>
            <a:pPr lvl="1">
              <a:buFont typeface="Wingdings" panose="05000000000000000000" pitchFamily="2" charset="2"/>
              <a:buChar char="ü"/>
            </a:pPr>
            <a:r>
              <a:rPr lang="en-US" dirty="0"/>
              <a:t>All design record specifications (notes, referenced specifications, etc.) shall be included in the Dimensional Results</a:t>
            </a:r>
          </a:p>
          <a:p>
            <a:pPr lvl="2">
              <a:buFont typeface="Arial" panose="020B0604020202020204" pitchFamily="34" charset="0"/>
              <a:buChar char="•"/>
            </a:pPr>
            <a:r>
              <a:rPr lang="en-US" dirty="0"/>
              <a:t>Material and performance specifications results can be reported on the separate Material, Performance Test Results</a:t>
            </a:r>
          </a:p>
          <a:p>
            <a:pPr lvl="1">
              <a:buFont typeface="Wingdings" panose="05000000000000000000" pitchFamily="2" charset="2"/>
              <a:buChar char="ü"/>
            </a:pPr>
            <a:r>
              <a:rPr lang="en-US" dirty="0"/>
              <a:t>Results shall include samples from each tool cavity, manufacturing line, etc.</a:t>
            </a:r>
          </a:p>
          <a:p>
            <a:pPr lvl="1">
              <a:buFont typeface="Wingdings" panose="05000000000000000000" pitchFamily="2" charset="2"/>
              <a:buChar char="ü"/>
            </a:pPr>
            <a:r>
              <a:rPr lang="en-US" dirty="0"/>
              <a:t>Data points should come from PPAP samples included with PPAP submission</a:t>
            </a:r>
          </a:p>
          <a:p>
            <a:pPr lvl="2">
              <a:buFont typeface="Arial" panose="020B0604020202020204" pitchFamily="34" charset="0"/>
              <a:buChar char="•"/>
            </a:pPr>
            <a:r>
              <a:rPr lang="en-US" dirty="0"/>
              <a:t>The agreed upon # of parts from the production run must be shipped to the customer for verification of form, fit, and function</a:t>
            </a:r>
          </a:p>
          <a:p>
            <a:pPr lvl="2">
              <a:buFont typeface="Arial" panose="020B0604020202020204" pitchFamily="34" charset="0"/>
              <a:buChar char="•"/>
            </a:pPr>
            <a:r>
              <a:rPr lang="en-US" dirty="0"/>
              <a:t>Supplier must clearly identify PPAP samples used for dimensional results</a:t>
            </a:r>
          </a:p>
          <a:p>
            <a:pPr lvl="1">
              <a:buFont typeface="Wingdings" panose="05000000000000000000" pitchFamily="2" charset="2"/>
              <a:buChar char="ü"/>
            </a:pPr>
            <a:r>
              <a:rPr lang="en-US" dirty="0"/>
              <a:t>Results that do not meet the design specification shall be addressed prior to PPAP submission</a:t>
            </a:r>
          </a:p>
          <a:p>
            <a:pPr lvl="2">
              <a:buFont typeface="Arial" panose="020B0604020202020204" pitchFamily="34" charset="0"/>
              <a:buChar char="•"/>
            </a:pPr>
            <a:r>
              <a:rPr lang="en-US" dirty="0"/>
              <a:t>“Not OK” results typically require changes to the manufacturing process prior to PPAP submission.  In some cases the customer may agree to engineering changes.</a:t>
            </a:r>
          </a:p>
        </p:txBody>
      </p:sp>
    </p:spTree>
    <p:extLst>
      <p:ext uri="{BB962C8B-B14F-4D97-AF65-F5344CB8AC3E}">
        <p14:creationId xmlns:p14="http://schemas.microsoft.com/office/powerpoint/2010/main" val="2678556540"/>
      </p:ext>
    </p:extLst>
  </p:cSld>
  <p:clrMapOvr>
    <a:masterClrMapping/>
  </p:clrMapOvr>
  <p:transition spd="med">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a:t>PPAP Element #10: Records of Material/Performance Test Results</a:t>
            </a:r>
          </a:p>
        </p:txBody>
      </p:sp>
      <p:sp>
        <p:nvSpPr>
          <p:cNvPr id="2" name="Content Placeholder 1"/>
          <p:cNvSpPr>
            <a:spLocks noGrp="1"/>
          </p:cNvSpPr>
          <p:nvPr>
            <p:ph idx="1"/>
          </p:nvPr>
        </p:nvSpPr>
        <p:spPr/>
        <p:txBody>
          <a:bodyPr>
            <a:normAutofit fontScale="92500" lnSpcReduction="20000"/>
          </a:bodyPr>
          <a:lstStyle/>
          <a:p>
            <a:r>
              <a:rPr lang="en-US" dirty="0"/>
              <a:t>Material Test Results</a:t>
            </a:r>
          </a:p>
          <a:p>
            <a:pPr lvl="1"/>
            <a:r>
              <a:rPr lang="en-US" dirty="0"/>
              <a:t>The supplier shall perform tests for all parts and product materials when chemical, physical, or metallurgical requirements are specified by the design record or Control Plan</a:t>
            </a:r>
          </a:p>
          <a:p>
            <a:pPr lvl="1"/>
            <a:r>
              <a:rPr lang="en-US" dirty="0"/>
              <a:t>For products with FELL-developed material specifications and/or an FELL-approved supplier list, the supplier shall procure materials and/or services from suppliers on that list</a:t>
            </a:r>
          </a:p>
          <a:p>
            <a:r>
              <a:rPr lang="en-US" dirty="0"/>
              <a:t>Performance Test Results</a:t>
            </a:r>
          </a:p>
          <a:p>
            <a:pPr lvl="1"/>
            <a:r>
              <a:rPr lang="en-US" dirty="0"/>
              <a:t>The supplier shall perform tests for all parts or product materials when performance or functional requirements are specified by the design record or Control Plan</a:t>
            </a:r>
          </a:p>
          <a:p>
            <a:endParaRPr lang="en-US" dirty="0"/>
          </a:p>
        </p:txBody>
      </p:sp>
    </p:spTree>
    <p:extLst>
      <p:ext uri="{BB962C8B-B14F-4D97-AF65-F5344CB8AC3E}">
        <p14:creationId xmlns:p14="http://schemas.microsoft.com/office/powerpoint/2010/main" val="1762255732"/>
      </p:ext>
    </p:extLst>
  </p:cSld>
  <p:clrMapOvr>
    <a:masterClrMapping/>
  </p:clrMapOvr>
  <p:transition spd="med">
    <p:wipe dir="d"/>
  </p:transition>
</p:sld>
</file>

<file path=ppt/theme/theme1.xml><?xml version="1.0" encoding="utf-8"?>
<a:theme xmlns:a="http://schemas.openxmlformats.org/drawingml/2006/main" name="Eaton_PPT_template_Elec(1)">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_template_june2008">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hoto_template_june2008">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059030BEF7D542ADC304D0695E4901" ma:contentTypeVersion="12" ma:contentTypeDescription="Create a new document." ma:contentTypeScope="" ma:versionID="25381f61814db48fb26de17c7759aa45">
  <xsd:schema xmlns:xsd="http://www.w3.org/2001/XMLSchema" xmlns:xs="http://www.w3.org/2001/XMLSchema" xmlns:p="http://schemas.microsoft.com/office/2006/metadata/properties" xmlns:ns2="0e5e8446-32f6-4ef0-af8b-bdd549207989" targetNamespace="http://schemas.microsoft.com/office/2006/metadata/properties" ma:root="true" ma:fieldsID="48392f220476f601a1a395902ce9e693" ns2:_="">
    <xsd:import namespace="0e5e8446-32f6-4ef0-af8b-bdd549207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8446-32f6-4ef0-af8b-bdd549207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00E7A-F950-4511-891E-46FF63DD70BA}">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 ds:uri="0e5e8446-32f6-4ef0-af8b-bdd549207989"/>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2544F9C-2470-4BF7-84DB-EAAA18949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e8446-32f6-4ef0-af8b-bdd549207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43F8CF-2A13-442C-AEEB-90279DC4FC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15267</Words>
  <Application>Microsoft Office PowerPoint</Application>
  <PresentationFormat>Skjermfremvisning (4:3)</PresentationFormat>
  <Paragraphs>2038</Paragraphs>
  <Slides>142</Slides>
  <Notes>49</Notes>
  <HiddenSlides>0</HiddenSlides>
  <MMClips>0</MMClips>
  <ScaleCrop>false</ScaleCrop>
  <HeadingPairs>
    <vt:vector size="8" baseType="variant">
      <vt:variant>
        <vt:lpstr>Brukte skrifter</vt:lpstr>
      </vt:variant>
      <vt:variant>
        <vt:i4>10</vt:i4>
      </vt:variant>
      <vt:variant>
        <vt:lpstr>Tema</vt:lpstr>
      </vt:variant>
      <vt:variant>
        <vt:i4>3</vt:i4>
      </vt:variant>
      <vt:variant>
        <vt:lpstr>Innebygde OLE-servere</vt:lpstr>
      </vt:variant>
      <vt:variant>
        <vt:i4>1</vt:i4>
      </vt:variant>
      <vt:variant>
        <vt:lpstr>Lysbildetitler</vt:lpstr>
      </vt:variant>
      <vt:variant>
        <vt:i4>142</vt:i4>
      </vt:variant>
    </vt:vector>
  </HeadingPairs>
  <TitlesOfParts>
    <vt:vector size="156" baseType="lpstr">
      <vt:lpstr>Arial</vt:lpstr>
      <vt:lpstr>Arial Black</vt:lpstr>
      <vt:lpstr>Arial Bold</vt:lpstr>
      <vt:lpstr>Calibri</vt:lpstr>
      <vt:lpstr>Lucida Grande</vt:lpstr>
      <vt:lpstr>Monotype Sorts</vt:lpstr>
      <vt:lpstr>Symbol</vt:lpstr>
      <vt:lpstr>Times New Roman</vt:lpstr>
      <vt:lpstr>Verdana</vt:lpstr>
      <vt:lpstr>Wingdings</vt:lpstr>
      <vt:lpstr>Eaton_PPT_template_Elec(1)</vt:lpstr>
      <vt:lpstr>photo_template_june2008</vt:lpstr>
      <vt:lpstr>1_photo_template_june2008</vt:lpstr>
      <vt:lpstr>VISIO</vt:lpstr>
      <vt:lpstr>Advanced Product Quality Planning (APQP) and Production Part Approval Process (PPAP)</vt:lpstr>
      <vt:lpstr>PowerPoint-presentasjon</vt:lpstr>
      <vt:lpstr>APQP Background</vt:lpstr>
      <vt:lpstr>PowerPoint-presentasjon</vt:lpstr>
      <vt:lpstr>PowerPoint-presentasjon</vt:lpstr>
      <vt:lpstr>PowerPoint-presentasjon</vt:lpstr>
      <vt:lpstr>PowerPoint-presentasjon</vt:lpstr>
      <vt:lpstr>PowerPoint-presentasjon</vt:lpstr>
      <vt:lpstr>PowerPoint-presentasjon</vt:lpstr>
      <vt:lpstr>PowerPoint-presentasjon</vt:lpstr>
      <vt:lpstr>Application to Different Mfg. Environments</vt:lpstr>
      <vt:lpstr>PowerPoint-presentasjon</vt:lpstr>
      <vt:lpstr>APQP Benefits:</vt:lpstr>
      <vt:lpstr>Key Take Aways: </vt:lpstr>
      <vt:lpstr>Production Part Approval Process (PPAP)</vt:lpstr>
      <vt:lpstr>What is a First Article Inspection?</vt:lpstr>
      <vt:lpstr>What is PPAP?</vt:lpstr>
      <vt:lpstr>Production Run</vt:lpstr>
      <vt:lpstr>Purpose of PPAP</vt:lpstr>
      <vt:lpstr>What’s the Difference in PPAP vs. FAI?</vt:lpstr>
      <vt:lpstr>When is PPAP Required?</vt:lpstr>
      <vt:lpstr>Benefits of PPAP Submissions</vt:lpstr>
      <vt:lpstr>PPAP Submission Levels</vt:lpstr>
      <vt:lpstr>PPAP Submission Requirements</vt:lpstr>
      <vt:lpstr>PPAP Element 17: FELL Requirements</vt:lpstr>
      <vt:lpstr>PPAP Status</vt:lpstr>
      <vt:lpstr>FELL PPAP Process</vt:lpstr>
      <vt:lpstr>Adapting PPAP for High Mix/Low Volume  and Engineer to Order Manufacturing</vt:lpstr>
      <vt:lpstr>PPAP Element #1: Design Record</vt:lpstr>
      <vt:lpstr>PPAP Element #2:  Authorized Engineering Change Documents</vt:lpstr>
      <vt:lpstr>PPAP Element #3:  Customer Engineering Approval</vt:lpstr>
      <vt:lpstr>PPAP Element #4: Design Failure Mode and Effects Analysis (DFMEA)</vt:lpstr>
      <vt:lpstr>Difference between DFMEA and PFMEA</vt:lpstr>
      <vt:lpstr>DFMEA Common Pitfalls</vt:lpstr>
      <vt:lpstr>“Good” DFMEA Example</vt:lpstr>
      <vt:lpstr>Progress Check: DFMEA</vt:lpstr>
      <vt:lpstr>PPAP Element #5: Process Flow Diagram(s)</vt:lpstr>
      <vt:lpstr>Process Flow Diagrams</vt:lpstr>
      <vt:lpstr>Preparing the Process Map</vt:lpstr>
      <vt:lpstr>Process Flow Diagrams</vt:lpstr>
      <vt:lpstr>Process Map and APQP</vt:lpstr>
      <vt:lpstr>PPAP Element #6: Process FMEA (PFMEA)</vt:lpstr>
      <vt:lpstr>FMEA Origins</vt:lpstr>
      <vt:lpstr>PFMEA - Step 1</vt:lpstr>
      <vt:lpstr>Potential Failure Mode</vt:lpstr>
      <vt:lpstr>Example Failure Modes by Activity</vt:lpstr>
      <vt:lpstr>Example Failure Modes by Activity (cont.)</vt:lpstr>
      <vt:lpstr>Example Failure Modes by Activity (cont.)</vt:lpstr>
      <vt:lpstr>PFMEA - Step 2</vt:lpstr>
      <vt:lpstr>Potential Effect(s) of Failure</vt:lpstr>
      <vt:lpstr>PFMEA – Step 3</vt:lpstr>
      <vt:lpstr>PFMEA - Step 4</vt:lpstr>
      <vt:lpstr>Potential Cause(s) of Failure</vt:lpstr>
      <vt:lpstr>PFMEA - Step 5</vt:lpstr>
      <vt:lpstr>PFMEA - Step 6</vt:lpstr>
      <vt:lpstr>PFMEA - Definition of Terms</vt:lpstr>
      <vt:lpstr>Example: Severity Rating Definitions</vt:lpstr>
      <vt:lpstr>Example: Occurrence Rating Definitions</vt:lpstr>
      <vt:lpstr>Example: Detection Rating Definitions</vt:lpstr>
      <vt:lpstr>PFMEA - Step 7</vt:lpstr>
      <vt:lpstr>PFMEA – Remediation Guidelines</vt:lpstr>
      <vt:lpstr>FMEA – Step 8</vt:lpstr>
      <vt:lpstr>FMEA – Steps 9 and 10</vt:lpstr>
      <vt:lpstr>Summary Steps To Complete a FMEA</vt:lpstr>
      <vt:lpstr>Example: “Good” PFMEA</vt:lpstr>
      <vt:lpstr>Process FMEA (PFMEA) </vt:lpstr>
      <vt:lpstr>Progress Check: PFMEA and APQP</vt:lpstr>
      <vt:lpstr>PPAP Element #7: Control Plan</vt:lpstr>
      <vt:lpstr>Control Plan</vt:lpstr>
      <vt:lpstr>The Control Plan Form</vt:lpstr>
      <vt:lpstr>The Control Plan Form</vt:lpstr>
      <vt:lpstr>The Control Plan Form</vt:lpstr>
      <vt:lpstr>The Control Plan Form</vt:lpstr>
      <vt:lpstr>The Control Plan Form</vt:lpstr>
      <vt:lpstr>The Control Plan Form</vt:lpstr>
      <vt:lpstr>The Control Plan Form</vt:lpstr>
      <vt:lpstr>The Control Plan Form</vt:lpstr>
      <vt:lpstr>The Control Plan Form</vt:lpstr>
      <vt:lpstr>The Control Plan Form</vt:lpstr>
      <vt:lpstr>The Control Plan Form</vt:lpstr>
      <vt:lpstr>The Control Plan Form</vt:lpstr>
      <vt:lpstr>Control Plan – Example</vt:lpstr>
      <vt:lpstr>Control Plan: Reviewer’s Checklist</vt:lpstr>
      <vt:lpstr>Control Plan and APQP</vt:lpstr>
      <vt:lpstr>PPAP Element #8: Measurement System Analysis (MSA)</vt:lpstr>
      <vt:lpstr>Inspection – what do you really see?</vt:lpstr>
      <vt:lpstr>Observed Variation</vt:lpstr>
      <vt:lpstr>PowerPoint-presentasjon</vt:lpstr>
      <vt:lpstr>Measurement System Analysis (MSA)</vt:lpstr>
      <vt:lpstr>Measurement System Analysis (MSA)</vt:lpstr>
      <vt:lpstr>Variable MSA – Gage R&amp;R Study</vt:lpstr>
      <vt:lpstr>Variable MSA – AIAG GR&amp;R VAR(Tol)</vt:lpstr>
      <vt:lpstr>Variable MSA – Gage R&amp;R Steps</vt:lpstr>
      <vt:lpstr>Measurements Systems Analysis MSA </vt:lpstr>
      <vt:lpstr>MSA: Reviewer’s Checklist</vt:lpstr>
      <vt:lpstr>MSA Summary</vt:lpstr>
      <vt:lpstr>PPAP Element #9: Dimensional Results</vt:lpstr>
      <vt:lpstr>Dimensional Results </vt:lpstr>
      <vt:lpstr>PPAP Element #10: Records of Material/Performance Test Results</vt:lpstr>
      <vt:lpstr>Material Results</vt:lpstr>
      <vt:lpstr>Performance Test Results</vt:lpstr>
      <vt:lpstr>PPAP Element #11: Initial Process Studies </vt:lpstr>
      <vt:lpstr>PPAP Element #11: Initial Process Study Purposes of Initial Process Study</vt:lpstr>
      <vt:lpstr>Process Capability: The Two Voices</vt:lpstr>
      <vt:lpstr>Examples of Non-Capable Processes</vt:lpstr>
      <vt:lpstr>Capability Studies</vt:lpstr>
      <vt:lpstr>Steps for Determining Process Capability</vt:lpstr>
      <vt:lpstr>Step 5: Data Characteristics</vt:lpstr>
      <vt:lpstr>Step 6: Process Stability</vt:lpstr>
      <vt:lpstr>Difference between Cp &amp; Cpk</vt:lpstr>
      <vt:lpstr>Acceptance Criteria </vt:lpstr>
      <vt:lpstr>Initial Process Study: Reviewer’s Checklist</vt:lpstr>
      <vt:lpstr>PPAP Element #12: Qualified Laboratory Documentation</vt:lpstr>
      <vt:lpstr>PPAP Element #13:  Appearance Approval Report</vt:lpstr>
      <vt:lpstr>Appearance Approval Report</vt:lpstr>
      <vt:lpstr>Appearance Approval Report</vt:lpstr>
      <vt:lpstr>Appearance Approval Report</vt:lpstr>
      <vt:lpstr>PPAP Element #14: Sample Production Parts </vt:lpstr>
      <vt:lpstr>Sample Production Parts</vt:lpstr>
      <vt:lpstr>Sample Production Parts</vt:lpstr>
      <vt:lpstr>PPAP Element #15: Master Samples  PPAP Element #16: Checking Aids</vt:lpstr>
      <vt:lpstr>PPAP Element #17: FELL Requirements</vt:lpstr>
      <vt:lpstr>Production Feasibility Agreement (PFA)</vt:lpstr>
      <vt:lpstr>PFA (cont.)</vt:lpstr>
      <vt:lpstr>PFA (cont.)</vt:lpstr>
      <vt:lpstr>PFA (cont.)</vt:lpstr>
      <vt:lpstr>PFA (cont.)</vt:lpstr>
      <vt:lpstr>Gage Plan</vt:lpstr>
      <vt:lpstr>Gage Correlation Matrix</vt:lpstr>
      <vt:lpstr>Production Readiness Review (PRR)</vt:lpstr>
      <vt:lpstr>PPAP Element #18:  Part Submission Warrant (PSW)</vt:lpstr>
      <vt:lpstr>Part Submission Warrant (PSW)</vt:lpstr>
      <vt:lpstr>Part Submission Warrant (PSW)</vt:lpstr>
      <vt:lpstr>Part Submission Warrant (PSW)</vt:lpstr>
      <vt:lpstr>Part Submission Warrant (PSW)</vt:lpstr>
      <vt:lpstr>Part Submission Warrant (PSW)</vt:lpstr>
      <vt:lpstr>Part Submission Warrant (PSW)</vt:lpstr>
      <vt:lpstr>Part Submission Warrant (PSW)</vt:lpstr>
      <vt:lpstr>Part Submission Warrant (PSW)</vt:lpstr>
      <vt:lpstr>PPAP Progress Check – Final (True/False)</vt:lpstr>
      <vt:lpstr>PPAP Summary</vt:lpstr>
      <vt:lpstr>PowerPoint-presentasjon</vt:lpstr>
    </vt:vector>
  </TitlesOfParts>
  <Company>Eaton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Part Approval Process (PPAP)”</dc:title>
  <dc:creator/>
  <cp:lastModifiedBy>Christian Frost Røine</cp:lastModifiedBy>
  <cp:revision>66</cp:revision>
  <dcterms:created xsi:type="dcterms:W3CDTF">2014-11-18T13:12:20Z</dcterms:created>
  <dcterms:modified xsi:type="dcterms:W3CDTF">2023-06-17T09:59:29Z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0x01010001059030BEF7D542ADC304D0695E4901</vt:lpwstr>
  </property>
  <property fmtid="{D5CDD505-2E9C-101B-9397-08002B2CF9AE}" pid="3" name="Order">
    <vt:r8>2200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GUID">
    <vt:lpwstr>bd75819c-c5e1-42c2-b62e-0961c379c893</vt:lpwstr>
  </property>
  <property fmtid="{D5CDD505-2E9C-101B-9397-08002B2CF9AE}" pid="9" name="_SourceUrl">
    <vt:lpwstr/>
  </property>
  <property fmtid="{D5CDD505-2E9C-101B-9397-08002B2CF9AE}" pid="10" name="_SharedFileIndex">
    <vt:lpwstr/>
  </property>
  <property fmtid="{D5CDD505-2E9C-101B-9397-08002B2CF9AE}" pid="11" name="_ExtendedDescription">
    <vt:lpwstr/>
  </property>
  <property fmtid="{D5CDD505-2E9C-101B-9397-08002B2CF9AE}" pid="12" name="TriggerFlowInfo">
    <vt:lpwstr/>
  </property>
</Properties>
</file>